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10.svg" ContentType="image/svg+xml"/>
  <Override PartName="/ppt/media/image12.svg" ContentType="image/svg+xml"/>
  <Override PartName="/ppt/media/image14.svg" ContentType="image/svg+xml"/>
  <Override PartName="/ppt/media/image16.svg" ContentType="image/svg+xml"/>
  <Override PartName="/ppt/media/image18.svg" ContentType="image/svg+xml"/>
  <Override PartName="/ppt/media/image2.svg" ContentType="image/svg+xml"/>
  <Override PartName="/ppt/media/image20.svg" ContentType="image/svg+xml"/>
  <Override PartName="/ppt/media/image22.svg" ContentType="image/svg+xml"/>
  <Override PartName="/ppt/media/image24.svg" ContentType="image/svg+xml"/>
  <Override PartName="/ppt/media/image26.svg" ContentType="image/svg+xml"/>
  <Override PartName="/ppt/media/image28.svg" ContentType="image/svg+xml"/>
  <Override PartName="/ppt/media/image30.svg" ContentType="image/svg+xml"/>
  <Override PartName="/ppt/media/image32.svg" ContentType="image/svg+xml"/>
  <Override PartName="/ppt/media/image34.svg" ContentType="image/svg+xml"/>
  <Override PartName="/ppt/media/image36.svg" ContentType="image/svg+xml"/>
  <Override PartName="/ppt/media/image38.svg" ContentType="image/svg+xml"/>
  <Override PartName="/ppt/media/image4.svg" ContentType="image/svg+xml"/>
  <Override PartName="/ppt/media/image40.svg" ContentType="image/svg+xml"/>
  <Override PartName="/ppt/media/image42.svg" ContentType="image/svg+xml"/>
  <Override PartName="/ppt/media/image44.svg" ContentType="image/svg+xml"/>
  <Override PartName="/ppt/media/image46.svg" ContentType="image/svg+xml"/>
  <Override PartName="/ppt/media/image48.svg" ContentType="image/svg+xml"/>
  <Override PartName="/ppt/media/image50.svg" ContentType="image/svg+xml"/>
  <Override PartName="/ppt/media/image52.svg" ContentType="image/svg+xml"/>
  <Override PartName="/ppt/media/image54.svg" ContentType="image/svg+xml"/>
  <Override PartName="/ppt/media/image56.svg" ContentType="image/svg+xml"/>
  <Override PartName="/ppt/media/image58.svg" ContentType="image/svg+xml"/>
  <Override PartName="/ppt/media/image6.svg" ContentType="image/svg+xml"/>
  <Override PartName="/ppt/media/image60.svg" ContentType="image/svg+xml"/>
  <Override PartName="/ppt/media/image62.svg" ContentType="image/svg+xml"/>
  <Override PartName="/ppt/media/image64.svg" ContentType="image/svg+xml"/>
  <Override PartName="/ppt/media/image66.svg" ContentType="image/svg+xml"/>
  <Override PartName="/ppt/media/image8.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 id="2147483660" r:id="rId3"/>
  </p:sldMasterIdLst>
  <p:notesMasterIdLst>
    <p:notesMasterId r:id="rId5"/>
  </p:notesMasterIdLst>
  <p:sldIdLst>
    <p:sldId id="256" r:id="rId4"/>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x="12192000" cy="6858000"/>
  <p:notesSz cx="6858000" cy="9144000"/>
  <p:defaultTextStyle>
    <a:defPPr marR="0" lvl="0" algn="l" rtl="0">
      <a:lnSpc>
        <a:spcPct val="100000"/>
      </a:lnSpc>
      <a:spcBef>
        <a:spcPts val="0"/>
      </a:spcBef>
      <a:spcAft>
        <a:spcPts val="0"/>
      </a:spcAft>
    </a:defPPr>
    <a:lvl1pPr marL="0"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457200"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914400"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371600"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1828800"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286000"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2743200"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200400"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3657600"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1620" userDrawn="1">
          <p15:clr>
            <a:srgbClr val="747775"/>
          </p15:clr>
        </p15:guide>
        <p15:guide id="2" pos="2880" userDrawn="1">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20"/>
    <p:restoredTop sz="94660"/>
  </p:normalViewPr>
  <p:slideViewPr>
    <p:cSldViewPr snapToGrid="0" showGuides="1">
      <p:cViewPr varScale="1">
        <p:scale>
          <a:sx n="100" d="100"/>
          <a:sy n="100" d="100"/>
        </p:scale>
        <p:origin x="0" y="0"/>
      </p:cViewPr>
      <p:guideLst>
        <p:guide orient="horz" pos="1620"/>
        <p:guide pos="2880"/>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fld>
            <a:endParaRPr lang="cs-C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Welcome to this comprehensive guide on Rate of Return Analysis. This presentation will cover everything from the basics of understanding return on investment to advanced topics like calculating IRR and performing incremental analysis. Let's begin our journey into the world of financial evaluation.</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The process for incremental analysis is straightforward. First, order the alternatives by cost. Then, calculate the cash flow difference between the most expensive and the next one down. Find the IRR of this incremental cash flow, and compare it to your MARR. If the ΔIRR is greater than or equal to MARR, the extra investment is worth it.</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Let's apply the incremental analysis procedure to a concrete example. We have two alternatives, A and B, with different costs and benefits. Although Alternative A has a higher direct IRR, we need to use incremental analysis to make the correct decision. The MARR is 12%.</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Let's look at a classic example. Alternative A has a higher IRR (50%) than B (40%). But B costs more. Using incremental analysis, we find the ΔIRR is 30%, which is higher than our MARR of 10%. This means the extra $1000 investment in B is profitable, so we should choose B, even though its individual IRR is lower.</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Now it's time to put our knowledge into practice. Let's work through a few problems to solidify our understanding of IRR and incremental analysis.</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Here are four practice problems covering various scenarios: a basic IRR calculation, a machine investment with salvage value, an incremental analysis between two alternatives with different lives, and a final investment decision based on a given MARR. Take a moment to try solving them.</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We've covered a lot of ground today. Let's summarize the key takeaways.</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To recap, we learned that IRR is the break-even interest rate, calculated via trial-and-error, and used for investment decisions by comparing it to MARR. For multiple alternatives, we use incremental analysis to see if the extra cost is justified.</a:t>
            </a:r>
            <a:endParaRPr lang="en-US" sz="1400" b="0" i="0" u="none" strike="noStrike">
              <a:solidFill>
                <a:srgbClr val="000000"/>
              </a:solidFill>
            </a:endParaRPr>
          </a:p>
          <a:p>
            <a:pPr marL="0" indent="0" algn="l">
              <a:lnSpc>
                <a:spcPct val="100000"/>
              </a:lnSpc>
            </a:pPr>
            <a:r>
              <a:rPr lang="en-US" sz="1400" b="0" i="0" u="none" strike="noStrike">
                <a:solidFill>
                  <a:srgbClr val="000000"/>
                </a:solidFill>
              </a:rPr>
              <a:t>Next session, we'll review all core concepts and tackle some comprehensive final problems.</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This concludes our session on Rate of Return Analysis. Thank you for your attention and participation. I hope you now have a solid understanding of these important financial tools.</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Here's our agenda for today. We'll start with an introduction to the rate of return, then dive into calculating the Internal Rate of Return (IRR). We'll visualize IRR graphically, learn how to perform incremental analysis for comparing alternatives, work through a detailed example, practice with some problems, and finally summarize the key takeaways.</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Let's start with the fundamentals. In this section, we will define what the rate of return is and understand why it is such a critical metric in the world of finance and investment.</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So, what exactly is the Rate of Return? Simply put, it's the percentage gain or loss on an investment relative to its initial cost. We use this metric for several key reasons: to evaluate profitability, compare different investment opportunities, measure performance over time, and ultimately, to inform our investment decisions.</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Now that we understand the basics, let's move on to a more advanced concept: calculating the Internal Rate of Return, or IRR. This is a key tool for determining the true profitability of an investment.</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The core idea behind IRR is finding the interest rate that makes the net present worth of all cash flows equal to zero. We often use a trial-and-error process: guess a rate, calculate the NPW, adjust the rate up or down based on whether the NPW is positive or negative, and then interpolate to find the exact IRR. Let's look at an example to see how this works in practice.</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Understanding IRR isn't just about numbers; it's also about visualization. In this section, we'll see how plotting the NPW against different interest rates can give us a clear graphical representation of the IRR.</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When we plot NPW against the interest rate, we get a curve. For investment projects, this curve typically slopes downwards. The IRR is the point where this curve crosses the x-axis, where NPW is zero. This is the break-even interest rate for the project. If the rate goes above IRR, the project becomes unprofitable.</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When comparing multiple investment alternatives, we need a special technique. This is where Incremental Rate of Return Analysis comes into play. It helps us decide if the extra investment in a more expensive option is truly worth it.</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标题幻灯片">
  <p:cSld name="TITLE">
    <p:spTree>
      <p:nvGrpSpPr>
        <p:cNvPr id="11" name="Shape 11"/>
        <p:cNvGrpSpPr/>
        <p:nvPr/>
      </p:nvGrpSpPr>
      <p:grpSpPr>
        <a:xfrm>
          <a:off x="0" y="0"/>
          <a:ext cx="0" cy="0"/>
          <a:chOff x="0" y="0"/>
          <a:chExt cx="0" cy="0"/>
        </a:xfrm>
      </p:grpSpPr>
      <p:sp>
        <p:nvSpPr>
          <p:cNvPr id="12" name="Shape 30"/>
          <p:cNvSpPr txBox="1"/>
          <p:nvPr>
            <p:ph type="ctrTitle"/>
          </p:nvPr>
        </p:nvSpPr>
        <p:spPr>
          <a:xfrm>
            <a:off x="1143000" y="841772"/>
            <a:ext cx="6858000" cy="17907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dk1"/>
              </a:buClr>
              <a:buSzPts val="4500"/>
              <a:buFont typeface="Arial" panose="020B0604020202020204"/>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3" name="Shape 31"/>
          <p:cNvSpPr txBox="1"/>
          <p:nvPr>
            <p:ph type="subTitle" idx="1"/>
          </p:nvPr>
        </p:nvSpPr>
        <p:spPr>
          <a:xfrm>
            <a:off x="1143000" y="2701528"/>
            <a:ext cx="6858000" cy="1241821"/>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
        <p:nvSpPr>
          <p:cNvPr id="14" name="Shape 32"/>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5" name="Shape 33"/>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6" name="Shape 34"/>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matchingName="标题和竖排文字">
  <p:cSld name="VERTICAL_TEXT">
    <p:spTree>
      <p:nvGrpSpPr>
        <p:cNvPr id="68" name="Shape 68"/>
        <p:cNvGrpSpPr/>
        <p:nvPr/>
      </p:nvGrpSpPr>
      <p:grpSpPr>
        <a:xfrm>
          <a:off x="0" y="0"/>
          <a:ext cx="0" cy="0"/>
          <a:chOff x="0" y="0"/>
          <a:chExt cx="0" cy="0"/>
        </a:xfrm>
      </p:grpSpPr>
      <p:sp>
        <p:nvSpPr>
          <p:cNvPr id="69" name="Shape 49"/>
          <p:cNvSpPr txBox="1"/>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70" name="Shape 50"/>
          <p:cNvSpPr txBox="1"/>
          <p:nvPr>
            <p:ph type="body" idx="1"/>
          </p:nvPr>
        </p:nvSpPr>
        <p:spPr>
          <a:xfrm rot="5400000">
            <a:off x="2940248" y="-942379"/>
            <a:ext cx="3263504" cy="78867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71" name="Shape 51"/>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2" name="Shape 52"/>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3" name="Shape 53"/>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matchingName="竖排标题与文本">
  <p:cSld name="VERTICAL_TITLE_AND_VERTICAL_TEXT">
    <p:spTree>
      <p:nvGrpSpPr>
        <p:cNvPr id="74" name="Shape 74"/>
        <p:cNvGrpSpPr/>
        <p:nvPr/>
      </p:nvGrpSpPr>
      <p:grpSpPr>
        <a:xfrm>
          <a:off x="0" y="0"/>
          <a:ext cx="0" cy="0"/>
          <a:chOff x="0" y="0"/>
          <a:chExt cx="0" cy="0"/>
        </a:xfrm>
      </p:grpSpPr>
      <p:sp>
        <p:nvSpPr>
          <p:cNvPr id="75" name="Shape 15"/>
          <p:cNvSpPr txBox="1"/>
          <p:nvPr>
            <p:ph type="title"/>
          </p:nvPr>
        </p:nvSpPr>
        <p:spPr>
          <a:xfrm rot="5400000">
            <a:off x="5350073" y="1467445"/>
            <a:ext cx="4358879" cy="1971675"/>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76" name="Shape 16"/>
          <p:cNvSpPr txBox="1"/>
          <p:nvPr>
            <p:ph type="body" idx="1"/>
          </p:nvPr>
        </p:nvSpPr>
        <p:spPr>
          <a:xfrm rot="5400000">
            <a:off x="1349573" y="-447080"/>
            <a:ext cx="4358879" cy="5800725"/>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77" name="Shape 17"/>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8" name="Shape 18"/>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9" name="Shape 19"/>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matchingName="标题和内容">
  <p:cSld name="OBJECT">
    <p:spTree>
      <p:nvGrpSpPr>
        <p:cNvPr id="17" name="Shape 17"/>
        <p:cNvGrpSpPr/>
        <p:nvPr/>
      </p:nvGrpSpPr>
      <p:grpSpPr>
        <a:xfrm>
          <a:off x="0" y="0"/>
          <a:ext cx="0" cy="0"/>
          <a:chOff x="0" y="0"/>
          <a:chExt cx="0" cy="0"/>
        </a:xfrm>
      </p:grpSpPr>
      <p:sp>
        <p:nvSpPr>
          <p:cNvPr id="18" name="Shape 54"/>
          <p:cNvSpPr txBox="1"/>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9" name="Shape 55"/>
          <p:cNvSpPr txBox="1"/>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20" name="Shape 56"/>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21" name="Shape 57"/>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22" name="Shape 58"/>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节标题">
  <p:cSld name="SECTION_HEADER">
    <p:spTree>
      <p:nvGrpSpPr>
        <p:cNvPr id="23" name="Shape 23"/>
        <p:cNvGrpSpPr/>
        <p:nvPr/>
      </p:nvGrpSpPr>
      <p:grpSpPr>
        <a:xfrm>
          <a:off x="0" y="0"/>
          <a:ext cx="0" cy="0"/>
          <a:chOff x="0" y="0"/>
          <a:chExt cx="0" cy="0"/>
        </a:xfrm>
      </p:grpSpPr>
      <p:sp>
        <p:nvSpPr>
          <p:cNvPr id="24" name="Shape 59"/>
          <p:cNvSpPr txBox="1"/>
          <p:nvPr>
            <p:ph type="title"/>
          </p:nvPr>
        </p:nvSpPr>
        <p:spPr>
          <a:xfrm>
            <a:off x="623888" y="1282304"/>
            <a:ext cx="7886700" cy="2139553"/>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4500"/>
              <a:buFont typeface="Arial" panose="020B0604020202020204"/>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25" name="Shape 60"/>
          <p:cNvSpPr txBox="1"/>
          <p:nvPr>
            <p:ph type="body" idx="1"/>
          </p:nvPr>
        </p:nvSpPr>
        <p:spPr>
          <a:xfrm>
            <a:off x="623888" y="3442097"/>
            <a:ext cx="7886700" cy="112514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rgbClr val="888888"/>
              </a:buClr>
              <a:buSzPts val="1800"/>
              <a:buNone/>
              <a:defRPr sz="1800">
                <a:solidFill>
                  <a:srgbClr val="888888"/>
                </a:solidFill>
              </a:defRPr>
            </a:lvl1pPr>
            <a:lvl2pPr marL="914400" lvl="1" indent="-228600" algn="l">
              <a:lnSpc>
                <a:spcPct val="90000"/>
              </a:lnSpc>
              <a:spcBef>
                <a:spcPts val="400"/>
              </a:spcBef>
              <a:spcAft>
                <a:spcPts val="0"/>
              </a:spcAft>
              <a:buClr>
                <a:srgbClr val="888888"/>
              </a:buClr>
              <a:buSzPts val="1500"/>
              <a:buNone/>
              <a:defRPr sz="1500">
                <a:solidFill>
                  <a:srgbClr val="888888"/>
                </a:solidFill>
              </a:defRPr>
            </a:lvl2pPr>
            <a:lvl3pPr marL="1371600" lvl="2" indent="-228600" algn="l">
              <a:lnSpc>
                <a:spcPct val="90000"/>
              </a:lnSpc>
              <a:spcBef>
                <a:spcPts val="400"/>
              </a:spcBef>
              <a:spcAft>
                <a:spcPts val="0"/>
              </a:spcAft>
              <a:buClr>
                <a:srgbClr val="888888"/>
              </a:buClr>
              <a:buSzPts val="1400"/>
              <a:buNone/>
              <a:defRPr sz="1400">
                <a:solidFill>
                  <a:srgbClr val="888888"/>
                </a:solidFill>
              </a:defRPr>
            </a:lvl3pPr>
            <a:lvl4pPr marL="1828800" lvl="3" indent="-228600" algn="l">
              <a:lnSpc>
                <a:spcPct val="90000"/>
              </a:lnSpc>
              <a:spcBef>
                <a:spcPts val="400"/>
              </a:spcBef>
              <a:spcAft>
                <a:spcPts val="0"/>
              </a:spcAft>
              <a:buClr>
                <a:srgbClr val="888888"/>
              </a:buClr>
              <a:buSzPts val="1200"/>
              <a:buNone/>
              <a:defRPr sz="1200">
                <a:solidFill>
                  <a:srgbClr val="888888"/>
                </a:solidFill>
              </a:defRPr>
            </a:lvl4pPr>
            <a:lvl5pPr marL="2286000" lvl="4" indent="-228600" algn="l">
              <a:lnSpc>
                <a:spcPct val="90000"/>
              </a:lnSpc>
              <a:spcBef>
                <a:spcPts val="400"/>
              </a:spcBef>
              <a:spcAft>
                <a:spcPts val="0"/>
              </a:spcAft>
              <a:buClr>
                <a:srgbClr val="888888"/>
              </a:buClr>
              <a:buSzPts val="1200"/>
              <a:buNone/>
              <a:defRPr sz="1200">
                <a:solidFill>
                  <a:srgbClr val="888888"/>
                </a:solidFill>
              </a:defRPr>
            </a:lvl5pPr>
            <a:lvl6pPr marL="2743200" lvl="5" indent="-228600" algn="l">
              <a:lnSpc>
                <a:spcPct val="90000"/>
              </a:lnSpc>
              <a:spcBef>
                <a:spcPts val="400"/>
              </a:spcBef>
              <a:spcAft>
                <a:spcPts val="0"/>
              </a:spcAft>
              <a:buClr>
                <a:srgbClr val="888888"/>
              </a:buClr>
              <a:buSzPts val="1200"/>
              <a:buNone/>
              <a:defRPr sz="1200">
                <a:solidFill>
                  <a:srgbClr val="888888"/>
                </a:solidFill>
              </a:defRPr>
            </a:lvl6pPr>
            <a:lvl7pPr marL="3200400" lvl="6" indent="-228600" algn="l">
              <a:lnSpc>
                <a:spcPct val="90000"/>
              </a:lnSpc>
              <a:spcBef>
                <a:spcPts val="400"/>
              </a:spcBef>
              <a:spcAft>
                <a:spcPts val="0"/>
              </a:spcAft>
              <a:buClr>
                <a:srgbClr val="888888"/>
              </a:buClr>
              <a:buSzPts val="1200"/>
              <a:buNone/>
              <a:defRPr sz="1200">
                <a:solidFill>
                  <a:srgbClr val="888888"/>
                </a:solidFill>
              </a:defRPr>
            </a:lvl7pPr>
            <a:lvl8pPr marL="3657600" lvl="7" indent="-228600" algn="l">
              <a:lnSpc>
                <a:spcPct val="90000"/>
              </a:lnSpc>
              <a:spcBef>
                <a:spcPts val="400"/>
              </a:spcBef>
              <a:spcAft>
                <a:spcPts val="0"/>
              </a:spcAft>
              <a:buClr>
                <a:srgbClr val="888888"/>
              </a:buClr>
              <a:buSzPts val="1200"/>
              <a:buNone/>
              <a:defRPr sz="1200">
                <a:solidFill>
                  <a:srgbClr val="888888"/>
                </a:solidFill>
              </a:defRPr>
            </a:lvl8pPr>
            <a:lvl9pPr marL="4114800" lvl="8" indent="-228600" algn="l">
              <a:lnSpc>
                <a:spcPct val="90000"/>
              </a:lnSpc>
              <a:spcBef>
                <a:spcPts val="400"/>
              </a:spcBef>
              <a:spcAft>
                <a:spcPts val="0"/>
              </a:spcAft>
              <a:buClr>
                <a:srgbClr val="888888"/>
              </a:buClr>
              <a:buSzPts val="1200"/>
              <a:buNone/>
              <a:defRPr sz="1200">
                <a:solidFill>
                  <a:srgbClr val="888888"/>
                </a:solidFill>
              </a:defRPr>
            </a:lvl9pPr>
          </a:lstStyle>
          <a:p/>
        </p:txBody>
      </p:sp>
      <p:sp>
        <p:nvSpPr>
          <p:cNvPr id="26" name="Shape 61"/>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27" name="Shape 62"/>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28" name="Shape 63"/>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matchingName="两栏内容">
  <p:cSld name="TWO_OBJECTS">
    <p:spTree>
      <p:nvGrpSpPr>
        <p:cNvPr id="29" name="Shape 29"/>
        <p:cNvGrpSpPr/>
        <p:nvPr/>
      </p:nvGrpSpPr>
      <p:grpSpPr>
        <a:xfrm>
          <a:off x="0" y="0"/>
          <a:ext cx="0" cy="0"/>
          <a:chOff x="0" y="0"/>
          <a:chExt cx="0" cy="0"/>
        </a:xfrm>
      </p:grpSpPr>
      <p:sp>
        <p:nvSpPr>
          <p:cNvPr id="30" name="Shape 9"/>
          <p:cNvSpPr txBox="1"/>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31" name="Shape 10"/>
          <p:cNvSpPr txBox="1"/>
          <p:nvPr>
            <p:ph type="body" idx="1"/>
          </p:nvPr>
        </p:nvSpPr>
        <p:spPr>
          <a:xfrm>
            <a:off x="628650" y="1369219"/>
            <a:ext cx="38862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32" name="Shape 11"/>
          <p:cNvSpPr txBox="1"/>
          <p:nvPr>
            <p:ph type="body" idx="2"/>
          </p:nvPr>
        </p:nvSpPr>
        <p:spPr>
          <a:xfrm>
            <a:off x="4629150" y="1369219"/>
            <a:ext cx="38862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33" name="Shape 12"/>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34" name="Shape 13"/>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35" name="Shape 14"/>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matchingName="比较">
  <p:cSld name="TWO_OBJECTS_WITH_TEXT">
    <p:spTree>
      <p:nvGrpSpPr>
        <p:cNvPr id="36" name="Shape 36"/>
        <p:cNvGrpSpPr/>
        <p:nvPr/>
      </p:nvGrpSpPr>
      <p:grpSpPr>
        <a:xfrm>
          <a:off x="0" y="0"/>
          <a:ext cx="0" cy="0"/>
          <a:chOff x="0" y="0"/>
          <a:chExt cx="0" cy="0"/>
        </a:xfrm>
      </p:grpSpPr>
      <p:sp>
        <p:nvSpPr>
          <p:cNvPr id="37" name="Shape 35"/>
          <p:cNvSpPr txBox="1"/>
          <p:nvPr>
            <p:ph type="title"/>
          </p:nvPr>
        </p:nvSpPr>
        <p:spPr>
          <a:xfrm>
            <a:off x="629841"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38" name="Shape 36"/>
          <p:cNvSpPr txBox="1"/>
          <p:nvPr>
            <p:ph type="body" idx="1"/>
          </p:nvPr>
        </p:nvSpPr>
        <p:spPr>
          <a:xfrm>
            <a:off x="629841" y="1260872"/>
            <a:ext cx="3868340"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p:txBody>
      </p:sp>
      <p:sp>
        <p:nvSpPr>
          <p:cNvPr id="39" name="Shape 37"/>
          <p:cNvSpPr txBox="1"/>
          <p:nvPr>
            <p:ph type="body" idx="2"/>
          </p:nvPr>
        </p:nvSpPr>
        <p:spPr>
          <a:xfrm>
            <a:off x="629841" y="1878806"/>
            <a:ext cx="3868340"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40" name="Shape 38"/>
          <p:cNvSpPr txBox="1"/>
          <p:nvPr>
            <p:ph type="body" idx="3"/>
          </p:nvPr>
        </p:nvSpPr>
        <p:spPr>
          <a:xfrm>
            <a:off x="4629150" y="1260872"/>
            <a:ext cx="3887391"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p:txBody>
      </p:sp>
      <p:sp>
        <p:nvSpPr>
          <p:cNvPr id="41" name="Shape 39"/>
          <p:cNvSpPr txBox="1"/>
          <p:nvPr>
            <p:ph type="body" idx="4"/>
          </p:nvPr>
        </p:nvSpPr>
        <p:spPr>
          <a:xfrm>
            <a:off x="4629150" y="1878806"/>
            <a:ext cx="3887391"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42" name="Shape 40"/>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3" name="Shape 41"/>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4" name="Shape 42"/>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matchingName="仅标题">
  <p:cSld name="TITLE_ONLY">
    <p:spTree>
      <p:nvGrpSpPr>
        <p:cNvPr id="45" name="Shape 45"/>
        <p:cNvGrpSpPr/>
        <p:nvPr/>
      </p:nvGrpSpPr>
      <p:grpSpPr>
        <a:xfrm>
          <a:off x="0" y="0"/>
          <a:ext cx="0" cy="0"/>
          <a:chOff x="0" y="0"/>
          <a:chExt cx="0" cy="0"/>
        </a:xfrm>
      </p:grpSpPr>
      <p:sp>
        <p:nvSpPr>
          <p:cNvPr id="46" name="Shape 20"/>
          <p:cNvSpPr txBox="1"/>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47" name="Shape 21"/>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8" name="Shape 22"/>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9" name="Shape 23"/>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matchingName="空白">
  <p:cSld name="BLANK">
    <p:spTree>
      <p:nvGrpSpPr>
        <p:cNvPr id="50" name="Shape 50"/>
        <p:cNvGrpSpPr/>
        <p:nvPr/>
      </p:nvGrpSpPr>
      <p:grpSpPr>
        <a:xfrm>
          <a:off x="0" y="0"/>
          <a:ext cx="0" cy="0"/>
          <a:chOff x="0" y="0"/>
          <a:chExt cx="0" cy="0"/>
        </a:xfrm>
      </p:grpSpPr>
      <p:sp>
        <p:nvSpPr>
          <p:cNvPr id="51" name="Shape 6"/>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2" name="Shape 7"/>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3" name="Shape 8"/>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matchingName="内容与标题">
  <p:cSld name="OBJECT_WITH_CAPTION_TEXT">
    <p:spTree>
      <p:nvGrpSpPr>
        <p:cNvPr id="54" name="Shape 54"/>
        <p:cNvGrpSpPr/>
        <p:nvPr/>
      </p:nvGrpSpPr>
      <p:grpSpPr>
        <a:xfrm>
          <a:off x="0" y="0"/>
          <a:ext cx="0" cy="0"/>
          <a:chOff x="0" y="0"/>
          <a:chExt cx="0" cy="0"/>
        </a:xfrm>
      </p:grpSpPr>
      <p:sp>
        <p:nvSpPr>
          <p:cNvPr id="55" name="Shape 43"/>
          <p:cNvSpPr txBox="1"/>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Arial" panose="020B0604020202020204"/>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56" name="Shape 44"/>
          <p:cNvSpPr txBox="1"/>
          <p:nvPr>
            <p:ph type="body" idx="1"/>
          </p:nvPr>
        </p:nvSpPr>
        <p:spPr>
          <a:xfrm>
            <a:off x="3887391" y="740569"/>
            <a:ext cx="4629150" cy="3655219"/>
          </a:xfrm>
          <a:prstGeom prst="rect">
            <a:avLst/>
          </a:prstGeom>
          <a:noFill/>
          <a:ln>
            <a:noFill/>
          </a:ln>
        </p:spPr>
        <p:txBody>
          <a:bodyPr spcFirstLastPara="1" wrap="square" lIns="68575" tIns="34275" rIns="68575" bIns="34275" anchor="t" anchorCtr="0">
            <a:normAutofit/>
          </a:bodyPr>
          <a:lstStyle>
            <a:lvl1pPr marL="457200" lvl="0" indent="-381000" algn="l">
              <a:lnSpc>
                <a:spcPct val="90000"/>
              </a:lnSpc>
              <a:spcBef>
                <a:spcPts val="800"/>
              </a:spcBef>
              <a:spcAft>
                <a:spcPts val="0"/>
              </a:spcAft>
              <a:buClr>
                <a:schemeClr val="dk1"/>
              </a:buClr>
              <a:buSzPts val="2400"/>
              <a:buChar char="•"/>
              <a:defRPr sz="2400"/>
            </a:lvl1pPr>
            <a:lvl2pPr marL="914400" lvl="1" indent="-361950" algn="l">
              <a:lnSpc>
                <a:spcPct val="90000"/>
              </a:lnSpc>
              <a:spcBef>
                <a:spcPts val="400"/>
              </a:spcBef>
              <a:spcAft>
                <a:spcPts val="0"/>
              </a:spcAft>
              <a:buClr>
                <a:schemeClr val="dk1"/>
              </a:buClr>
              <a:buSzPts val="2100"/>
              <a:buChar char="•"/>
              <a:defRPr sz="2100"/>
            </a:lvl2pPr>
            <a:lvl3pPr marL="1371600" lvl="2" indent="-342900" algn="l">
              <a:lnSpc>
                <a:spcPct val="90000"/>
              </a:lnSpc>
              <a:spcBef>
                <a:spcPts val="400"/>
              </a:spcBef>
              <a:spcAft>
                <a:spcPts val="0"/>
              </a:spcAft>
              <a:buClr>
                <a:schemeClr val="dk1"/>
              </a:buClr>
              <a:buSzPts val="1800"/>
              <a:buChar char="•"/>
              <a:defRPr sz="1800"/>
            </a:lvl3pPr>
            <a:lvl4pPr marL="1828800" lvl="3" indent="-323850" algn="l">
              <a:lnSpc>
                <a:spcPct val="90000"/>
              </a:lnSpc>
              <a:spcBef>
                <a:spcPts val="400"/>
              </a:spcBef>
              <a:spcAft>
                <a:spcPts val="0"/>
              </a:spcAft>
              <a:buClr>
                <a:schemeClr val="dk1"/>
              </a:buClr>
              <a:buSzPts val="1500"/>
              <a:buChar char="•"/>
              <a:defRPr sz="1500"/>
            </a:lvl4pPr>
            <a:lvl5pPr marL="2286000" lvl="4" indent="-323850" algn="l">
              <a:lnSpc>
                <a:spcPct val="90000"/>
              </a:lnSpc>
              <a:spcBef>
                <a:spcPts val="400"/>
              </a:spcBef>
              <a:spcAft>
                <a:spcPts val="0"/>
              </a:spcAft>
              <a:buClr>
                <a:schemeClr val="dk1"/>
              </a:buClr>
              <a:buSzPts val="1500"/>
              <a:buChar char="•"/>
              <a:defRPr sz="15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p:txBody>
      </p:sp>
      <p:sp>
        <p:nvSpPr>
          <p:cNvPr id="57" name="Shape 45"/>
          <p:cNvSpPr txBox="1"/>
          <p:nvPr>
            <p:ph type="body" idx="2"/>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p:txBody>
      </p:sp>
      <p:sp>
        <p:nvSpPr>
          <p:cNvPr id="58" name="Shape 46"/>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9" name="Shape 47"/>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0" name="Shape 48"/>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matchingName="图片与标题">
  <p:cSld name="PICTURE_WITH_CAPTION_TEXT">
    <p:spTree>
      <p:nvGrpSpPr>
        <p:cNvPr id="61" name="Shape 61"/>
        <p:cNvGrpSpPr/>
        <p:nvPr/>
      </p:nvGrpSpPr>
      <p:grpSpPr>
        <a:xfrm>
          <a:off x="0" y="0"/>
          <a:ext cx="0" cy="0"/>
          <a:chOff x="0" y="0"/>
          <a:chExt cx="0" cy="0"/>
        </a:xfrm>
      </p:grpSpPr>
      <p:sp>
        <p:nvSpPr>
          <p:cNvPr id="62" name="Shape 24"/>
          <p:cNvSpPr txBox="1"/>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Arial" panose="020B0604020202020204"/>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63" name="Shape 25"/>
          <p:cNvSpPr/>
          <p:nvPr>
            <p:ph type="pic" idx="2"/>
          </p:nvPr>
        </p:nvSpPr>
        <p:spPr>
          <a:xfrm>
            <a:off x="3887391" y="740569"/>
            <a:ext cx="4629150" cy="3655219"/>
          </a:xfrm>
          <a:prstGeom prst="rect">
            <a:avLst/>
          </a:prstGeom>
          <a:noFill/>
          <a:ln>
            <a:noFill/>
          </a:ln>
        </p:spPr>
      </p:sp>
      <p:sp>
        <p:nvSpPr>
          <p:cNvPr id="64" name="Shape 26"/>
          <p:cNvSpPr txBox="1"/>
          <p:nvPr>
            <p:ph type="body" idx="1"/>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p:txBody>
      </p:sp>
      <p:sp>
        <p:nvSpPr>
          <p:cNvPr id="65" name="Shape 27"/>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6" name="Shape 28"/>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7" name="Shape 29"/>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5" name="Shape 5"/>
        <p:cNvGrpSpPr/>
        <p:nvPr/>
      </p:nvGrpSpPr>
      <p:grpSpPr>
        <a:xfrm>
          <a:off x="0" y="0"/>
          <a:ext cx="0" cy="0"/>
          <a:chOff x="0" y="0"/>
          <a:chExt cx="0" cy="0"/>
        </a:xfrm>
      </p:grpSpPr>
      <p:sp>
        <p:nvSpPr>
          <p:cNvPr id="6" name="Shape 1"/>
          <p:cNvSpPr txBox="1"/>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marR="0" lvl="0" algn="l" rtl="0">
              <a:lnSpc>
                <a:spcPct val="90000"/>
              </a:lnSpc>
              <a:spcBef>
                <a:spcPts val="0"/>
              </a:spcBef>
              <a:spcAft>
                <a:spcPts val="0"/>
              </a:spcAft>
              <a:buClr>
                <a:schemeClr val="dk1"/>
              </a:buClr>
              <a:buSzPts val="3300"/>
              <a:buFont typeface="Arial" panose="020B0604020202020204"/>
              <a:buNone/>
              <a:defRPr sz="33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p:txBody>
      </p:sp>
      <p:sp>
        <p:nvSpPr>
          <p:cNvPr id="7" name="Shape 2"/>
          <p:cNvSpPr txBox="1"/>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panose="020B0604020202020204"/>
              <a:buChar char="•"/>
              <a:defRPr sz="21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342900" algn="l" rtl="0">
              <a:lnSpc>
                <a:spcPct val="90000"/>
              </a:lnSpc>
              <a:spcBef>
                <a:spcPts val="40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323850" algn="l" rtl="0">
              <a:lnSpc>
                <a:spcPct val="90000"/>
              </a:lnSpc>
              <a:spcBef>
                <a:spcPts val="400"/>
              </a:spcBef>
              <a:spcAft>
                <a:spcPts val="0"/>
              </a:spcAft>
              <a:buClr>
                <a:schemeClr val="dk1"/>
              </a:buClr>
              <a:buSzPts val="1500"/>
              <a:buFont typeface="Arial" panose="020B0604020202020204"/>
              <a:buChar char="•"/>
              <a:defRPr sz="15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8" name="Shape 3"/>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marR="0" lvl="0" algn="l" rtl="0">
              <a:spcBef>
                <a:spcPts val="0"/>
              </a:spcBef>
              <a:spcAft>
                <a:spcPts val="0"/>
              </a:spcAft>
              <a:buSzPts val="1100"/>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1pPr>
            <a:lvl2pPr marR="0" lvl="1"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9" name="Shape 4"/>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marR="0" lvl="0" algn="ctr" rtl="0">
              <a:spcBef>
                <a:spcPts val="0"/>
              </a:spcBef>
              <a:spcAft>
                <a:spcPts val="0"/>
              </a:spcAft>
              <a:buSzPts val="1100"/>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1pPr>
            <a:lvl2pPr marR="0" lvl="1"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10" name="Shape 5"/>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1pPr>
            <a:lvl2pPr marL="0" marR="0" lvl="1"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2pPr>
            <a:lvl3pPr marL="0" marR="0" lvl="2"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3pPr>
            <a:lvl4pPr marL="0" marR="0" lvl="3"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4pPr>
            <a:lvl5pPr marL="0" marR="0" lvl="4"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5pPr>
            <a:lvl6pPr marL="0" marR="0" lvl="5"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6pPr>
            <a:lvl7pPr marL="0" marR="0" lvl="6"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7pPr>
            <a:lvl8pPr marL="0" marR="0" lvl="7"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8pPr>
            <a:lvl9pPr marL="0" marR="0" lvl="8"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zh-CN"/>
            </a:fld>
            <a:endParaRPr lang="zh-CN"/>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61"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9" Type="http://schemas.openxmlformats.org/officeDocument/2006/relationships/image" Target="../media/image41.png"/><Relationship Id="rId8" Type="http://schemas.openxmlformats.org/officeDocument/2006/relationships/image" Target="../media/image40.svg"/><Relationship Id="rId7" Type="http://schemas.openxmlformats.org/officeDocument/2006/relationships/image" Target="../media/image39.png"/><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38.svg"/><Relationship Id="rId3" Type="http://schemas.openxmlformats.org/officeDocument/2006/relationships/image" Target="../media/image37.png"/><Relationship Id="rId2" Type="http://schemas.openxmlformats.org/officeDocument/2006/relationships/image" Target="../media/image36.svg"/><Relationship Id="rId12" Type="http://schemas.openxmlformats.org/officeDocument/2006/relationships/notesSlide" Target="../notesSlides/notesSlide10.xml"/><Relationship Id="rId11" Type="http://schemas.openxmlformats.org/officeDocument/2006/relationships/slideLayout" Target="../slideLayouts/slideLayout12.xml"/><Relationship Id="rId10" Type="http://schemas.openxmlformats.org/officeDocument/2006/relationships/image" Target="../media/image42.svg"/><Relationship Id="rId1" Type="http://schemas.openxmlformats.org/officeDocument/2006/relationships/image" Target="../media/image35.png"/></Relationships>
</file>

<file path=ppt/slides/_rels/slide11.xml.rels><?xml version="1.0" encoding="UTF-8" standalone="yes"?>
<Relationships xmlns="http://schemas.openxmlformats.org/package/2006/relationships"><Relationship Id="rId6" Type="http://schemas.openxmlformats.org/officeDocument/2006/relationships/notesSlide" Target="../notesSlides/notesSlide11.xml"/><Relationship Id="rId5" Type="http://schemas.openxmlformats.org/officeDocument/2006/relationships/slideLayout" Target="../slideLayouts/slideLayout12.xml"/><Relationship Id="rId4" Type="http://schemas.openxmlformats.org/officeDocument/2006/relationships/image" Target="../media/image46.svg"/><Relationship Id="rId3" Type="http://schemas.openxmlformats.org/officeDocument/2006/relationships/image" Target="../media/image45.png"/><Relationship Id="rId2" Type="http://schemas.openxmlformats.org/officeDocument/2006/relationships/image" Target="../media/image44.svg"/><Relationship Id="rId1" Type="http://schemas.openxmlformats.org/officeDocument/2006/relationships/image" Target="../media/image43.png"/></Relationships>
</file>

<file path=ppt/slides/_rels/slide12.xml.rels><?xml version="1.0" encoding="UTF-8" standalone="yes"?>
<Relationships xmlns="http://schemas.openxmlformats.org/package/2006/relationships"><Relationship Id="rId8" Type="http://schemas.openxmlformats.org/officeDocument/2006/relationships/notesSlide" Target="../notesSlides/notesSlide12.xml"/><Relationship Id="rId7" Type="http://schemas.openxmlformats.org/officeDocument/2006/relationships/slideLayout" Target="../slideLayouts/slideLayout12.xml"/><Relationship Id="rId6" Type="http://schemas.openxmlformats.org/officeDocument/2006/relationships/image" Target="../media/image52.svg"/><Relationship Id="rId5" Type="http://schemas.openxmlformats.org/officeDocument/2006/relationships/image" Target="../media/image51.png"/><Relationship Id="rId4" Type="http://schemas.openxmlformats.org/officeDocument/2006/relationships/image" Target="../media/image50.svg"/><Relationship Id="rId3" Type="http://schemas.openxmlformats.org/officeDocument/2006/relationships/image" Target="../media/image49.png"/><Relationship Id="rId2" Type="http://schemas.openxmlformats.org/officeDocument/2006/relationships/image" Target="../media/image48.svg"/><Relationship Id="rId1" Type="http://schemas.openxmlformats.org/officeDocument/2006/relationships/image" Target="../media/image47.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9" Type="http://schemas.openxmlformats.org/officeDocument/2006/relationships/slideLayout" Target="../slideLayouts/slideLayout12.xml"/><Relationship Id="rId8" Type="http://schemas.openxmlformats.org/officeDocument/2006/relationships/image" Target="../media/image58.svg"/><Relationship Id="rId7" Type="http://schemas.openxmlformats.org/officeDocument/2006/relationships/image" Target="../media/image57.png"/><Relationship Id="rId6" Type="http://schemas.openxmlformats.org/officeDocument/2006/relationships/image" Target="../media/image56.svg"/><Relationship Id="rId5" Type="http://schemas.openxmlformats.org/officeDocument/2006/relationships/image" Target="../media/image55.png"/><Relationship Id="rId4" Type="http://schemas.openxmlformats.org/officeDocument/2006/relationships/image" Target="../media/image54.svg"/><Relationship Id="rId3" Type="http://schemas.openxmlformats.org/officeDocument/2006/relationships/image" Target="../media/image53.png"/><Relationship Id="rId2" Type="http://schemas.openxmlformats.org/officeDocument/2006/relationships/image" Target="../media/image30.svg"/><Relationship Id="rId10" Type="http://schemas.openxmlformats.org/officeDocument/2006/relationships/notesSlide" Target="../notesSlides/notesSlide14.xml"/><Relationship Id="rId1" Type="http://schemas.openxmlformats.org/officeDocument/2006/relationships/image" Target="../media/image29.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9" Type="http://schemas.openxmlformats.org/officeDocument/2006/relationships/image" Target="../media/image63.png"/><Relationship Id="rId8" Type="http://schemas.openxmlformats.org/officeDocument/2006/relationships/image" Target="../media/image62.svg"/><Relationship Id="rId7" Type="http://schemas.openxmlformats.org/officeDocument/2006/relationships/image" Target="../media/image61.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60.svg"/><Relationship Id="rId3" Type="http://schemas.openxmlformats.org/officeDocument/2006/relationships/image" Target="../media/image59.png"/><Relationship Id="rId2" Type="http://schemas.openxmlformats.org/officeDocument/2006/relationships/image" Target="../media/image30.svg"/><Relationship Id="rId14" Type="http://schemas.openxmlformats.org/officeDocument/2006/relationships/notesSlide" Target="../notesSlides/notesSlide16.xml"/><Relationship Id="rId13" Type="http://schemas.openxmlformats.org/officeDocument/2006/relationships/slideLayout" Target="../slideLayouts/slideLayout12.xml"/><Relationship Id="rId12" Type="http://schemas.openxmlformats.org/officeDocument/2006/relationships/image" Target="../media/image66.svg"/><Relationship Id="rId11" Type="http://schemas.openxmlformats.org/officeDocument/2006/relationships/image" Target="../media/image65.png"/><Relationship Id="rId10" Type="http://schemas.openxmlformats.org/officeDocument/2006/relationships/image" Target="../media/image64.svg"/><Relationship Id="rId1" Type="http://schemas.openxmlformats.org/officeDocument/2006/relationships/image" Target="../media/image29.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9" Type="http://schemas.openxmlformats.org/officeDocument/2006/relationships/image" Target="../media/image9.png"/><Relationship Id="rId8" Type="http://schemas.openxmlformats.org/officeDocument/2006/relationships/image" Target="../media/image8.svg"/><Relationship Id="rId7" Type="http://schemas.openxmlformats.org/officeDocument/2006/relationships/image" Target="../media/image7.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 Id="rId3" Type="http://schemas.openxmlformats.org/officeDocument/2006/relationships/image" Target="../media/image3.png"/><Relationship Id="rId2" Type="http://schemas.openxmlformats.org/officeDocument/2006/relationships/image" Target="../media/image2.svg"/><Relationship Id="rId16" Type="http://schemas.openxmlformats.org/officeDocument/2006/relationships/notesSlide" Target="../notesSlides/notesSlide2.xml"/><Relationship Id="rId15" Type="http://schemas.openxmlformats.org/officeDocument/2006/relationships/slideLayout" Target="../slideLayouts/slideLayout12.xml"/><Relationship Id="rId14" Type="http://schemas.openxmlformats.org/officeDocument/2006/relationships/image" Target="../media/image14.svg"/><Relationship Id="rId13" Type="http://schemas.openxmlformats.org/officeDocument/2006/relationships/image" Target="../media/image13.png"/><Relationship Id="rId12" Type="http://schemas.openxmlformats.org/officeDocument/2006/relationships/image" Target="../media/image12.svg"/><Relationship Id="rId11" Type="http://schemas.openxmlformats.org/officeDocument/2006/relationships/image" Target="../media/image11.png"/><Relationship Id="rId10" Type="http://schemas.openxmlformats.org/officeDocument/2006/relationships/image" Target="../media/image10.svg"/><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9" Type="http://schemas.openxmlformats.org/officeDocument/2006/relationships/image" Target="../media/image5.png"/><Relationship Id="rId8" Type="http://schemas.openxmlformats.org/officeDocument/2006/relationships/image" Target="../media/image22.svg"/><Relationship Id="rId7" Type="http://schemas.openxmlformats.org/officeDocument/2006/relationships/image" Target="../media/image21.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 Id="rId3" Type="http://schemas.openxmlformats.org/officeDocument/2006/relationships/image" Target="../media/image17.png"/><Relationship Id="rId2" Type="http://schemas.openxmlformats.org/officeDocument/2006/relationships/image" Target="../media/image16.svg"/><Relationship Id="rId14" Type="http://schemas.openxmlformats.org/officeDocument/2006/relationships/notesSlide" Target="../notesSlides/notesSlide4.xml"/><Relationship Id="rId13" Type="http://schemas.openxmlformats.org/officeDocument/2006/relationships/slideLayout" Target="../slideLayouts/slideLayout12.xml"/><Relationship Id="rId12" Type="http://schemas.openxmlformats.org/officeDocument/2006/relationships/image" Target="../media/image24.svg"/><Relationship Id="rId11" Type="http://schemas.openxmlformats.org/officeDocument/2006/relationships/image" Target="../media/image23.png"/><Relationship Id="rId10" Type="http://schemas.openxmlformats.org/officeDocument/2006/relationships/image" Target="../media/image6.svg"/><Relationship Id="rId1" Type="http://schemas.openxmlformats.org/officeDocument/2006/relationships/image" Target="../media/image1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8" Type="http://schemas.openxmlformats.org/officeDocument/2006/relationships/notesSlide" Target="../notesSlides/notesSlide6.xml"/><Relationship Id="rId7" Type="http://schemas.openxmlformats.org/officeDocument/2006/relationships/slideLayout" Target="../slideLayouts/slideLayout1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8.svg"/><Relationship Id="rId3" Type="http://schemas.openxmlformats.org/officeDocument/2006/relationships/image" Target="../media/image27.png"/><Relationship Id="rId2" Type="http://schemas.openxmlformats.org/officeDocument/2006/relationships/image" Target="../media/image26.svg"/><Relationship Id="rId1" Type="http://schemas.openxmlformats.org/officeDocument/2006/relationships/image" Target="../media/image2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8" Type="http://schemas.openxmlformats.org/officeDocument/2006/relationships/notesSlide" Target="../notesSlides/notesSlide8.xml"/><Relationship Id="rId7" Type="http://schemas.openxmlformats.org/officeDocument/2006/relationships/slideLayout" Target="../slideLayouts/slideLayout1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2.svg"/><Relationship Id="rId3" Type="http://schemas.openxmlformats.org/officeDocument/2006/relationships/image" Target="../media/image31.png"/><Relationship Id="rId2" Type="http://schemas.openxmlformats.org/officeDocument/2006/relationships/image" Target="../media/image30.svg"/><Relationship Id="rId1" Type="http://schemas.openxmlformats.org/officeDocument/2006/relationships/image" Target="../media/image29.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0F172A">
                <a:alpha val="100000"/>
              </a:srgbClr>
            </a:gs>
            <a:gs pos="100000">
              <a:srgbClr val="1E3A8A">
                <a:alpha val="100000"/>
              </a:srgbClr>
            </a:gs>
          </a:gsLst>
          <a:lin ang="2700000"/>
        </a:gradFill>
        <a:effectLst/>
      </p:bgPr>
    </p:bg>
    <p:spTree>
      <p:nvGrpSpPr>
        <p:cNvPr id="1" name=""/>
        <p:cNvGrpSpPr/>
        <p:nvPr/>
      </p:nvGrpSpPr>
      <p:grpSpPr>
        <a:xfrm>
          <a:off x="0" y="0"/>
          <a:ext cx="0" cy="0"/>
          <a:chOff x="0" y="0"/>
          <a:chExt cx="0" cy="0"/>
        </a:xfrm>
      </p:grpSpPr>
      <p:sp>
        <p:nvSpPr>
          <p:cNvPr id="2" name="AutoShape 2"/>
          <p:cNvSpPr/>
          <p:nvPr/>
        </p:nvSpPr>
        <p:spPr>
          <a:xfrm>
            <a:off x="0" y="2032000"/>
            <a:ext cx="12192000" cy="1524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6400" b="1" i="0" u="none" strike="noStrike">
                <a:solidFill>
                  <a:srgbClr val="FFFFFF"/>
                </a:solidFill>
                <a:latin typeface="Noto Sans SC"/>
                <a:ea typeface="Noto Sans SC"/>
                <a:cs typeface="Noto Sans SC"/>
                <a:sym typeface="Noto Sans SC"/>
              </a:rPr>
              <a:t>Rate of Return Analysis</a:t>
            </a:r>
            <a:endParaRPr lang="en-US" sz="1100"/>
          </a:p>
        </p:txBody>
      </p:sp>
      <p:sp>
        <p:nvSpPr>
          <p:cNvPr id="3" name="AutoShape 3"/>
          <p:cNvSpPr/>
          <p:nvPr/>
        </p:nvSpPr>
        <p:spPr>
          <a:xfrm>
            <a:off x="5461000" y="3810000"/>
            <a:ext cx="1270000" cy="76200"/>
          </a:xfrm>
          <a:prstGeom prst="roundRect">
            <a:avLst>
              <a:gd name="adj" fmla="val 0"/>
            </a:avLst>
          </a:prstGeom>
          <a:solidFill>
            <a:srgbClr val="3B82F6">
              <a:alpha val="100000"/>
            </a:srgbClr>
          </a:solidFill>
          <a:ln w="25400" cap="flat" cmpd="sng">
            <a:noFill/>
            <a:prstDash val="solid"/>
            <a:round/>
          </a:ln>
        </p:spPr>
        <p:txBody>
          <a:bodyPr vert="horz" wrap="square" lIns="63500" tIns="63500" rIns="63500" bIns="63500" rtlCol="0" anchor="ctr"/>
          <a:lstStyle/>
          <a:p>
            <a:pPr algn="ctr">
              <a:defRPr/>
            </a:pPr>
          </a:p>
        </p:txBody>
      </p:sp>
      <p:sp>
        <p:nvSpPr>
          <p:cNvPr id="4" name="AutoShape 4"/>
          <p:cNvSpPr/>
          <p:nvPr/>
        </p:nvSpPr>
        <p:spPr>
          <a:xfrm>
            <a:off x="0" y="4445000"/>
            <a:ext cx="12192000" cy="1016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3600" b="0" i="0" u="none" strike="noStrike">
                <a:solidFill>
                  <a:srgbClr val="FFFFFF">
                    <a:alpha val="85098"/>
                  </a:srgbClr>
                </a:solidFill>
                <a:latin typeface="Noto Sans SC"/>
                <a:ea typeface="Noto Sans SC"/>
                <a:cs typeface="Noto Sans SC"/>
                <a:sym typeface="Noto Sans SC"/>
              </a:rPr>
              <a:t>A Complete Guide</a:t>
            </a:r>
            <a:endParaRPr lang="en-US" sz="1100"/>
          </a:p>
        </p:txBody>
      </p:sp>
      <p:sp>
        <p:nvSpPr>
          <p:cNvPr id="5" name="AutoShape 5"/>
          <p:cNvSpPr/>
          <p:nvPr/>
        </p:nvSpPr>
        <p:spPr>
          <a:xfrm>
            <a:off x="0" y="5715000"/>
            <a:ext cx="12192000" cy="508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1400" b="0" i="0" u="none" strike="noStrike" spc="200">
                <a:solidFill>
                  <a:srgbClr val="FFFFFF">
                    <a:alpha val="50196"/>
                  </a:srgbClr>
                </a:solidFill>
                <a:latin typeface="Noto Sans SC"/>
                <a:ea typeface="Noto Sans SC"/>
                <a:cs typeface="Noto Sans SC"/>
                <a:sym typeface="Noto Sans SC"/>
              </a:rPr>
              <a:t>FINANCIAL EVALUATION &amp; INVESTMENT DECISION MAKING</a:t>
            </a:r>
            <a:endParaRPr lang="en-US" sz="11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508000" y="444500"/>
            <a:ext cx="11176000" cy="635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3200" b="1" i="0" u="none" strike="noStrike">
                <a:solidFill>
                  <a:srgbClr val="0F172A"/>
                </a:solidFill>
                <a:latin typeface="Noto Sans SC"/>
                <a:ea typeface="Noto Sans SC"/>
                <a:cs typeface="Noto Sans SC"/>
                <a:sym typeface="Noto Sans SC"/>
              </a:rPr>
              <a:t>Incremental Analysis Procedure</a:t>
            </a:r>
            <a:endParaRPr lang="en-US" sz="1100"/>
          </a:p>
        </p:txBody>
      </p:sp>
      <p:sp>
        <p:nvSpPr>
          <p:cNvPr id="3" name="AutoShape 3"/>
          <p:cNvSpPr/>
          <p:nvPr/>
        </p:nvSpPr>
        <p:spPr>
          <a:xfrm>
            <a:off x="508000" y="1397000"/>
            <a:ext cx="5461000" cy="4953000"/>
          </a:xfrm>
          <a:prstGeom prst="roundRect">
            <a:avLst>
              <a:gd name="adj" fmla="val 3076"/>
            </a:avLst>
          </a:prstGeom>
          <a:solidFill>
            <a:srgbClr val="FFFFFF">
              <a:alpha val="100000"/>
            </a:srgbClr>
          </a:solidFill>
          <a:ln w="12700" cap="flat" cmpd="sng">
            <a:solidFill>
              <a:srgbClr val="E2E8F0">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sp>
        <p:nvSpPr>
          <p:cNvPr id="4" name="AutoShape 4"/>
          <p:cNvSpPr/>
          <p:nvPr/>
        </p:nvSpPr>
        <p:spPr>
          <a:xfrm>
            <a:off x="812800" y="1651000"/>
            <a:ext cx="4826000" cy="4445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2200" b="1" i="0" u="none" strike="noStrike">
                <a:solidFill>
                  <a:srgbClr val="2563EB"/>
                </a:solidFill>
                <a:latin typeface="Noto Sans SC"/>
                <a:ea typeface="Noto Sans SC"/>
                <a:cs typeface="Noto Sans SC"/>
                <a:sym typeface="Noto Sans SC"/>
              </a:rPr>
              <a:t>Analysis Steps</a:t>
            </a:r>
            <a:endParaRPr lang="en-US" sz="1100"/>
          </a:p>
        </p:txBody>
      </p:sp>
      <p:sp>
        <p:nvSpPr>
          <p:cNvPr id="5" name="AutoShape 5"/>
          <p:cNvSpPr/>
          <p:nvPr/>
        </p:nvSpPr>
        <p:spPr>
          <a:xfrm>
            <a:off x="812800" y="2413000"/>
            <a:ext cx="4851400" cy="889000"/>
          </a:xfrm>
          <a:prstGeom prst="roundRect">
            <a:avLst>
              <a:gd name="adj" fmla="val 11428"/>
            </a:avLst>
          </a:prstGeom>
          <a:solidFill>
            <a:srgbClr val="F1F5F9">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6" name="Picture 6"/>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965200" y="2603500"/>
            <a:ext cx="508000" cy="508000"/>
          </a:xfrm>
          <a:prstGeom prst="rect">
            <a:avLst/>
          </a:prstGeom>
        </p:spPr>
      </p:pic>
      <p:sp>
        <p:nvSpPr>
          <p:cNvPr id="7" name="AutoShape 7"/>
          <p:cNvSpPr/>
          <p:nvPr/>
        </p:nvSpPr>
        <p:spPr>
          <a:xfrm>
            <a:off x="1651000" y="2540000"/>
            <a:ext cx="3810000" cy="635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600" b="1" i="0" u="none" strike="noStrike">
                <a:solidFill>
                  <a:srgbClr val="0F172A"/>
                </a:solidFill>
                <a:latin typeface="Noto Sans SC"/>
                <a:ea typeface="Noto Sans SC"/>
                <a:cs typeface="Noto Sans SC"/>
                <a:sym typeface="Noto Sans SC"/>
              </a:rPr>
              <a:t>1. Order Alternatives by Cost</a:t>
            </a:r>
            <a:endParaRPr lang="en-US" sz="1100"/>
          </a:p>
          <a:p>
            <a:pPr marL="0" indent="0" algn="l">
              <a:lnSpc>
                <a:spcPct val="125000"/>
              </a:lnSpc>
            </a:pPr>
            <a:r>
              <a:rPr lang="en-US" sz="1300" b="0" i="0" u="none" strike="noStrike">
                <a:solidFill>
                  <a:srgbClr val="475569"/>
                </a:solidFill>
                <a:latin typeface="Noto Sans SC"/>
                <a:ea typeface="Noto Sans SC"/>
                <a:cs typeface="Noto Sans SC"/>
                <a:sym typeface="Noto Sans SC"/>
              </a:rPr>
              <a:t>Arrange from the lowest initial cost to the highest.</a:t>
            </a:r>
            <a:endParaRPr lang="en-US" sz="1300" b="0" i="0" u="none" strike="noStrike">
              <a:solidFill>
                <a:srgbClr val="475569"/>
              </a:solidFill>
              <a:latin typeface="Noto Sans SC"/>
              <a:ea typeface="Noto Sans SC"/>
              <a:cs typeface="Noto Sans SC"/>
              <a:sym typeface="Noto Sans SC"/>
            </a:endParaRPr>
          </a:p>
        </p:txBody>
      </p:sp>
      <p:sp>
        <p:nvSpPr>
          <p:cNvPr id="8" name="AutoShape 8"/>
          <p:cNvSpPr/>
          <p:nvPr/>
        </p:nvSpPr>
        <p:spPr>
          <a:xfrm>
            <a:off x="812800" y="3429000"/>
            <a:ext cx="4851400" cy="889000"/>
          </a:xfrm>
          <a:prstGeom prst="roundRect">
            <a:avLst>
              <a:gd name="adj" fmla="val 11428"/>
            </a:avLst>
          </a:prstGeom>
          <a:solidFill>
            <a:srgbClr val="F1F5F9">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9" name="Picture 9"/>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5200" y="3619500"/>
            <a:ext cx="508000" cy="508000"/>
          </a:xfrm>
          <a:prstGeom prst="rect">
            <a:avLst/>
          </a:prstGeom>
        </p:spPr>
      </p:pic>
      <p:sp>
        <p:nvSpPr>
          <p:cNvPr id="10" name="AutoShape 10"/>
          <p:cNvSpPr/>
          <p:nvPr/>
        </p:nvSpPr>
        <p:spPr>
          <a:xfrm>
            <a:off x="1651000" y="3556000"/>
            <a:ext cx="3810000" cy="635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600" b="1" i="0" u="none" strike="noStrike">
                <a:solidFill>
                  <a:srgbClr val="0F172A"/>
                </a:solidFill>
                <a:latin typeface="Noto Sans SC"/>
                <a:ea typeface="Noto Sans SC"/>
                <a:cs typeface="Noto Sans SC"/>
                <a:sym typeface="Noto Sans SC"/>
              </a:rPr>
              <a:t>2. Calculate Incremental Cash Flow (ΔCF)</a:t>
            </a:r>
            <a:endParaRPr lang="en-US" sz="1100"/>
          </a:p>
          <a:p>
            <a:pPr marL="0" indent="0" algn="l">
              <a:lnSpc>
                <a:spcPct val="125000"/>
              </a:lnSpc>
            </a:pPr>
            <a:r>
              <a:rPr lang="en-US" sz="1300" b="0" i="0" u="none" strike="noStrike">
                <a:solidFill>
                  <a:srgbClr val="475569"/>
                </a:solidFill>
                <a:latin typeface="Noto Sans SC"/>
                <a:ea typeface="Noto Sans SC"/>
                <a:cs typeface="Noto Sans SC"/>
                <a:sym typeface="Noto Sans SC"/>
              </a:rPr>
              <a:t>Compute the difference: (Higher-cost Alt. - Lower-cost Alt.)</a:t>
            </a:r>
            <a:endParaRPr lang="en-US" sz="1300" b="0" i="0" u="none" strike="noStrike">
              <a:solidFill>
                <a:srgbClr val="475569"/>
              </a:solidFill>
              <a:latin typeface="Noto Sans SC"/>
              <a:ea typeface="Noto Sans SC"/>
              <a:cs typeface="Noto Sans SC"/>
              <a:sym typeface="Noto Sans SC"/>
            </a:endParaRPr>
          </a:p>
        </p:txBody>
      </p:sp>
      <p:sp>
        <p:nvSpPr>
          <p:cNvPr id="11" name="AutoShape 11"/>
          <p:cNvSpPr/>
          <p:nvPr/>
        </p:nvSpPr>
        <p:spPr>
          <a:xfrm>
            <a:off x="812800" y="4445000"/>
            <a:ext cx="2349500" cy="1651000"/>
          </a:xfrm>
          <a:prstGeom prst="roundRect">
            <a:avLst>
              <a:gd name="adj" fmla="val 6153"/>
            </a:avLst>
          </a:prstGeom>
          <a:solidFill>
            <a:srgbClr val="F1F5F9">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12" name="Picture 12"/>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65200" y="4635500"/>
            <a:ext cx="457200" cy="457200"/>
          </a:xfrm>
          <a:prstGeom prst="rect">
            <a:avLst/>
          </a:prstGeom>
        </p:spPr>
      </p:pic>
      <p:sp>
        <p:nvSpPr>
          <p:cNvPr id="13" name="AutoShape 13"/>
          <p:cNvSpPr/>
          <p:nvPr/>
        </p:nvSpPr>
        <p:spPr>
          <a:xfrm>
            <a:off x="1524000" y="4572000"/>
            <a:ext cx="1524000" cy="1143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500" b="1" i="0" u="none" strike="noStrike">
                <a:solidFill>
                  <a:srgbClr val="0F172A"/>
                </a:solidFill>
                <a:latin typeface="Noto Sans SC"/>
                <a:ea typeface="Noto Sans SC"/>
                <a:cs typeface="Noto Sans SC"/>
                <a:sym typeface="Noto Sans SC"/>
              </a:rPr>
              <a:t>3. Find ΔIRR</a:t>
            </a:r>
            <a:endParaRPr lang="en-US" sz="1100"/>
          </a:p>
          <a:p>
            <a:pPr marL="0" indent="0" algn="l">
              <a:lnSpc>
                <a:spcPct val="125000"/>
              </a:lnSpc>
            </a:pPr>
            <a:r>
              <a:rPr lang="en-US" sz="1200" b="0" i="0" u="none" strike="noStrike">
                <a:solidFill>
                  <a:srgbClr val="475569"/>
                </a:solidFill>
                <a:latin typeface="Noto Sans SC"/>
                <a:ea typeface="Noto Sans SC"/>
                <a:cs typeface="Noto Sans SC"/>
                <a:sym typeface="Noto Sans SC"/>
              </a:rPr>
              <a:t>Calculate the Internal Rate of Return for the incremental cash flow.</a:t>
            </a:r>
            <a:endParaRPr lang="en-US" sz="1200" b="0" i="0" u="none" strike="noStrike">
              <a:solidFill>
                <a:srgbClr val="475569"/>
              </a:solidFill>
              <a:latin typeface="Noto Sans SC"/>
              <a:ea typeface="Noto Sans SC"/>
              <a:cs typeface="Noto Sans SC"/>
              <a:sym typeface="Noto Sans SC"/>
            </a:endParaRPr>
          </a:p>
        </p:txBody>
      </p:sp>
      <p:sp>
        <p:nvSpPr>
          <p:cNvPr id="14" name="AutoShape 14"/>
          <p:cNvSpPr/>
          <p:nvPr/>
        </p:nvSpPr>
        <p:spPr>
          <a:xfrm>
            <a:off x="3314700" y="4445000"/>
            <a:ext cx="2349500" cy="1651000"/>
          </a:xfrm>
          <a:prstGeom prst="roundRect">
            <a:avLst>
              <a:gd name="adj" fmla="val 6153"/>
            </a:avLst>
          </a:prstGeom>
          <a:solidFill>
            <a:srgbClr val="F1F5F9">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15" name="Picture 15"/>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467100" y="4635500"/>
            <a:ext cx="457200" cy="457200"/>
          </a:xfrm>
          <a:prstGeom prst="rect">
            <a:avLst/>
          </a:prstGeom>
        </p:spPr>
      </p:pic>
      <p:sp>
        <p:nvSpPr>
          <p:cNvPr id="16" name="AutoShape 16"/>
          <p:cNvSpPr/>
          <p:nvPr/>
        </p:nvSpPr>
        <p:spPr>
          <a:xfrm>
            <a:off x="4025900" y="4572000"/>
            <a:ext cx="1524000" cy="1143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500" b="1" i="0" u="none" strike="noStrike">
                <a:solidFill>
                  <a:srgbClr val="0F172A"/>
                </a:solidFill>
                <a:latin typeface="Noto Sans SC"/>
                <a:ea typeface="Noto Sans SC"/>
                <a:cs typeface="Noto Sans SC"/>
                <a:sym typeface="Noto Sans SC"/>
              </a:rPr>
              <a:t>4. Compare with MARR</a:t>
            </a:r>
            <a:endParaRPr lang="en-US" sz="1100"/>
          </a:p>
          <a:p>
            <a:pPr marL="0" indent="0" algn="l">
              <a:lnSpc>
                <a:spcPct val="125000"/>
              </a:lnSpc>
            </a:pPr>
            <a:r>
              <a:rPr lang="en-US" sz="1200" b="0" i="0" u="none" strike="noStrike">
                <a:solidFill>
                  <a:srgbClr val="475569"/>
                </a:solidFill>
                <a:latin typeface="Noto Sans SC"/>
                <a:ea typeface="Noto Sans SC"/>
                <a:cs typeface="Noto Sans SC"/>
                <a:sym typeface="Noto Sans SC"/>
              </a:rPr>
              <a:t>Check if the ΔIRR meets or exceeds the Minimum Acceptable Rate of Return.</a:t>
            </a:r>
            <a:endParaRPr lang="en-US" sz="1200" b="0" i="0" u="none" strike="noStrike">
              <a:solidFill>
                <a:srgbClr val="475569"/>
              </a:solidFill>
              <a:latin typeface="Noto Sans SC"/>
              <a:ea typeface="Noto Sans SC"/>
              <a:cs typeface="Noto Sans SC"/>
              <a:sym typeface="Noto Sans SC"/>
            </a:endParaRPr>
          </a:p>
        </p:txBody>
      </p:sp>
      <p:sp>
        <p:nvSpPr>
          <p:cNvPr id="17" name="AutoShape 17"/>
          <p:cNvSpPr/>
          <p:nvPr/>
        </p:nvSpPr>
        <p:spPr>
          <a:xfrm>
            <a:off x="6223000" y="1397000"/>
            <a:ext cx="5461000" cy="4953000"/>
          </a:xfrm>
          <a:prstGeom prst="roundRect">
            <a:avLst>
              <a:gd name="adj" fmla="val 3076"/>
            </a:avLst>
          </a:prstGeom>
          <a:solidFill>
            <a:srgbClr val="FFFFFF">
              <a:alpha val="100000"/>
            </a:srgbClr>
          </a:solidFill>
          <a:ln w="12700" cap="flat" cmpd="sng">
            <a:solidFill>
              <a:srgbClr val="E2E8F0">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sp>
        <p:nvSpPr>
          <p:cNvPr id="18" name="AutoShape 18"/>
          <p:cNvSpPr/>
          <p:nvPr/>
        </p:nvSpPr>
        <p:spPr>
          <a:xfrm>
            <a:off x="6527800" y="1651000"/>
            <a:ext cx="4826000" cy="4445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2200" b="1" i="0" u="none" strike="noStrike">
                <a:solidFill>
                  <a:srgbClr val="10B981"/>
                </a:solidFill>
                <a:latin typeface="Noto Sans SC"/>
                <a:ea typeface="Noto Sans SC"/>
                <a:cs typeface="Noto Sans SC"/>
                <a:sym typeface="Noto Sans SC"/>
              </a:rPr>
              <a:t>Decision Rule</a:t>
            </a:r>
            <a:endParaRPr lang="en-US" sz="1100"/>
          </a:p>
        </p:txBody>
      </p:sp>
      <p:sp>
        <p:nvSpPr>
          <p:cNvPr id="19" name="AutoShape 19"/>
          <p:cNvSpPr/>
          <p:nvPr/>
        </p:nvSpPr>
        <p:spPr>
          <a:xfrm>
            <a:off x="6527800" y="2413000"/>
            <a:ext cx="4851400" cy="1143000"/>
          </a:xfrm>
          <a:prstGeom prst="roundRect">
            <a:avLst>
              <a:gd name="adj" fmla="val 8888"/>
            </a:avLst>
          </a:prstGeom>
          <a:solidFill>
            <a:srgbClr val="ECFDF5">
              <a:alpha val="100000"/>
            </a:srgbClr>
          </a:solidFill>
          <a:ln w="12700" cap="flat" cmpd="sng">
            <a:solidFill>
              <a:srgbClr val="A7F3D0">
                <a:alpha val="100000"/>
              </a:srgbClr>
            </a:solidFill>
            <a:prstDash val="solid"/>
            <a:round/>
          </a:ln>
        </p:spPr>
        <p:txBody>
          <a:bodyPr vert="horz" wrap="square" lIns="63500" tIns="63500" rIns="63500" bIns="63500" rtlCol="0" anchor="ctr"/>
          <a:lstStyle/>
          <a:p>
            <a:pPr algn="ctr">
              <a:defRPr/>
            </a:pPr>
          </a:p>
        </p:txBody>
      </p:sp>
      <p:sp>
        <p:nvSpPr>
          <p:cNvPr id="20" name="AutoShape 20"/>
          <p:cNvSpPr/>
          <p:nvPr/>
        </p:nvSpPr>
        <p:spPr>
          <a:xfrm>
            <a:off x="6731000" y="2603500"/>
            <a:ext cx="4445000" cy="762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600" b="1" i="0" u="none" strike="noStrike">
                <a:solidFill>
                  <a:srgbClr val="047857"/>
                </a:solidFill>
                <a:latin typeface="Noto Sans SC"/>
                <a:ea typeface="Noto Sans SC"/>
                <a:cs typeface="Noto Sans SC"/>
                <a:sym typeface="Noto Sans SC"/>
              </a:rPr>
              <a:t>IF ΔIRR ≥ MARR: Choose the higher-cost alternative</a:t>
            </a:r>
            <a:endParaRPr lang="en-US" sz="1100"/>
          </a:p>
          <a:p>
            <a:pPr marL="0" indent="0" algn="l">
              <a:lnSpc>
                <a:spcPct val="125000"/>
              </a:lnSpc>
            </a:pPr>
            <a:r>
              <a:rPr lang="en-US" sz="1300" b="0" i="0" u="none" strike="noStrike">
                <a:solidFill>
                  <a:srgbClr val="065F46"/>
                </a:solidFill>
                <a:latin typeface="Noto Sans SC"/>
                <a:ea typeface="Noto Sans SC"/>
                <a:cs typeface="Noto Sans SC"/>
                <a:sym typeface="Noto Sans SC"/>
              </a:rPr>
              <a:t>Justification: The extra investment yields returns above your threshold.</a:t>
            </a:r>
            <a:endParaRPr lang="en-US" sz="1300" b="0" i="0" u="none" strike="noStrike">
              <a:solidFill>
                <a:srgbClr val="065F46"/>
              </a:solidFill>
              <a:latin typeface="Noto Sans SC"/>
              <a:ea typeface="Noto Sans SC"/>
              <a:cs typeface="Noto Sans SC"/>
              <a:sym typeface="Noto Sans SC"/>
            </a:endParaRPr>
          </a:p>
        </p:txBody>
      </p:sp>
      <p:sp>
        <p:nvSpPr>
          <p:cNvPr id="21" name="AutoShape 21"/>
          <p:cNvSpPr/>
          <p:nvPr/>
        </p:nvSpPr>
        <p:spPr>
          <a:xfrm>
            <a:off x="6527800" y="3746500"/>
            <a:ext cx="4851400" cy="1143000"/>
          </a:xfrm>
          <a:prstGeom prst="roundRect">
            <a:avLst>
              <a:gd name="adj" fmla="val 8888"/>
            </a:avLst>
          </a:prstGeom>
          <a:solidFill>
            <a:srgbClr val="FEF2F2">
              <a:alpha val="100000"/>
            </a:srgbClr>
          </a:solidFill>
          <a:ln w="12700" cap="flat" cmpd="sng">
            <a:solidFill>
              <a:srgbClr val="FECACA">
                <a:alpha val="100000"/>
              </a:srgbClr>
            </a:solidFill>
            <a:prstDash val="solid"/>
            <a:round/>
          </a:ln>
        </p:spPr>
        <p:txBody>
          <a:bodyPr vert="horz" wrap="square" lIns="63500" tIns="63500" rIns="63500" bIns="63500" rtlCol="0" anchor="ctr"/>
          <a:lstStyle/>
          <a:p>
            <a:pPr algn="ctr">
              <a:defRPr/>
            </a:pPr>
          </a:p>
        </p:txBody>
      </p:sp>
      <p:sp>
        <p:nvSpPr>
          <p:cNvPr id="22" name="AutoShape 22"/>
          <p:cNvSpPr/>
          <p:nvPr/>
        </p:nvSpPr>
        <p:spPr>
          <a:xfrm>
            <a:off x="6731000" y="3937000"/>
            <a:ext cx="4445000" cy="762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600" b="1" i="0" u="none" strike="noStrike">
                <a:solidFill>
                  <a:srgbClr val="B91C1C"/>
                </a:solidFill>
                <a:latin typeface="Noto Sans SC"/>
                <a:ea typeface="Noto Sans SC"/>
                <a:cs typeface="Noto Sans SC"/>
                <a:sym typeface="Noto Sans SC"/>
              </a:rPr>
              <a:t>IF ΔIRR &lt; MARR: Choose the lower-cost alternative</a:t>
            </a:r>
            <a:endParaRPr lang="en-US" sz="1100"/>
          </a:p>
          <a:p>
            <a:pPr marL="0" indent="0" algn="l">
              <a:lnSpc>
                <a:spcPct val="125000"/>
              </a:lnSpc>
            </a:pPr>
            <a:r>
              <a:rPr lang="en-US" sz="1300" b="0" i="0" u="none" strike="noStrike">
                <a:solidFill>
                  <a:srgbClr val="7F1D1D"/>
                </a:solidFill>
                <a:latin typeface="Noto Sans SC"/>
                <a:ea typeface="Noto Sans SC"/>
                <a:cs typeface="Noto Sans SC"/>
                <a:sym typeface="Noto Sans SC"/>
              </a:rPr>
              <a:t>Justification: The extra investment is not profitable enough.</a:t>
            </a:r>
            <a:endParaRPr lang="en-US" sz="1300" b="0" i="0" u="none" strike="noStrike">
              <a:solidFill>
                <a:srgbClr val="7F1D1D"/>
              </a:solidFill>
              <a:latin typeface="Noto Sans SC"/>
              <a:ea typeface="Noto Sans SC"/>
              <a:cs typeface="Noto Sans SC"/>
              <a:sym typeface="Noto Sans SC"/>
            </a:endParaRPr>
          </a:p>
        </p:txBody>
      </p:sp>
      <p:sp>
        <p:nvSpPr>
          <p:cNvPr id="23" name="AutoShape 23"/>
          <p:cNvSpPr/>
          <p:nvPr/>
        </p:nvSpPr>
        <p:spPr>
          <a:xfrm>
            <a:off x="6527800" y="5080000"/>
            <a:ext cx="4851400" cy="1016000"/>
          </a:xfrm>
          <a:prstGeom prst="roundRect">
            <a:avLst>
              <a:gd name="adj" fmla="val 10000"/>
            </a:avLst>
          </a:prstGeom>
          <a:solidFill>
            <a:srgbClr val="EFF6FF">
              <a:alpha val="100000"/>
            </a:srgbClr>
          </a:solidFill>
          <a:ln w="12700" cap="flat" cmpd="sng">
            <a:solidFill>
              <a:srgbClr val="BFDBFE">
                <a:alpha val="100000"/>
              </a:srgbClr>
            </a:solidFill>
            <a:prstDash val="solid"/>
            <a:round/>
          </a:ln>
        </p:spPr>
        <p:txBody>
          <a:bodyPr vert="horz" wrap="square" lIns="63500" tIns="63500" rIns="63500" bIns="63500" rtlCol="0" anchor="ctr"/>
          <a:lstStyle/>
          <a:p>
            <a:pPr algn="ctr">
              <a:defRPr/>
            </a:pPr>
          </a:p>
        </p:txBody>
      </p:sp>
      <p:pic>
        <p:nvPicPr>
          <p:cNvPr id="24" name="Picture 24"/>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31000" y="5334000"/>
            <a:ext cx="457200" cy="457200"/>
          </a:xfrm>
          <a:prstGeom prst="rect">
            <a:avLst/>
          </a:prstGeom>
        </p:spPr>
      </p:pic>
      <p:sp>
        <p:nvSpPr>
          <p:cNvPr id="25" name="AutoShape 25"/>
          <p:cNvSpPr/>
          <p:nvPr/>
        </p:nvSpPr>
        <p:spPr>
          <a:xfrm>
            <a:off x="7366000" y="5270500"/>
            <a:ext cx="3810000" cy="635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400" b="1" i="0" u="none" strike="noStrike">
                <a:solidFill>
                  <a:srgbClr val="1E3A8A"/>
                </a:solidFill>
                <a:latin typeface="Noto Sans SC"/>
                <a:ea typeface="Noto Sans SC"/>
                <a:cs typeface="Noto Sans SC"/>
                <a:sym typeface="Noto Sans SC"/>
              </a:rPr>
              <a:t>Key Takeaway:</a:t>
            </a:r>
            <a:r>
              <a:rPr lang="en-US" sz="1400" b="0" i="0" u="none" strike="noStrike">
                <a:solidFill>
                  <a:srgbClr val="334155"/>
                </a:solidFill>
                <a:latin typeface="Noto Sans SC"/>
                <a:ea typeface="Noto Sans SC"/>
                <a:cs typeface="Noto Sans SC"/>
                <a:sym typeface="Noto Sans SC"/>
              </a:rPr>
              <a:t>ΔIRR tells us if the extra investment is worthwhile, not the absolute return.</a:t>
            </a:r>
            <a:endParaRPr lang="en-US" sz="11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762000" y="1016000"/>
            <a:ext cx="10668000" cy="1143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8000" b="1" i="0" u="none" strike="noStrike">
                <a:solidFill>
                  <a:srgbClr val="2563EB"/>
                </a:solidFill>
                <a:latin typeface="Noto Sans SC"/>
                <a:ea typeface="Noto Sans SC"/>
                <a:cs typeface="Noto Sans SC"/>
                <a:sym typeface="Noto Sans SC"/>
              </a:rPr>
              <a:t>Part 05</a:t>
            </a:r>
            <a:endParaRPr lang="en-US" sz="1100"/>
          </a:p>
        </p:txBody>
      </p:sp>
      <p:sp>
        <p:nvSpPr>
          <p:cNvPr id="3" name="AutoShape 3"/>
          <p:cNvSpPr/>
          <p:nvPr/>
        </p:nvSpPr>
        <p:spPr>
          <a:xfrm>
            <a:off x="762000" y="2413000"/>
            <a:ext cx="10668000" cy="889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4000" b="1" i="0" u="none" strike="noStrike">
                <a:solidFill>
                  <a:srgbClr val="111827"/>
                </a:solidFill>
                <a:latin typeface="Noto Sans SC"/>
                <a:ea typeface="Noto Sans SC"/>
                <a:cs typeface="Noto Sans SC"/>
                <a:sym typeface="Noto Sans SC"/>
              </a:rPr>
              <a:t>Incremental Analysis Example</a:t>
            </a:r>
            <a:endParaRPr lang="en-US" sz="1100"/>
          </a:p>
        </p:txBody>
      </p:sp>
      <p:sp>
        <p:nvSpPr>
          <p:cNvPr id="4" name="AutoShape 4"/>
          <p:cNvSpPr/>
          <p:nvPr/>
        </p:nvSpPr>
        <p:spPr>
          <a:xfrm>
            <a:off x="762000" y="3683000"/>
            <a:ext cx="10668000" cy="1016000"/>
          </a:xfrm>
          <a:prstGeom prst="rect">
            <a:avLst/>
          </a:prstGeom>
          <a:noFill/>
          <a:ln w="12700" cap="flat" cmpd="sng">
            <a:noFill/>
            <a:prstDash val="solid"/>
            <a:round/>
          </a:ln>
        </p:spPr>
        <p:txBody>
          <a:bodyPr vert="horz" wrap="square" lIns="0" tIns="0" rIns="0" bIns="0" rtlCol="0" anchor="ctr" anchorCtr="0"/>
          <a:lstStyle/>
          <a:p>
            <a:pPr marL="0" indent="0" algn="l">
              <a:lnSpc>
                <a:spcPct val="117000"/>
              </a:lnSpc>
              <a:defRPr/>
            </a:pPr>
            <a:r>
              <a:rPr lang="en-US" sz="1600" b="0" i="0" u="none" strike="noStrike">
                <a:solidFill>
                  <a:srgbClr val="4B5563"/>
                </a:solidFill>
                <a:latin typeface="Noto Sans SC"/>
                <a:ea typeface="Noto Sans SC"/>
                <a:cs typeface="Noto Sans SC"/>
                <a:sym typeface="Noto Sans SC"/>
              </a:rPr>
              <a:t>Let’s apply the incremental analysis procedure to a concrete investment scenario. We will compare two mutually exclusive alternatives (A and B) with distinct cost and benefit profiles to demonstrate how to make an optimal decision.</a:t>
            </a:r>
            <a:endParaRPr lang="en-US" sz="1100"/>
          </a:p>
        </p:txBody>
      </p:sp>
      <p:sp>
        <p:nvSpPr>
          <p:cNvPr id="5" name="AutoShape 5"/>
          <p:cNvSpPr/>
          <p:nvPr/>
        </p:nvSpPr>
        <p:spPr>
          <a:xfrm>
            <a:off x="762000" y="4953000"/>
            <a:ext cx="5207000" cy="1397000"/>
          </a:xfrm>
          <a:prstGeom prst="roundRect">
            <a:avLst>
              <a:gd name="adj" fmla="val 10909"/>
            </a:avLst>
          </a:prstGeom>
          <a:solidFill>
            <a:srgbClr val="EFF6FF">
              <a:alpha val="100000"/>
            </a:srgbClr>
          </a:solidFill>
          <a:ln w="12700" cap="flat" cmpd="sng">
            <a:solidFill>
              <a:srgbClr val="DBEAFE">
                <a:alpha val="100000"/>
              </a:srgbClr>
            </a:solidFill>
            <a:prstDash val="solid"/>
            <a:round/>
          </a:ln>
        </p:spPr>
        <p:txBody>
          <a:bodyPr vert="horz" wrap="square" lIns="63500" tIns="63500" rIns="63500" bIns="63500" rtlCol="0" anchor="ctr"/>
          <a:lstStyle/>
          <a:p>
            <a:pPr algn="ctr">
              <a:defRPr/>
            </a:pPr>
          </a:p>
        </p:txBody>
      </p:sp>
      <p:pic>
        <p:nvPicPr>
          <p:cNvPr id="6" name="Picture 6"/>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016000" y="5308600"/>
            <a:ext cx="609600" cy="609600"/>
          </a:xfrm>
          <a:prstGeom prst="rect">
            <a:avLst/>
          </a:prstGeom>
        </p:spPr>
      </p:pic>
      <p:sp>
        <p:nvSpPr>
          <p:cNvPr id="7" name="AutoShape 7"/>
          <p:cNvSpPr/>
          <p:nvPr/>
        </p:nvSpPr>
        <p:spPr>
          <a:xfrm>
            <a:off x="1905000" y="5143500"/>
            <a:ext cx="3810000" cy="1016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1F2937"/>
                </a:solidFill>
                <a:latin typeface="Noto Sans SC"/>
                <a:ea typeface="Noto Sans SC"/>
                <a:cs typeface="Noto Sans SC"/>
                <a:sym typeface="Noto Sans SC"/>
              </a:rPr>
              <a:t>Scenario Setup</a:t>
            </a:r>
            <a:endParaRPr lang="en-US" sz="1100"/>
          </a:p>
          <a:p>
            <a:pPr marL="0" indent="0" algn="l">
              <a:lnSpc>
                <a:spcPct val="100000"/>
              </a:lnSpc>
              <a:spcBef>
                <a:spcPts val="800"/>
              </a:spcBef>
            </a:pPr>
            <a:r>
              <a:rPr lang="en-US" sz="1300" b="0" i="0" u="none" strike="noStrike">
                <a:solidFill>
                  <a:srgbClr val="4B5563"/>
                </a:solidFill>
                <a:latin typeface="Noto Sans SC"/>
                <a:ea typeface="Noto Sans SC"/>
                <a:cs typeface="Noto Sans SC"/>
                <a:sym typeface="Noto Sans SC"/>
              </a:rPr>
              <a:t>Two mutually exclusive options (A &amp; B) with different initial costs and future benefit cash flows.</a:t>
            </a:r>
            <a:endParaRPr lang="en-US" sz="1300" b="0" i="0" u="none" strike="noStrike">
              <a:solidFill>
                <a:srgbClr val="4B5563"/>
              </a:solidFill>
              <a:latin typeface="Noto Sans SC"/>
              <a:ea typeface="Noto Sans SC"/>
              <a:cs typeface="Noto Sans SC"/>
              <a:sym typeface="Noto Sans SC"/>
            </a:endParaRPr>
          </a:p>
        </p:txBody>
      </p:sp>
      <p:sp>
        <p:nvSpPr>
          <p:cNvPr id="8" name="AutoShape 8"/>
          <p:cNvSpPr/>
          <p:nvPr/>
        </p:nvSpPr>
        <p:spPr>
          <a:xfrm>
            <a:off x="6223000" y="4953000"/>
            <a:ext cx="5207000" cy="1397000"/>
          </a:xfrm>
          <a:prstGeom prst="roundRect">
            <a:avLst>
              <a:gd name="adj" fmla="val 10909"/>
            </a:avLst>
          </a:prstGeom>
          <a:solidFill>
            <a:srgbClr val="FFFBEB">
              <a:alpha val="100000"/>
            </a:srgbClr>
          </a:solidFill>
          <a:ln w="12700" cap="flat" cmpd="sng">
            <a:solidFill>
              <a:srgbClr val="FEF3C7">
                <a:alpha val="100000"/>
              </a:srgbClr>
            </a:solidFill>
            <a:prstDash val="solid"/>
            <a:round/>
          </a:ln>
        </p:spPr>
        <p:txBody>
          <a:bodyPr vert="horz" wrap="square" lIns="63500" tIns="63500" rIns="63500" bIns="63500" rtlCol="0" anchor="ctr"/>
          <a:lstStyle/>
          <a:p>
            <a:pPr algn="ctr">
              <a:defRPr/>
            </a:pPr>
          </a:p>
        </p:txBody>
      </p:sp>
      <p:pic>
        <p:nvPicPr>
          <p:cNvPr id="9" name="Picture 9"/>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77000" y="5308600"/>
            <a:ext cx="609600" cy="609600"/>
          </a:xfrm>
          <a:prstGeom prst="rect">
            <a:avLst/>
          </a:prstGeom>
        </p:spPr>
      </p:pic>
      <p:sp>
        <p:nvSpPr>
          <p:cNvPr id="10" name="AutoShape 10"/>
          <p:cNvSpPr/>
          <p:nvPr/>
        </p:nvSpPr>
        <p:spPr>
          <a:xfrm>
            <a:off x="7366000" y="5143500"/>
            <a:ext cx="3810000" cy="1016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1F2937"/>
                </a:solidFill>
                <a:latin typeface="Noto Sans SC"/>
                <a:ea typeface="Noto Sans SC"/>
                <a:cs typeface="Noto Sans SC"/>
                <a:sym typeface="Noto Sans SC"/>
              </a:rPr>
              <a:t>Key Context</a:t>
            </a:r>
            <a:endParaRPr lang="en-US" sz="1100"/>
          </a:p>
          <a:p>
            <a:pPr marL="0" indent="0" algn="l">
              <a:lnSpc>
                <a:spcPct val="100000"/>
              </a:lnSpc>
              <a:spcBef>
                <a:spcPts val="800"/>
              </a:spcBef>
            </a:pPr>
            <a:r>
              <a:rPr lang="en-US" sz="1300" b="0" i="0" u="none" strike="noStrike">
                <a:solidFill>
                  <a:srgbClr val="4B5563"/>
                </a:solidFill>
                <a:latin typeface="Noto Sans SC"/>
                <a:ea typeface="Noto Sans SC"/>
                <a:cs typeface="Noto Sans SC"/>
                <a:sym typeface="Noto Sans SC"/>
              </a:rPr>
              <a:t>Alternative A has a higher direct IRR. The Minimum Acceptable Rate of Return (MARR) is set at 12%.</a:t>
            </a:r>
            <a:endParaRPr lang="en-US" sz="1300" b="0" i="0" u="none" strike="noStrike">
              <a:solidFill>
                <a:srgbClr val="4B5563"/>
              </a:solidFill>
              <a:latin typeface="Noto Sans SC"/>
              <a:ea typeface="Noto Sans SC"/>
              <a:cs typeface="Noto Sans SC"/>
              <a:sym typeface="Noto Sans SC"/>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9FAFB">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0" y="508000"/>
            <a:ext cx="12192000" cy="635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3200" b="1" i="0" u="none" strike="noStrike">
                <a:solidFill>
                  <a:srgbClr val="1F2937"/>
                </a:solidFill>
                <a:latin typeface="Noto Sans SC"/>
                <a:ea typeface="Noto Sans SC"/>
                <a:cs typeface="Noto Sans SC"/>
                <a:sym typeface="Noto Sans SC"/>
              </a:rPr>
              <a:t>The Problem: Choosing Between Alternatives</a:t>
            </a:r>
            <a:endParaRPr lang="en-US" sz="1100"/>
          </a:p>
        </p:txBody>
      </p:sp>
      <p:sp>
        <p:nvSpPr>
          <p:cNvPr id="3" name="AutoShape 3"/>
          <p:cNvSpPr/>
          <p:nvPr/>
        </p:nvSpPr>
        <p:spPr>
          <a:xfrm>
            <a:off x="609600" y="1651000"/>
            <a:ext cx="3429000" cy="4572000"/>
          </a:xfrm>
          <a:prstGeom prst="roundRect">
            <a:avLst>
              <a:gd name="adj" fmla="val 4444"/>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4" name="Picture 4"/>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914400" y="1955800"/>
            <a:ext cx="406400" cy="406400"/>
          </a:xfrm>
          <a:prstGeom prst="rect">
            <a:avLst/>
          </a:prstGeom>
        </p:spPr>
      </p:pic>
      <p:sp>
        <p:nvSpPr>
          <p:cNvPr id="5" name="AutoShape 5"/>
          <p:cNvSpPr/>
          <p:nvPr/>
        </p:nvSpPr>
        <p:spPr>
          <a:xfrm>
            <a:off x="1447800" y="1930400"/>
            <a:ext cx="2286000" cy="4572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2000" b="1" i="0" u="none" strike="noStrike">
                <a:solidFill>
                  <a:srgbClr val="1F2937"/>
                </a:solidFill>
                <a:latin typeface="Noto Sans SC"/>
                <a:ea typeface="Noto Sans SC"/>
                <a:cs typeface="Noto Sans SC"/>
                <a:sym typeface="Noto Sans SC"/>
              </a:rPr>
              <a:t>Scenario &amp; Assumptions</a:t>
            </a:r>
            <a:endParaRPr lang="en-US" sz="1100"/>
          </a:p>
        </p:txBody>
      </p:sp>
      <p:sp>
        <p:nvSpPr>
          <p:cNvPr id="6" name="AutoShape 6"/>
          <p:cNvSpPr/>
          <p:nvPr/>
        </p:nvSpPr>
        <p:spPr>
          <a:xfrm>
            <a:off x="914400" y="2794000"/>
            <a:ext cx="2819400" cy="3048000"/>
          </a:xfrm>
          <a:prstGeom prst="rect">
            <a:avLst/>
          </a:prstGeom>
          <a:noFill/>
          <a:ln w="12700" cap="flat" cmpd="sng">
            <a:noFill/>
            <a:prstDash val="solid"/>
            <a:round/>
          </a:ln>
        </p:spPr>
        <p:txBody>
          <a:bodyPr vert="horz" wrap="square" lIns="0" tIns="0" rIns="0" bIns="0" rtlCol="0" anchor="ctr" anchorCtr="0"/>
          <a:lstStyle/>
          <a:p>
            <a:pPr marL="0" indent="0" algn="l">
              <a:lnSpc>
                <a:spcPct val="117000"/>
              </a:lnSpc>
              <a:defRPr/>
            </a:pPr>
            <a:r>
              <a:rPr lang="en-US" sz="1500" b="1" i="0" u="none" strike="noStrike">
                <a:solidFill>
                  <a:srgbClr val="374151"/>
                </a:solidFill>
                <a:latin typeface="Noto Sans SC"/>
                <a:ea typeface="Noto Sans SC"/>
                <a:cs typeface="Noto Sans SC"/>
                <a:sym typeface="Noto Sans SC"/>
              </a:rPr>
              <a:t>Example Dilemma:</a:t>
            </a:r>
            <a:endParaRPr lang="en-US" sz="1100"/>
          </a:p>
          <a:p>
            <a:pPr marL="0" indent="0" algn="l">
              <a:lnSpc>
                <a:spcPct val="108000"/>
              </a:lnSpc>
              <a:spcBef>
                <a:spcPts val="800"/>
              </a:spcBef>
            </a:pPr>
            <a:r>
              <a:rPr lang="en-US" sz="1300" b="0" i="0" u="none" strike="noStrike">
                <a:solidFill>
                  <a:srgbClr val="6B7280"/>
                </a:solidFill>
                <a:latin typeface="Noto Sans SC"/>
                <a:ea typeface="Noto Sans SC"/>
                <a:cs typeface="Noto Sans SC"/>
                <a:sym typeface="Noto Sans SC"/>
              </a:rPr>
              <a:t>• Alt A: Cost = $1,000, IRR = 50%</a:t>
            </a:r>
            <a:br>
              <a:rPr lang="en-US" sz="1600" b="0" i="0" u="none" strike="noStrike">
                <a:solidFill>
                  <a:srgbClr val="1F2329"/>
                </a:solidFill>
                <a:latin typeface="Noto Sans SC"/>
                <a:ea typeface="Noto Sans SC"/>
                <a:cs typeface="Noto Sans SC"/>
                <a:sym typeface="Noto Sans SC"/>
              </a:rPr>
            </a:br>
            <a:r>
              <a:rPr lang="en-US" sz="1300" b="0" i="0" u="none" strike="noStrike">
                <a:solidFill>
                  <a:srgbClr val="6B7280"/>
                </a:solidFill>
                <a:latin typeface="Noto Sans SC"/>
                <a:ea typeface="Noto Sans SC"/>
                <a:cs typeface="Noto Sans SC"/>
                <a:sym typeface="Noto Sans SC"/>
              </a:rPr>
              <a:t>• Alt B: Cost = $2,000, IRR = 40%</a:t>
            </a:r>
            <a:endParaRPr lang="en-US" sz="1300" b="0" i="0" u="none" strike="noStrike">
              <a:solidFill>
                <a:srgbClr val="6B7280"/>
              </a:solidFill>
              <a:latin typeface="Noto Sans SC"/>
              <a:ea typeface="Noto Sans SC"/>
              <a:cs typeface="Noto Sans SC"/>
              <a:sym typeface="Noto Sans SC"/>
            </a:endParaRPr>
          </a:p>
          <a:p>
            <a:pPr marL="0" indent="0" algn="l">
              <a:lnSpc>
                <a:spcPct val="108000"/>
              </a:lnSpc>
              <a:spcBef>
                <a:spcPts val="1600"/>
              </a:spcBef>
            </a:pPr>
            <a:r>
              <a:rPr lang="en-US" sz="1300" b="0" i="1" u="none" strike="noStrike">
                <a:solidFill>
                  <a:srgbClr val="DC2626"/>
                </a:solidFill>
                <a:latin typeface="Noto Sans SC"/>
                <a:ea typeface="Noto Sans SC"/>
                <a:cs typeface="Noto Sans SC"/>
                <a:sym typeface="Noto Sans SC"/>
              </a:rPr>
              <a:t>Is A really better just because its IRR is higher?</a:t>
            </a:r>
            <a:endParaRPr lang="en-US" sz="1300" b="0" i="1" u="none" strike="noStrike">
              <a:solidFill>
                <a:srgbClr val="DC2626"/>
              </a:solidFill>
              <a:latin typeface="Noto Sans SC"/>
              <a:ea typeface="Noto Sans SC"/>
              <a:cs typeface="Noto Sans SC"/>
              <a:sym typeface="Noto Sans SC"/>
            </a:endParaRPr>
          </a:p>
          <a:p>
            <a:pPr marL="0" indent="0" algn="l">
              <a:lnSpc>
                <a:spcPct val="117000"/>
              </a:lnSpc>
              <a:spcBef>
                <a:spcPts val="2400"/>
              </a:spcBef>
            </a:pPr>
            <a:r>
              <a:rPr lang="en-US" sz="1500" b="1" i="0" u="none" strike="noStrike">
                <a:solidFill>
                  <a:srgbClr val="374151"/>
                </a:solidFill>
                <a:latin typeface="Noto Sans SC"/>
                <a:ea typeface="Noto Sans SC"/>
                <a:cs typeface="Noto Sans SC"/>
                <a:sym typeface="Noto Sans SC"/>
              </a:rPr>
              <a:t>Key Assumptions:</a:t>
            </a:r>
            <a:endParaRPr lang="en-US" sz="1500" b="1" i="0" u="none" strike="noStrike">
              <a:solidFill>
                <a:srgbClr val="374151"/>
              </a:solidFill>
              <a:latin typeface="Noto Sans SC"/>
              <a:ea typeface="Noto Sans SC"/>
              <a:cs typeface="Noto Sans SC"/>
              <a:sym typeface="Noto Sans SC"/>
            </a:endParaRPr>
          </a:p>
          <a:p>
            <a:pPr marL="0" indent="0" algn="l">
              <a:lnSpc>
                <a:spcPct val="108000"/>
              </a:lnSpc>
              <a:spcBef>
                <a:spcPts val="800"/>
              </a:spcBef>
            </a:pPr>
            <a:r>
              <a:rPr lang="en-US" sz="1300" b="0" i="0" u="none" strike="noStrike">
                <a:solidFill>
                  <a:srgbClr val="6B7280"/>
                </a:solidFill>
                <a:latin typeface="Noto Sans SC"/>
                <a:ea typeface="Noto Sans SC"/>
                <a:cs typeface="Noto Sans SC"/>
                <a:sym typeface="Noto Sans SC"/>
              </a:rPr>
              <a:t>• Project Life: 1 year</a:t>
            </a:r>
            <a:br>
              <a:rPr lang="en-US" sz="1600" b="0" i="0" u="none" strike="noStrike">
                <a:solidFill>
                  <a:srgbClr val="1F2329"/>
                </a:solidFill>
                <a:latin typeface="Noto Sans SC"/>
                <a:ea typeface="Noto Sans SC"/>
                <a:cs typeface="Noto Sans SC"/>
                <a:sym typeface="Noto Sans SC"/>
              </a:rPr>
            </a:br>
            <a:r>
              <a:rPr lang="en-US" sz="1300" b="0" i="0" u="none" strike="noStrike">
                <a:solidFill>
                  <a:srgbClr val="6B7280"/>
                </a:solidFill>
                <a:latin typeface="Noto Sans SC"/>
                <a:ea typeface="Noto Sans SC"/>
                <a:cs typeface="Noto Sans SC"/>
                <a:sym typeface="Noto Sans SC"/>
              </a:rPr>
              <a:t>• MARR (Minimum Acceptable Rate of Return): 10%</a:t>
            </a:r>
            <a:endParaRPr lang="en-US" sz="1300" b="0" i="0" u="none" strike="noStrike">
              <a:solidFill>
                <a:srgbClr val="6B7280"/>
              </a:solidFill>
              <a:latin typeface="Noto Sans SC"/>
              <a:ea typeface="Noto Sans SC"/>
              <a:cs typeface="Noto Sans SC"/>
              <a:sym typeface="Noto Sans SC"/>
            </a:endParaRPr>
          </a:p>
        </p:txBody>
      </p:sp>
      <p:sp>
        <p:nvSpPr>
          <p:cNvPr id="7" name="AutoShape 7"/>
          <p:cNvSpPr/>
          <p:nvPr/>
        </p:nvSpPr>
        <p:spPr>
          <a:xfrm>
            <a:off x="4381500" y="1651000"/>
            <a:ext cx="3429000" cy="4572000"/>
          </a:xfrm>
          <a:prstGeom prst="roundRect">
            <a:avLst>
              <a:gd name="adj" fmla="val 4444"/>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8" name="Picture 8"/>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86300" y="1955800"/>
            <a:ext cx="406400" cy="406400"/>
          </a:xfrm>
          <a:prstGeom prst="rect">
            <a:avLst/>
          </a:prstGeom>
        </p:spPr>
      </p:pic>
      <p:sp>
        <p:nvSpPr>
          <p:cNvPr id="9" name="AutoShape 9"/>
          <p:cNvSpPr/>
          <p:nvPr/>
        </p:nvSpPr>
        <p:spPr>
          <a:xfrm>
            <a:off x="5219700" y="1930400"/>
            <a:ext cx="2286000" cy="4572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2000" b="1" i="0" u="none" strike="noStrike">
                <a:solidFill>
                  <a:srgbClr val="1F2937"/>
                </a:solidFill>
                <a:latin typeface="Noto Sans SC"/>
                <a:ea typeface="Noto Sans SC"/>
                <a:cs typeface="Noto Sans SC"/>
                <a:sym typeface="Noto Sans SC"/>
              </a:rPr>
              <a:t>Analysis Steps</a:t>
            </a:r>
            <a:endParaRPr lang="en-US" sz="1100"/>
          </a:p>
        </p:txBody>
      </p:sp>
      <p:sp>
        <p:nvSpPr>
          <p:cNvPr id="10" name="AutoShape 10"/>
          <p:cNvSpPr/>
          <p:nvPr/>
        </p:nvSpPr>
        <p:spPr>
          <a:xfrm>
            <a:off x="4686300" y="2794000"/>
            <a:ext cx="2819400" cy="3048000"/>
          </a:xfrm>
          <a:prstGeom prst="rect">
            <a:avLst/>
          </a:prstGeom>
          <a:noFill/>
          <a:ln w="12700" cap="flat" cmpd="sng">
            <a:noFill/>
            <a:prstDash val="solid"/>
            <a:round/>
          </a:ln>
        </p:spPr>
        <p:txBody>
          <a:bodyPr vert="horz" wrap="square" lIns="0" tIns="0" rIns="0" bIns="0" rtlCol="0" anchor="ctr" anchorCtr="0"/>
          <a:lstStyle/>
          <a:p>
            <a:pPr marL="0" indent="0" algn="l">
              <a:lnSpc>
                <a:spcPct val="133000"/>
              </a:lnSpc>
              <a:defRPr/>
            </a:pPr>
            <a:r>
              <a:rPr lang="en-US" sz="1400" b="1" i="0" u="none" strike="noStrike">
                <a:solidFill>
                  <a:srgbClr val="2563EB"/>
                </a:solidFill>
                <a:latin typeface="Noto Sans SC"/>
                <a:ea typeface="Noto Sans SC"/>
                <a:cs typeface="Noto Sans SC"/>
                <a:sym typeface="Noto Sans SC"/>
              </a:rPr>
              <a:t>01. Order by Cost:</a:t>
            </a:r>
            <a:r>
              <a:rPr lang="en-US" sz="1300" b="0" i="0" u="none" strike="noStrike">
                <a:solidFill>
                  <a:srgbClr val="4B5563"/>
                </a:solidFill>
                <a:latin typeface="Noto Sans SC"/>
                <a:ea typeface="Noto Sans SC"/>
                <a:cs typeface="Noto Sans SC"/>
                <a:sym typeface="Noto Sans SC"/>
              </a:rPr>
              <a:t>A ($1k) → B ($2k)</a:t>
            </a:r>
            <a:endParaRPr lang="en-US" sz="1100"/>
          </a:p>
          <a:p>
            <a:pPr marL="0" indent="0" algn="l">
              <a:lnSpc>
                <a:spcPct val="133000"/>
              </a:lnSpc>
            </a:pPr>
            <a:r>
              <a:rPr lang="en-US" sz="1400" b="1" i="0" u="none" strike="noStrike">
                <a:solidFill>
                  <a:srgbClr val="2563EB"/>
                </a:solidFill>
                <a:latin typeface="Noto Sans SC"/>
                <a:ea typeface="Noto Sans SC"/>
                <a:cs typeface="Noto Sans SC"/>
                <a:sym typeface="Noto Sans SC"/>
              </a:rPr>
              <a:t>02. Incremental Cash Flow:</a:t>
            </a:r>
            <a:r>
              <a:rPr lang="en-US" sz="1300" b="0" i="0" u="none" strike="noStrike">
                <a:solidFill>
                  <a:srgbClr val="4B5563"/>
                </a:solidFill>
                <a:latin typeface="Noto Sans SC"/>
                <a:ea typeface="Noto Sans SC"/>
                <a:cs typeface="Noto Sans SC"/>
                <a:sym typeface="Noto Sans SC"/>
              </a:rPr>
              <a:t>B - A = $1,000</a:t>
            </a:r>
            <a:endParaRPr lang="en-US" sz="1300" b="0" i="0" u="none" strike="noStrike">
              <a:solidFill>
                <a:srgbClr val="4B5563"/>
              </a:solidFill>
              <a:latin typeface="Noto Sans SC"/>
              <a:ea typeface="Noto Sans SC"/>
              <a:cs typeface="Noto Sans SC"/>
              <a:sym typeface="Noto Sans SC"/>
            </a:endParaRPr>
          </a:p>
          <a:p>
            <a:pPr marL="0" indent="0" algn="l">
              <a:lnSpc>
                <a:spcPct val="133000"/>
              </a:lnSpc>
            </a:pPr>
            <a:r>
              <a:rPr lang="en-US" sz="1400" b="1" i="0" u="none" strike="noStrike">
                <a:solidFill>
                  <a:srgbClr val="2563EB"/>
                </a:solidFill>
                <a:latin typeface="Noto Sans SC"/>
                <a:ea typeface="Noto Sans SC"/>
                <a:cs typeface="Noto Sans SC"/>
                <a:sym typeface="Noto Sans SC"/>
              </a:rPr>
              <a:t>03. Calculate ΔIRR:</a:t>
            </a:r>
            <a:r>
              <a:rPr lang="en-US" sz="1300" b="0" i="0" u="none" strike="noStrike">
                <a:solidFill>
                  <a:srgbClr val="4B5563"/>
                </a:solidFill>
                <a:latin typeface="Noto Sans SC"/>
                <a:ea typeface="Noto Sans SC"/>
                <a:cs typeface="Noto Sans SC"/>
                <a:sym typeface="Noto Sans SC"/>
              </a:rPr>
              <a:t>Internal Rate of Return on the incremental investment = 30%</a:t>
            </a:r>
            <a:endParaRPr lang="en-US" sz="1300" b="0" i="0" u="none" strike="noStrike">
              <a:solidFill>
                <a:srgbClr val="4B5563"/>
              </a:solidFill>
              <a:latin typeface="Noto Sans SC"/>
              <a:ea typeface="Noto Sans SC"/>
              <a:cs typeface="Noto Sans SC"/>
              <a:sym typeface="Noto Sans SC"/>
            </a:endParaRPr>
          </a:p>
          <a:p>
            <a:pPr marL="0" indent="0" algn="l">
              <a:lnSpc>
                <a:spcPct val="133000"/>
              </a:lnSpc>
            </a:pPr>
            <a:r>
              <a:rPr lang="en-US" sz="1400" b="1" i="0" u="none" strike="noStrike">
                <a:solidFill>
                  <a:srgbClr val="2563EB"/>
                </a:solidFill>
                <a:latin typeface="Noto Sans SC"/>
                <a:ea typeface="Noto Sans SC"/>
                <a:cs typeface="Noto Sans SC"/>
                <a:sym typeface="Noto Sans SC"/>
              </a:rPr>
              <a:t>04. Compare:</a:t>
            </a:r>
            <a:r>
              <a:rPr lang="en-US" sz="1300" b="0" i="0" u="none" strike="noStrike">
                <a:solidFill>
                  <a:srgbClr val="4B5563"/>
                </a:solidFill>
                <a:latin typeface="Noto Sans SC"/>
                <a:ea typeface="Noto Sans SC"/>
                <a:cs typeface="Noto Sans SC"/>
                <a:sym typeface="Noto Sans SC"/>
              </a:rPr>
              <a:t>ΔIRR (30%) &gt; MARR (10%)</a:t>
            </a:r>
            <a:endParaRPr lang="en-US" sz="1300" b="0" i="0" u="none" strike="noStrike">
              <a:solidFill>
                <a:srgbClr val="4B5563"/>
              </a:solidFill>
              <a:latin typeface="Noto Sans SC"/>
              <a:ea typeface="Noto Sans SC"/>
              <a:cs typeface="Noto Sans SC"/>
              <a:sym typeface="Noto Sans SC"/>
            </a:endParaRPr>
          </a:p>
        </p:txBody>
      </p:sp>
      <p:sp>
        <p:nvSpPr>
          <p:cNvPr id="11" name="AutoShape 11"/>
          <p:cNvSpPr/>
          <p:nvPr/>
        </p:nvSpPr>
        <p:spPr>
          <a:xfrm>
            <a:off x="8153400" y="1651000"/>
            <a:ext cx="3429000" cy="4572000"/>
          </a:xfrm>
          <a:prstGeom prst="roundRect">
            <a:avLst>
              <a:gd name="adj" fmla="val 4444"/>
            </a:avLst>
          </a:prstGeom>
          <a:solidFill>
            <a:srgbClr val="10B981">
              <a:alpha val="100000"/>
            </a:srgbClr>
          </a:solidFill>
          <a:ln w="25400" cap="flat" cmpd="sng">
            <a:no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12" name="Picture 12"/>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458200" y="1955800"/>
            <a:ext cx="406400" cy="406400"/>
          </a:xfrm>
          <a:prstGeom prst="rect">
            <a:avLst/>
          </a:prstGeom>
        </p:spPr>
      </p:pic>
      <p:sp>
        <p:nvSpPr>
          <p:cNvPr id="13" name="AutoShape 13"/>
          <p:cNvSpPr/>
          <p:nvPr/>
        </p:nvSpPr>
        <p:spPr>
          <a:xfrm>
            <a:off x="9017000" y="1930400"/>
            <a:ext cx="2286000" cy="4572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2000" b="1" i="0" u="none" strike="noStrike">
                <a:solidFill>
                  <a:srgbClr val="FFFFFF"/>
                </a:solidFill>
                <a:latin typeface="Noto Sans SC"/>
                <a:ea typeface="Noto Sans SC"/>
                <a:cs typeface="Noto Sans SC"/>
                <a:sym typeface="Noto Sans SC"/>
              </a:rPr>
              <a:t>Final Decision</a:t>
            </a:r>
            <a:endParaRPr lang="en-US" sz="1100"/>
          </a:p>
        </p:txBody>
      </p:sp>
      <p:sp>
        <p:nvSpPr>
          <p:cNvPr id="14" name="AutoShape 14"/>
          <p:cNvSpPr/>
          <p:nvPr/>
        </p:nvSpPr>
        <p:spPr>
          <a:xfrm>
            <a:off x="8458200" y="2794000"/>
            <a:ext cx="2819400" cy="3048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600" b="0" i="0" u="none" strike="noStrike">
                <a:solidFill>
                  <a:srgbClr val="ECFDF5"/>
                </a:solidFill>
                <a:latin typeface="Noto Sans SC"/>
                <a:ea typeface="Noto Sans SC"/>
                <a:cs typeface="Noto Sans SC"/>
                <a:sym typeface="Noto Sans SC"/>
              </a:rPr>
              <a:t>The additional investment of</a:t>
            </a:r>
            <a:r>
              <a:rPr lang="en-US" sz="1600" b="1" i="0" u="none" strike="noStrike">
                <a:solidFill>
                  <a:srgbClr val="FFFFFF"/>
                </a:solidFill>
                <a:latin typeface="Noto Sans SC"/>
                <a:ea typeface="Noto Sans SC"/>
                <a:cs typeface="Noto Sans SC"/>
                <a:sym typeface="Noto Sans SC"/>
              </a:rPr>
              <a:t>$1,000</a:t>
            </a:r>
            <a:r>
              <a:rPr lang="en-US" sz="1600" b="0" i="0" u="none" strike="noStrike">
                <a:solidFill>
                  <a:srgbClr val="ECFDF5"/>
                </a:solidFill>
                <a:latin typeface="Noto Sans SC"/>
                <a:ea typeface="Noto Sans SC"/>
                <a:cs typeface="Noto Sans SC"/>
                <a:sym typeface="Noto Sans SC"/>
              </a:rPr>
              <a:t>in Alternative B yields a return higher than our MARR.</a:t>
            </a:r>
            <a:endParaRPr lang="en-US" sz="1100"/>
          </a:p>
          <a:p>
            <a:pPr marL="0" indent="0" algn="ctr">
              <a:lnSpc>
                <a:spcPct val="100000"/>
              </a:lnSpc>
              <a:spcBef>
                <a:spcPts val="6000"/>
              </a:spcBef>
            </a:pPr>
            <a:r>
              <a:rPr lang="en-US" sz="2800" b="1" i="0" u="none" strike="noStrike">
                <a:solidFill>
                  <a:srgbClr val="FFFFFF"/>
                </a:solidFill>
                <a:latin typeface="Noto Sans SC"/>
                <a:ea typeface="Noto Sans SC"/>
                <a:cs typeface="Noto Sans SC"/>
                <a:sym typeface="Noto Sans SC"/>
              </a:rPr>
              <a:t>CHOOSE B</a:t>
            </a:r>
            <a:endParaRPr lang="en-US" sz="2800" b="1" i="0" u="none" strike="noStrike">
              <a:solidFill>
                <a:srgbClr val="FFFFFF"/>
              </a:solidFill>
              <a:latin typeface="Noto Sans SC"/>
              <a:ea typeface="Noto Sans SC"/>
              <a:cs typeface="Noto Sans SC"/>
              <a:sym typeface="Noto Sans SC"/>
            </a:endParaRPr>
          </a:p>
          <a:p>
            <a:pPr marL="0" indent="0" algn="ctr">
              <a:lnSpc>
                <a:spcPct val="100000"/>
              </a:lnSpc>
              <a:spcBef>
                <a:spcPts val="2000"/>
              </a:spcBef>
            </a:pPr>
            <a:r>
              <a:rPr lang="en-US" sz="1400" b="0" i="0" u="none" strike="noStrike">
                <a:solidFill>
                  <a:srgbClr val="D1FAE5"/>
                </a:solidFill>
                <a:latin typeface="Noto Sans SC"/>
                <a:ea typeface="Noto Sans SC"/>
                <a:cs typeface="Noto Sans SC"/>
                <a:sym typeface="Noto Sans SC"/>
              </a:rPr>
              <a:t>Higher initial cost, but better value</a:t>
            </a:r>
            <a:endParaRPr lang="en-US" sz="1400" b="0" i="0" u="none" strike="noStrike">
              <a:solidFill>
                <a:srgbClr val="D1FAE5"/>
              </a:solidFill>
              <a:latin typeface="Noto Sans SC"/>
              <a:ea typeface="Noto Sans SC"/>
              <a:cs typeface="Noto Sans SC"/>
              <a:sym typeface="Noto Sans SC"/>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rgbClr val="0F172A">
                <a:alpha val="100000"/>
              </a:srgbClr>
            </a:gs>
            <a:gs pos="100000">
              <a:srgbClr val="1E3A8A">
                <a:alpha val="100000"/>
              </a:srgbClr>
            </a:gs>
          </a:gsLst>
          <a:lin ang="2700000"/>
        </a:gradFill>
        <a:effectLst/>
      </p:bgPr>
    </p:bg>
    <p:spTree>
      <p:nvGrpSpPr>
        <p:cNvPr id="1" name=""/>
        <p:cNvGrpSpPr/>
        <p:nvPr/>
      </p:nvGrpSpPr>
      <p:grpSpPr>
        <a:xfrm>
          <a:off x="0" y="0"/>
          <a:ext cx="0" cy="0"/>
          <a:chOff x="0" y="0"/>
          <a:chExt cx="0" cy="0"/>
        </a:xfrm>
      </p:grpSpPr>
      <p:sp>
        <p:nvSpPr>
          <p:cNvPr id="2" name="AutoShape 2"/>
          <p:cNvSpPr/>
          <p:nvPr/>
        </p:nvSpPr>
        <p:spPr>
          <a:xfrm>
            <a:off x="0" y="1778000"/>
            <a:ext cx="12192000" cy="1651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9600" b="1" i="0" u="none" strike="noStrike">
                <a:solidFill>
                  <a:srgbClr val="FFFFFF"/>
                </a:solidFill>
                <a:latin typeface="Noto Sans SC"/>
                <a:ea typeface="Noto Sans SC"/>
                <a:cs typeface="Noto Sans SC"/>
                <a:sym typeface="Noto Sans SC"/>
              </a:rPr>
              <a:t>PART 06</a:t>
            </a:r>
            <a:endParaRPr lang="en-US" sz="1100"/>
          </a:p>
        </p:txBody>
      </p:sp>
      <p:sp>
        <p:nvSpPr>
          <p:cNvPr id="3" name="AutoShape 3"/>
          <p:cNvSpPr/>
          <p:nvPr/>
        </p:nvSpPr>
        <p:spPr>
          <a:xfrm>
            <a:off x="5588000" y="3683000"/>
            <a:ext cx="1016000" cy="50800"/>
          </a:xfrm>
          <a:prstGeom prst="roundRect">
            <a:avLst>
              <a:gd name="adj" fmla="val 0"/>
            </a:avLst>
          </a:prstGeom>
          <a:solidFill>
            <a:srgbClr val="3B82F6">
              <a:alpha val="100000"/>
            </a:srgbClr>
          </a:solidFill>
          <a:ln w="25400" cap="flat" cmpd="sng">
            <a:noFill/>
            <a:prstDash val="solid"/>
            <a:round/>
          </a:ln>
        </p:spPr>
        <p:txBody>
          <a:bodyPr vert="horz" wrap="square" lIns="63500" tIns="63500" rIns="63500" bIns="63500" rtlCol="0" anchor="ctr"/>
          <a:lstStyle/>
          <a:p>
            <a:pPr algn="ctr">
              <a:defRPr/>
            </a:pPr>
          </a:p>
        </p:txBody>
      </p:sp>
      <p:sp>
        <p:nvSpPr>
          <p:cNvPr id="4" name="AutoShape 4"/>
          <p:cNvSpPr/>
          <p:nvPr/>
        </p:nvSpPr>
        <p:spPr>
          <a:xfrm>
            <a:off x="0" y="4191000"/>
            <a:ext cx="12192000" cy="1143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5600" b="1" i="0" u="none" strike="noStrike">
                <a:solidFill>
                  <a:srgbClr val="FFFFFF">
                    <a:alpha val="94902"/>
                  </a:srgbClr>
                </a:solidFill>
                <a:latin typeface="Noto Sans SC"/>
                <a:ea typeface="Noto Sans SC"/>
                <a:cs typeface="Noto Sans SC"/>
                <a:sym typeface="Noto Sans SC"/>
              </a:rPr>
              <a:t>Practice Problems</a:t>
            </a:r>
            <a:endParaRPr lang="en-US" sz="1100"/>
          </a:p>
        </p:txBody>
      </p:sp>
      <p:sp>
        <p:nvSpPr>
          <p:cNvPr id="5" name="AutoShape 5"/>
          <p:cNvSpPr/>
          <p:nvPr/>
        </p:nvSpPr>
        <p:spPr>
          <a:xfrm>
            <a:off x="0" y="5588000"/>
            <a:ext cx="12192000" cy="508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1800" b="0" i="0" u="none" strike="noStrike" spc="300">
                <a:solidFill>
                  <a:srgbClr val="FFFFFF">
                    <a:alpha val="60000"/>
                  </a:srgbClr>
                </a:solidFill>
                <a:latin typeface="Noto Sans SC"/>
                <a:ea typeface="Noto Sans SC"/>
                <a:cs typeface="Noto Sans SC"/>
                <a:sym typeface="Noto Sans SC"/>
              </a:rPr>
              <a:t>PUTTING THEORY INTO ACTION</a:t>
            </a:r>
            <a:endParaRPr lang="en-US" sz="11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508000" y="381000"/>
            <a:ext cx="11176000" cy="762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3200" b="1" i="0" u="none" strike="noStrike">
                <a:solidFill>
                  <a:srgbClr val="0F172A"/>
                </a:solidFill>
                <a:latin typeface="Noto Sans SC"/>
                <a:ea typeface="Noto Sans SC"/>
                <a:cs typeface="Noto Sans SC"/>
                <a:sym typeface="Noto Sans SC"/>
              </a:rPr>
              <a:t>IRR Practice Problems</a:t>
            </a:r>
            <a:endParaRPr lang="en-US" sz="1100"/>
          </a:p>
        </p:txBody>
      </p:sp>
      <p:sp>
        <p:nvSpPr>
          <p:cNvPr id="3" name="AutoShape 3"/>
          <p:cNvSpPr/>
          <p:nvPr/>
        </p:nvSpPr>
        <p:spPr>
          <a:xfrm>
            <a:off x="508000" y="1397000"/>
            <a:ext cx="5461000" cy="2476500"/>
          </a:xfrm>
          <a:prstGeom prst="roundRect">
            <a:avLst>
              <a:gd name="adj" fmla="val 4102"/>
            </a:avLst>
          </a:prstGeom>
          <a:solidFill>
            <a:srgbClr val="FFFFFF">
              <a:alpha val="100000"/>
            </a:srgbClr>
          </a:solidFill>
          <a:ln w="12700" cap="flat" cmpd="sng">
            <a:solidFill>
              <a:srgbClr val="E2E8F0">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4" name="Picture 4"/>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762000" y="1651000"/>
            <a:ext cx="304800" cy="304800"/>
          </a:xfrm>
          <a:prstGeom prst="rect">
            <a:avLst/>
          </a:prstGeom>
        </p:spPr>
      </p:pic>
      <p:sp>
        <p:nvSpPr>
          <p:cNvPr id="5" name="AutoShape 5"/>
          <p:cNvSpPr/>
          <p:nvPr/>
        </p:nvSpPr>
        <p:spPr>
          <a:xfrm>
            <a:off x="1193800" y="1625600"/>
            <a:ext cx="4445000" cy="381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2563EB"/>
                </a:solidFill>
                <a:latin typeface="Noto Sans SC"/>
                <a:ea typeface="Noto Sans SC"/>
                <a:cs typeface="Noto Sans SC"/>
                <a:sym typeface="Noto Sans SC"/>
              </a:rPr>
              <a:t>Problem 1: Basic IRR Calculation</a:t>
            </a:r>
            <a:endParaRPr lang="en-US" sz="1100"/>
          </a:p>
        </p:txBody>
      </p:sp>
      <p:sp>
        <p:nvSpPr>
          <p:cNvPr id="6" name="AutoShape 6"/>
          <p:cNvSpPr/>
          <p:nvPr/>
        </p:nvSpPr>
        <p:spPr>
          <a:xfrm>
            <a:off x="762000" y="2159000"/>
            <a:ext cx="4953000" cy="1460500"/>
          </a:xfrm>
          <a:prstGeom prst="rect">
            <a:avLst/>
          </a:prstGeom>
          <a:noFill/>
          <a:ln w="12700" cap="flat" cmpd="sng">
            <a:noFill/>
            <a:prstDash val="solid"/>
            <a:round/>
          </a:ln>
        </p:spPr>
        <p:txBody>
          <a:bodyPr vert="horz" wrap="square" lIns="0" tIns="0" rIns="0" bIns="0" rtlCol="0" anchor="ctr" anchorCtr="0"/>
          <a:lstStyle/>
          <a:p>
            <a:pPr marL="0" indent="0" algn="l">
              <a:lnSpc>
                <a:spcPct val="108000"/>
              </a:lnSpc>
              <a:defRPr/>
            </a:pPr>
            <a:r>
              <a:rPr lang="en-US" sz="1300" b="0" i="0" u="none" strike="noStrike">
                <a:solidFill>
                  <a:srgbClr val="334155"/>
                </a:solidFill>
                <a:latin typeface="Noto Sans SC"/>
                <a:ea typeface="Noto Sans SC"/>
                <a:cs typeface="Noto Sans SC"/>
                <a:sym typeface="Noto Sans SC"/>
              </a:rPr>
              <a:t>An investment of $5,000 produces annual returns of $1,400 for 5 years. What is the rate of return?</a:t>
            </a:r>
            <a:endParaRPr lang="en-US" sz="1100"/>
          </a:p>
          <a:p>
            <a:pPr marL="0" indent="0" algn="l">
              <a:lnSpc>
                <a:spcPct val="108000"/>
              </a:lnSpc>
              <a:spcBef>
                <a:spcPts val="800"/>
              </a:spcBef>
            </a:pPr>
            <a:r>
              <a:rPr lang="en-US" sz="1200" b="0" i="1" u="none" strike="noStrike">
                <a:solidFill>
                  <a:srgbClr val="64748B"/>
                </a:solidFill>
                <a:latin typeface="Noto Sans SC"/>
                <a:ea typeface="Noto Sans SC"/>
                <a:cs typeface="Noto Sans SC"/>
                <a:sym typeface="Noto Sans SC"/>
              </a:rPr>
              <a:t>Approach: 0 = -5000 + 1400(P/A, i*, 5)</a:t>
            </a:r>
            <a:endParaRPr lang="en-US" sz="1200" b="0" i="1" u="none" strike="noStrike">
              <a:solidFill>
                <a:srgbClr val="64748B"/>
              </a:solidFill>
              <a:latin typeface="Noto Sans SC"/>
              <a:ea typeface="Noto Sans SC"/>
              <a:cs typeface="Noto Sans SC"/>
              <a:sym typeface="Noto Sans SC"/>
            </a:endParaRPr>
          </a:p>
          <a:p>
            <a:pPr marL="0" indent="0" algn="l">
              <a:lnSpc>
                <a:spcPct val="125000"/>
              </a:lnSpc>
              <a:spcBef>
                <a:spcPts val="800"/>
              </a:spcBef>
            </a:pPr>
            <a:r>
              <a:rPr lang="en-US" sz="1300" b="1" i="0" u="none" strike="noStrike">
                <a:solidFill>
                  <a:srgbClr val="0F172A"/>
                </a:solidFill>
                <a:latin typeface="Noto Sans SC"/>
                <a:ea typeface="Noto Sans SC"/>
                <a:cs typeface="Noto Sans SC"/>
                <a:sym typeface="Noto Sans SC"/>
              </a:rPr>
              <a:t>➜ Find i* where Net Present Worth (NPW) = 0</a:t>
            </a:r>
            <a:endParaRPr lang="en-US" sz="1300" b="1" i="0" u="none" strike="noStrike">
              <a:solidFill>
                <a:srgbClr val="0F172A"/>
              </a:solidFill>
              <a:latin typeface="Noto Sans SC"/>
              <a:ea typeface="Noto Sans SC"/>
              <a:cs typeface="Noto Sans SC"/>
              <a:sym typeface="Noto Sans SC"/>
            </a:endParaRPr>
          </a:p>
        </p:txBody>
      </p:sp>
      <p:sp>
        <p:nvSpPr>
          <p:cNvPr id="7" name="AutoShape 7"/>
          <p:cNvSpPr/>
          <p:nvPr/>
        </p:nvSpPr>
        <p:spPr>
          <a:xfrm>
            <a:off x="6223000" y="1397000"/>
            <a:ext cx="5461000" cy="2476500"/>
          </a:xfrm>
          <a:prstGeom prst="roundRect">
            <a:avLst>
              <a:gd name="adj" fmla="val 4102"/>
            </a:avLst>
          </a:prstGeom>
          <a:solidFill>
            <a:srgbClr val="FFFFFF">
              <a:alpha val="100000"/>
            </a:srgbClr>
          </a:solidFill>
          <a:ln w="12700" cap="flat" cmpd="sng">
            <a:solidFill>
              <a:srgbClr val="E2E8F0">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8" name="Picture 8"/>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77000" y="1651000"/>
            <a:ext cx="304800" cy="304800"/>
          </a:xfrm>
          <a:prstGeom prst="rect">
            <a:avLst/>
          </a:prstGeom>
        </p:spPr>
      </p:pic>
      <p:sp>
        <p:nvSpPr>
          <p:cNvPr id="9" name="AutoShape 9"/>
          <p:cNvSpPr/>
          <p:nvPr/>
        </p:nvSpPr>
        <p:spPr>
          <a:xfrm>
            <a:off x="6908800" y="1625600"/>
            <a:ext cx="4445000" cy="381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2563EB"/>
                </a:solidFill>
                <a:latin typeface="Noto Sans SC"/>
                <a:ea typeface="Noto Sans SC"/>
                <a:cs typeface="Noto Sans SC"/>
                <a:sym typeface="Noto Sans SC"/>
              </a:rPr>
              <a:t>Problem 2: Machine Investment (w/ Salvage)</a:t>
            </a:r>
            <a:endParaRPr lang="en-US" sz="1100"/>
          </a:p>
        </p:txBody>
      </p:sp>
      <p:sp>
        <p:nvSpPr>
          <p:cNvPr id="10" name="AutoShape 10"/>
          <p:cNvSpPr/>
          <p:nvPr/>
        </p:nvSpPr>
        <p:spPr>
          <a:xfrm>
            <a:off x="6477000" y="2159000"/>
            <a:ext cx="4953000" cy="1460500"/>
          </a:xfrm>
          <a:prstGeom prst="rect">
            <a:avLst/>
          </a:prstGeom>
          <a:noFill/>
          <a:ln w="12700" cap="flat" cmpd="sng">
            <a:noFill/>
            <a:prstDash val="solid"/>
            <a:round/>
          </a:ln>
        </p:spPr>
        <p:txBody>
          <a:bodyPr vert="horz" wrap="square" lIns="0" tIns="0" rIns="0" bIns="0" rtlCol="0" anchor="ctr" anchorCtr="0"/>
          <a:lstStyle/>
          <a:p>
            <a:pPr marL="0" indent="0" algn="l">
              <a:lnSpc>
                <a:spcPct val="108000"/>
              </a:lnSpc>
              <a:defRPr/>
            </a:pPr>
            <a:r>
              <a:rPr lang="en-US" sz="1300" b="0" i="0" u="none" strike="noStrike">
                <a:solidFill>
                  <a:srgbClr val="334155"/>
                </a:solidFill>
                <a:latin typeface="Noto Sans SC"/>
                <a:ea typeface="Noto Sans SC"/>
                <a:cs typeface="Noto Sans SC"/>
                <a:sym typeface="Noto Sans SC"/>
              </a:rPr>
              <a:t>A machine costs $8,000 and generates annual savings of $2,500 for 4 years, with a $1,000 salvage value at the end. Calculate the IRR.</a:t>
            </a:r>
            <a:endParaRPr lang="en-US" sz="1100"/>
          </a:p>
          <a:p>
            <a:pPr marL="0" indent="0" algn="l">
              <a:lnSpc>
                <a:spcPct val="108000"/>
              </a:lnSpc>
              <a:spcBef>
                <a:spcPts val="800"/>
              </a:spcBef>
            </a:pPr>
            <a:r>
              <a:rPr lang="en-US" sz="1200" b="0" i="1" u="none" strike="noStrike">
                <a:solidFill>
                  <a:srgbClr val="64748B"/>
                </a:solidFill>
                <a:latin typeface="Noto Sans SC"/>
                <a:ea typeface="Noto Sans SC"/>
                <a:cs typeface="Noto Sans SC"/>
                <a:sym typeface="Noto Sans SC"/>
              </a:rPr>
              <a:t>Approach: 0 = -8000 + 2500(P/A, i*, 4) + 1000(P/F, i*, 4)</a:t>
            </a:r>
            <a:endParaRPr lang="en-US" sz="1200" b="0" i="1" u="none" strike="noStrike">
              <a:solidFill>
                <a:srgbClr val="64748B"/>
              </a:solidFill>
              <a:latin typeface="Noto Sans SC"/>
              <a:ea typeface="Noto Sans SC"/>
              <a:cs typeface="Noto Sans SC"/>
              <a:sym typeface="Noto Sans SC"/>
            </a:endParaRPr>
          </a:p>
          <a:p>
            <a:pPr marL="0" indent="0" algn="l">
              <a:lnSpc>
                <a:spcPct val="125000"/>
              </a:lnSpc>
              <a:spcBef>
                <a:spcPts val="800"/>
              </a:spcBef>
            </a:pPr>
            <a:r>
              <a:rPr lang="en-US" sz="1300" b="1" i="0" u="none" strike="noStrike">
                <a:solidFill>
                  <a:srgbClr val="0F172A"/>
                </a:solidFill>
                <a:latin typeface="Noto Sans SC"/>
                <a:ea typeface="Noto Sans SC"/>
                <a:cs typeface="Noto Sans SC"/>
                <a:sym typeface="Noto Sans SC"/>
              </a:rPr>
              <a:t>➜ Solve for the discount rate (i*)</a:t>
            </a:r>
            <a:endParaRPr lang="en-US" sz="1300" b="1" i="0" u="none" strike="noStrike">
              <a:solidFill>
                <a:srgbClr val="0F172A"/>
              </a:solidFill>
              <a:latin typeface="Noto Sans SC"/>
              <a:ea typeface="Noto Sans SC"/>
              <a:cs typeface="Noto Sans SC"/>
              <a:sym typeface="Noto Sans SC"/>
            </a:endParaRPr>
          </a:p>
        </p:txBody>
      </p:sp>
      <p:sp>
        <p:nvSpPr>
          <p:cNvPr id="11" name="AutoShape 11"/>
          <p:cNvSpPr/>
          <p:nvPr/>
        </p:nvSpPr>
        <p:spPr>
          <a:xfrm>
            <a:off x="508000" y="4064000"/>
            <a:ext cx="5461000" cy="2476500"/>
          </a:xfrm>
          <a:prstGeom prst="roundRect">
            <a:avLst>
              <a:gd name="adj" fmla="val 4102"/>
            </a:avLst>
          </a:prstGeom>
          <a:solidFill>
            <a:srgbClr val="FFFFFF">
              <a:alpha val="100000"/>
            </a:srgbClr>
          </a:solidFill>
          <a:ln w="12700" cap="flat" cmpd="sng">
            <a:solidFill>
              <a:srgbClr val="E2E8F0">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12" name="Picture 12"/>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2000" y="4318000"/>
            <a:ext cx="304800" cy="304800"/>
          </a:xfrm>
          <a:prstGeom prst="rect">
            <a:avLst/>
          </a:prstGeom>
        </p:spPr>
      </p:pic>
      <p:sp>
        <p:nvSpPr>
          <p:cNvPr id="13" name="AutoShape 13"/>
          <p:cNvSpPr/>
          <p:nvPr/>
        </p:nvSpPr>
        <p:spPr>
          <a:xfrm>
            <a:off x="1193800" y="4292600"/>
            <a:ext cx="4445000" cy="381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D97706"/>
                </a:solidFill>
                <a:latin typeface="Noto Sans SC"/>
                <a:ea typeface="Noto Sans SC"/>
                <a:cs typeface="Noto Sans SC"/>
                <a:sym typeface="Noto Sans SC"/>
              </a:rPr>
              <a:t>Problem 3: Incremental Analysis (ΔIRR)</a:t>
            </a:r>
            <a:endParaRPr lang="en-US" sz="1100"/>
          </a:p>
        </p:txBody>
      </p:sp>
      <p:sp>
        <p:nvSpPr>
          <p:cNvPr id="14" name="AutoShape 14"/>
          <p:cNvSpPr/>
          <p:nvPr/>
        </p:nvSpPr>
        <p:spPr>
          <a:xfrm>
            <a:off x="762000" y="4826000"/>
            <a:ext cx="4953000" cy="1524000"/>
          </a:xfrm>
          <a:prstGeom prst="rect">
            <a:avLst/>
          </a:prstGeom>
          <a:noFill/>
          <a:ln w="12700" cap="flat" cmpd="sng">
            <a:noFill/>
            <a:prstDash val="solid"/>
            <a:round/>
          </a:ln>
        </p:spPr>
        <p:txBody>
          <a:bodyPr vert="horz" wrap="square" lIns="0" tIns="0" rIns="0" bIns="0" rtlCol="0" anchor="ctr" anchorCtr="0"/>
          <a:lstStyle/>
          <a:p>
            <a:pPr marL="0" indent="0" algn="l">
              <a:lnSpc>
                <a:spcPct val="108000"/>
              </a:lnSpc>
              <a:defRPr/>
            </a:pPr>
            <a:r>
              <a:rPr lang="en-US" sz="1200" b="0" i="0" u="none" strike="noStrike">
                <a:solidFill>
                  <a:srgbClr val="334155"/>
                </a:solidFill>
                <a:latin typeface="Noto Sans SC"/>
                <a:ea typeface="Noto Sans SC"/>
                <a:cs typeface="Noto Sans SC"/>
                <a:sym typeface="Noto Sans SC"/>
              </a:rPr>
              <a:t>Compare two options: A ($5k cost, $1.8k/yr, 3yr life) vs. B ($7k cost, $2.2k/yr, 4yr life). MARR = 12%.</a:t>
            </a:r>
            <a:endParaRPr lang="en-US" sz="1100"/>
          </a:p>
          <a:p>
            <a:pPr marL="0" indent="0" algn="l">
              <a:lnSpc>
                <a:spcPct val="125000"/>
              </a:lnSpc>
              <a:spcBef>
                <a:spcPts val="800"/>
              </a:spcBef>
            </a:pPr>
            <a:r>
              <a:rPr lang="en-US" sz="1300" b="1" i="0" u="none" strike="noStrike">
                <a:solidFill>
                  <a:srgbClr val="0F172A"/>
                </a:solidFill>
                <a:latin typeface="Noto Sans SC"/>
                <a:ea typeface="Noto Sans SC"/>
                <a:cs typeface="Noto Sans SC"/>
                <a:sym typeface="Noto Sans SC"/>
              </a:rPr>
              <a:t>➜ Calculate the Incremental Rate of Return (ΔIRR) of the more expensive option over the cheaper one.</a:t>
            </a:r>
            <a:endParaRPr lang="en-US" sz="1300" b="1" i="0" u="none" strike="noStrike">
              <a:solidFill>
                <a:srgbClr val="0F172A"/>
              </a:solidFill>
              <a:latin typeface="Noto Sans SC"/>
              <a:ea typeface="Noto Sans SC"/>
              <a:cs typeface="Noto Sans SC"/>
              <a:sym typeface="Noto Sans SC"/>
            </a:endParaRPr>
          </a:p>
          <a:p>
            <a:pPr marL="0" indent="0" algn="l">
              <a:lnSpc>
                <a:spcPct val="125000"/>
              </a:lnSpc>
              <a:spcBef>
                <a:spcPts val="400"/>
              </a:spcBef>
            </a:pPr>
            <a:r>
              <a:rPr lang="en-US" sz="1200" b="1" i="0" u="none" strike="noStrike">
                <a:solidFill>
                  <a:srgbClr val="64748B"/>
                </a:solidFill>
                <a:latin typeface="Noto Sans SC"/>
                <a:ea typeface="Noto Sans SC"/>
                <a:cs typeface="Noto Sans SC"/>
                <a:sym typeface="Noto Sans SC"/>
              </a:rPr>
              <a:t>➜ If ΔIRR ≥ MARR, select the more expensive alternative (B).</a:t>
            </a:r>
            <a:endParaRPr lang="en-US" sz="1200" b="1" i="0" u="none" strike="noStrike">
              <a:solidFill>
                <a:srgbClr val="64748B"/>
              </a:solidFill>
              <a:latin typeface="Noto Sans SC"/>
              <a:ea typeface="Noto Sans SC"/>
              <a:cs typeface="Noto Sans SC"/>
              <a:sym typeface="Noto Sans SC"/>
            </a:endParaRPr>
          </a:p>
        </p:txBody>
      </p:sp>
      <p:sp>
        <p:nvSpPr>
          <p:cNvPr id="15" name="AutoShape 15"/>
          <p:cNvSpPr/>
          <p:nvPr/>
        </p:nvSpPr>
        <p:spPr>
          <a:xfrm>
            <a:off x="6223000" y="4064000"/>
            <a:ext cx="5461000" cy="2476500"/>
          </a:xfrm>
          <a:prstGeom prst="roundRect">
            <a:avLst>
              <a:gd name="adj" fmla="val 4102"/>
            </a:avLst>
          </a:prstGeom>
          <a:solidFill>
            <a:srgbClr val="FFFFFF">
              <a:alpha val="100000"/>
            </a:srgbClr>
          </a:solidFill>
          <a:ln w="12700" cap="flat" cmpd="sng">
            <a:solidFill>
              <a:srgbClr val="E2E8F0">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16" name="Picture 16"/>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477000" y="4318000"/>
            <a:ext cx="304800" cy="304800"/>
          </a:xfrm>
          <a:prstGeom prst="rect">
            <a:avLst/>
          </a:prstGeom>
        </p:spPr>
      </p:pic>
      <p:sp>
        <p:nvSpPr>
          <p:cNvPr id="17" name="AutoShape 17"/>
          <p:cNvSpPr/>
          <p:nvPr/>
        </p:nvSpPr>
        <p:spPr>
          <a:xfrm>
            <a:off x="6908800" y="4292600"/>
            <a:ext cx="4445000" cy="381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D97706"/>
                </a:solidFill>
                <a:latin typeface="Noto Sans SC"/>
                <a:ea typeface="Noto Sans SC"/>
                <a:cs typeface="Noto Sans SC"/>
                <a:sym typeface="Noto Sans SC"/>
              </a:rPr>
              <a:t>Problem 4: Final Investment Decision</a:t>
            </a:r>
            <a:endParaRPr lang="en-US" sz="1100"/>
          </a:p>
        </p:txBody>
      </p:sp>
      <p:sp>
        <p:nvSpPr>
          <p:cNvPr id="18" name="AutoShape 18"/>
          <p:cNvSpPr/>
          <p:nvPr/>
        </p:nvSpPr>
        <p:spPr>
          <a:xfrm>
            <a:off x="6477000" y="4826000"/>
            <a:ext cx="4953000" cy="1524000"/>
          </a:xfrm>
          <a:prstGeom prst="rect">
            <a:avLst/>
          </a:prstGeom>
          <a:noFill/>
          <a:ln w="12700" cap="flat" cmpd="sng">
            <a:noFill/>
            <a:prstDash val="solid"/>
            <a:round/>
          </a:ln>
        </p:spPr>
        <p:txBody>
          <a:bodyPr vert="horz" wrap="square" lIns="0" tIns="0" rIns="0" bIns="0" rtlCol="0" anchor="ctr" anchorCtr="0"/>
          <a:lstStyle/>
          <a:p>
            <a:pPr marL="0" indent="0" algn="l">
              <a:lnSpc>
                <a:spcPct val="108000"/>
              </a:lnSpc>
              <a:defRPr/>
            </a:pPr>
            <a:r>
              <a:rPr lang="en-US" sz="1300" b="0" i="0" u="none" strike="noStrike">
                <a:solidFill>
                  <a:srgbClr val="334155"/>
                </a:solidFill>
                <a:latin typeface="Noto Sans SC"/>
                <a:ea typeface="Noto Sans SC"/>
                <a:cs typeface="Noto Sans SC"/>
                <a:sym typeface="Noto Sans SC"/>
              </a:rPr>
              <a:t>Invest $20,000 for annual returns of $5,500 over 5 years. The company’s Minimum Acceptable Rate of Return (MARR) is 15%.</a:t>
            </a:r>
            <a:endParaRPr lang="en-US" sz="1100"/>
          </a:p>
          <a:p>
            <a:pPr marL="0" indent="0" algn="l">
              <a:lnSpc>
                <a:spcPct val="125000"/>
              </a:lnSpc>
              <a:spcBef>
                <a:spcPts val="800"/>
              </a:spcBef>
            </a:pPr>
            <a:r>
              <a:rPr lang="en-US" sz="1300" b="1" i="0" u="none" strike="noStrike">
                <a:solidFill>
                  <a:srgbClr val="0F172A"/>
                </a:solidFill>
                <a:latin typeface="Noto Sans SC"/>
                <a:ea typeface="Noto Sans SC"/>
                <a:cs typeface="Noto Sans SC"/>
                <a:sym typeface="Noto Sans SC"/>
              </a:rPr>
              <a:t>➜ Compute the project’s IRR and compare it with the MARR.</a:t>
            </a:r>
            <a:endParaRPr lang="en-US" sz="1300" b="1" i="0" u="none" strike="noStrike">
              <a:solidFill>
                <a:srgbClr val="0F172A"/>
              </a:solidFill>
              <a:latin typeface="Noto Sans SC"/>
              <a:ea typeface="Noto Sans SC"/>
              <a:cs typeface="Noto Sans SC"/>
              <a:sym typeface="Noto Sans SC"/>
            </a:endParaRPr>
          </a:p>
          <a:p>
            <a:pPr marL="0" indent="0" algn="l">
              <a:lnSpc>
                <a:spcPct val="125000"/>
              </a:lnSpc>
              <a:spcBef>
                <a:spcPts val="400"/>
              </a:spcBef>
            </a:pPr>
            <a:r>
              <a:rPr lang="en-US" sz="1200" b="1" i="0" u="none" strike="noStrike">
                <a:solidFill>
                  <a:srgbClr val="64748B"/>
                </a:solidFill>
                <a:latin typeface="Noto Sans SC"/>
                <a:ea typeface="Noto Sans SC"/>
                <a:cs typeface="Noto Sans SC"/>
                <a:sym typeface="Noto Sans SC"/>
              </a:rPr>
              <a:t>➜ Decision Rule: Accept if IRR &gt; 15%; Reject otherwise.</a:t>
            </a:r>
            <a:endParaRPr lang="en-US" sz="1200" b="1" i="0" u="none" strike="noStrike">
              <a:solidFill>
                <a:srgbClr val="64748B"/>
              </a:solidFill>
              <a:latin typeface="Noto Sans SC"/>
              <a:ea typeface="Noto Sans SC"/>
              <a:cs typeface="Noto Sans SC"/>
              <a:sym typeface="Noto Sans SC"/>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0" y="1524000"/>
            <a:ext cx="12192000" cy="1270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8000" b="1" i="0" u="none" strike="noStrike">
                <a:solidFill>
                  <a:srgbClr val="334155"/>
                </a:solidFill>
                <a:latin typeface="Noto Sans SC"/>
                <a:ea typeface="Noto Sans SC"/>
                <a:cs typeface="Noto Sans SC"/>
                <a:sym typeface="Noto Sans SC"/>
              </a:rPr>
              <a:t>PART 07</a:t>
            </a:r>
            <a:endParaRPr lang="en-US" sz="1100"/>
          </a:p>
        </p:txBody>
      </p:sp>
      <p:sp>
        <p:nvSpPr>
          <p:cNvPr id="3" name="AutoShape 3"/>
          <p:cNvSpPr/>
          <p:nvPr/>
        </p:nvSpPr>
        <p:spPr>
          <a:xfrm>
            <a:off x="5588000" y="3175000"/>
            <a:ext cx="1016000" cy="76200"/>
          </a:xfrm>
          <a:prstGeom prst="roundRect">
            <a:avLst>
              <a:gd name="adj" fmla="val 0"/>
            </a:avLst>
          </a:prstGeom>
          <a:solidFill>
            <a:srgbClr val="2563EB">
              <a:alpha val="100000"/>
            </a:srgbClr>
          </a:solidFill>
          <a:ln w="25400" cap="flat" cmpd="sng">
            <a:noFill/>
            <a:prstDash val="solid"/>
            <a:round/>
          </a:ln>
        </p:spPr>
        <p:txBody>
          <a:bodyPr vert="horz" wrap="square" lIns="63500" tIns="63500" rIns="63500" bIns="63500" rtlCol="0" anchor="ctr"/>
          <a:lstStyle/>
          <a:p>
            <a:pPr algn="ctr">
              <a:defRPr/>
            </a:pPr>
          </a:p>
        </p:txBody>
      </p:sp>
      <p:sp>
        <p:nvSpPr>
          <p:cNvPr id="4" name="AutoShape 4"/>
          <p:cNvSpPr/>
          <p:nvPr/>
        </p:nvSpPr>
        <p:spPr>
          <a:xfrm>
            <a:off x="0" y="3810000"/>
            <a:ext cx="12192000" cy="1524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6400" b="1" i="0" u="none" strike="noStrike">
                <a:solidFill>
                  <a:srgbClr val="0F172A"/>
                </a:solidFill>
                <a:latin typeface="Noto Sans SC"/>
                <a:ea typeface="Noto Sans SC"/>
                <a:cs typeface="Noto Sans SC"/>
                <a:sym typeface="Noto Sans SC"/>
              </a:rPr>
              <a:t>KEY TAKEAWAYS</a:t>
            </a:r>
            <a:endParaRPr lang="en-US" sz="1100"/>
          </a:p>
        </p:txBody>
      </p:sp>
      <p:sp>
        <p:nvSpPr>
          <p:cNvPr id="5" name="AutoShape 5"/>
          <p:cNvSpPr/>
          <p:nvPr/>
        </p:nvSpPr>
        <p:spPr>
          <a:xfrm>
            <a:off x="0" y="5461000"/>
            <a:ext cx="12192000" cy="635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2000" b="0" i="0" u="none" strike="noStrike" spc="400">
                <a:solidFill>
                  <a:srgbClr val="64748B"/>
                </a:solidFill>
                <a:latin typeface="Noto Sans SC"/>
                <a:ea typeface="Noto Sans SC"/>
                <a:cs typeface="Noto Sans SC"/>
                <a:sym typeface="Noto Sans SC"/>
              </a:rPr>
              <a:t>SUMMARY &amp; INSIGHTS</a:t>
            </a:r>
            <a:endParaRPr lang="en-US" sz="11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0" y="381000"/>
            <a:ext cx="12192000" cy="508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2800" b="1" i="0" u="none" strike="noStrike">
                <a:solidFill>
                  <a:srgbClr val="0F172A"/>
                </a:solidFill>
                <a:latin typeface="Noto Sans SC"/>
                <a:ea typeface="Noto Sans SC"/>
                <a:cs typeface="Noto Sans SC"/>
                <a:sym typeface="Noto Sans SC"/>
              </a:rPr>
              <a:t>Key Takeaways &amp; Next Session Preview</a:t>
            </a:r>
            <a:endParaRPr lang="en-US" sz="1100"/>
          </a:p>
        </p:txBody>
      </p:sp>
      <p:sp>
        <p:nvSpPr>
          <p:cNvPr id="3" name="AutoShape 3"/>
          <p:cNvSpPr/>
          <p:nvPr/>
        </p:nvSpPr>
        <p:spPr>
          <a:xfrm>
            <a:off x="508000" y="1270000"/>
            <a:ext cx="5461000" cy="1587500"/>
          </a:xfrm>
          <a:prstGeom prst="roundRect">
            <a:avLst>
              <a:gd name="adj" fmla="val 9600"/>
            </a:avLst>
          </a:prstGeom>
          <a:solidFill>
            <a:srgbClr val="FFFFFF">
              <a:alpha val="100000"/>
            </a:srgbClr>
          </a:solidFill>
          <a:ln w="12700" cap="flat" cmpd="sng">
            <a:solidFill>
              <a:srgbClr val="E2E8F0">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4" name="Picture 4"/>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762000" y="1587500"/>
            <a:ext cx="609600" cy="609600"/>
          </a:xfrm>
          <a:prstGeom prst="rect">
            <a:avLst/>
          </a:prstGeom>
        </p:spPr>
      </p:pic>
      <p:sp>
        <p:nvSpPr>
          <p:cNvPr id="5" name="AutoShape 5"/>
          <p:cNvSpPr/>
          <p:nvPr/>
        </p:nvSpPr>
        <p:spPr>
          <a:xfrm>
            <a:off x="1651000" y="1460500"/>
            <a:ext cx="4064000" cy="12065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2563EB"/>
                </a:solidFill>
                <a:latin typeface="Noto Sans SC"/>
                <a:ea typeface="Noto Sans SC"/>
                <a:cs typeface="Noto Sans SC"/>
                <a:sym typeface="Noto Sans SC"/>
              </a:rPr>
              <a:t>IRR (Internal Rate of Return)</a:t>
            </a:r>
            <a:endParaRPr lang="en-US" sz="1100"/>
          </a:p>
          <a:p>
            <a:pPr marL="0" indent="0" algn="l">
              <a:lnSpc>
                <a:spcPct val="108000"/>
              </a:lnSpc>
              <a:spcBef>
                <a:spcPts val="800"/>
              </a:spcBef>
            </a:pPr>
            <a:r>
              <a:rPr lang="en-US" sz="1200" b="0" i="0" u="none" strike="noStrike">
                <a:solidFill>
                  <a:srgbClr val="475569"/>
                </a:solidFill>
                <a:latin typeface="Noto Sans SC"/>
                <a:ea typeface="Noto Sans SC"/>
                <a:cs typeface="Noto Sans SC"/>
                <a:sym typeface="Noto Sans SC"/>
              </a:rPr>
              <a:t>•</a:t>
            </a:r>
            <a:r>
              <a:rPr lang="en-US" sz="1200" b="1" i="0" u="none" strike="noStrike">
                <a:solidFill>
                  <a:srgbClr val="475569"/>
                </a:solidFill>
                <a:latin typeface="Noto Sans SC"/>
                <a:ea typeface="Noto Sans SC"/>
                <a:cs typeface="Noto Sans SC"/>
                <a:sym typeface="Noto Sans SC"/>
              </a:rPr>
              <a:t>Definition:</a:t>
            </a:r>
            <a:r>
              <a:rPr lang="en-US" sz="1200" b="0" i="0" u="none" strike="noStrike">
                <a:solidFill>
                  <a:srgbClr val="475569"/>
                </a:solidFill>
                <a:latin typeface="Noto Sans SC"/>
                <a:ea typeface="Noto Sans SC"/>
                <a:cs typeface="Noto Sans SC"/>
                <a:sym typeface="Noto Sans SC"/>
              </a:rPr>
              <a:t>The interest rate at which Net Present Worth (NPW) equals 0.</a:t>
            </a:r>
            <a:endParaRPr lang="en-US" sz="1200" b="0" i="0" u="none" strike="noStrike">
              <a:solidFill>
                <a:srgbClr val="475569"/>
              </a:solidFill>
              <a:latin typeface="Noto Sans SC"/>
              <a:ea typeface="Noto Sans SC"/>
              <a:cs typeface="Noto Sans SC"/>
              <a:sym typeface="Noto Sans SC"/>
            </a:endParaRPr>
          </a:p>
          <a:p>
            <a:pPr marL="0" indent="0" algn="l">
              <a:lnSpc>
                <a:spcPct val="108000"/>
              </a:lnSpc>
            </a:pPr>
            <a:r>
              <a:rPr lang="en-US" sz="1200" b="0" i="0" u="none" strike="noStrike">
                <a:solidFill>
                  <a:srgbClr val="475569"/>
                </a:solidFill>
                <a:latin typeface="Noto Sans SC"/>
                <a:ea typeface="Noto Sans SC"/>
                <a:cs typeface="Noto Sans SC"/>
                <a:sym typeface="Noto Sans SC"/>
              </a:rPr>
              <a:t>•</a:t>
            </a:r>
            <a:r>
              <a:rPr lang="en-US" sz="1200" b="1" i="0" u="none" strike="noStrike">
                <a:solidFill>
                  <a:srgbClr val="475569"/>
                </a:solidFill>
                <a:latin typeface="Noto Sans SC"/>
                <a:ea typeface="Noto Sans SC"/>
                <a:cs typeface="Noto Sans SC"/>
                <a:sym typeface="Noto Sans SC"/>
              </a:rPr>
              <a:t>Rule:</a:t>
            </a:r>
            <a:r>
              <a:rPr lang="en-US" sz="1200" b="0" i="0" u="none" strike="noStrike">
                <a:solidFill>
                  <a:srgbClr val="475569"/>
                </a:solidFill>
                <a:latin typeface="Noto Sans SC"/>
                <a:ea typeface="Noto Sans SC"/>
                <a:cs typeface="Noto Sans SC"/>
                <a:sym typeface="Noto Sans SC"/>
              </a:rPr>
              <a:t>Accept investment if calculated IRR &gt; MARR (Minimum Attractive Rate of Return).</a:t>
            </a:r>
            <a:endParaRPr lang="en-US" sz="1200" b="0" i="0" u="none" strike="noStrike">
              <a:solidFill>
                <a:srgbClr val="475569"/>
              </a:solidFill>
              <a:latin typeface="Noto Sans SC"/>
              <a:ea typeface="Noto Sans SC"/>
              <a:cs typeface="Noto Sans SC"/>
              <a:sym typeface="Noto Sans SC"/>
            </a:endParaRPr>
          </a:p>
        </p:txBody>
      </p:sp>
      <p:sp>
        <p:nvSpPr>
          <p:cNvPr id="6" name="AutoShape 6"/>
          <p:cNvSpPr/>
          <p:nvPr/>
        </p:nvSpPr>
        <p:spPr>
          <a:xfrm>
            <a:off x="508000" y="3111500"/>
            <a:ext cx="5461000" cy="1587500"/>
          </a:xfrm>
          <a:prstGeom prst="roundRect">
            <a:avLst>
              <a:gd name="adj" fmla="val 9600"/>
            </a:avLst>
          </a:prstGeom>
          <a:solidFill>
            <a:srgbClr val="FFFFFF">
              <a:alpha val="100000"/>
            </a:srgbClr>
          </a:solidFill>
          <a:ln w="12700" cap="flat" cmpd="sng">
            <a:solidFill>
              <a:srgbClr val="E2E8F0">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7" name="Picture 7"/>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2000" y="3429000"/>
            <a:ext cx="609600" cy="609600"/>
          </a:xfrm>
          <a:prstGeom prst="rect">
            <a:avLst/>
          </a:prstGeom>
        </p:spPr>
      </p:pic>
      <p:sp>
        <p:nvSpPr>
          <p:cNvPr id="8" name="AutoShape 8"/>
          <p:cNvSpPr/>
          <p:nvPr/>
        </p:nvSpPr>
        <p:spPr>
          <a:xfrm>
            <a:off x="1651000" y="3302000"/>
            <a:ext cx="4064000" cy="12065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D97706"/>
                </a:solidFill>
                <a:latin typeface="Noto Sans SC"/>
                <a:ea typeface="Noto Sans SC"/>
                <a:cs typeface="Noto Sans SC"/>
                <a:sym typeface="Noto Sans SC"/>
              </a:rPr>
              <a:t>Trial-and-Error Method</a:t>
            </a:r>
            <a:endParaRPr lang="en-US" sz="1100"/>
          </a:p>
          <a:p>
            <a:pPr marL="0" indent="0" algn="l">
              <a:lnSpc>
                <a:spcPct val="108000"/>
              </a:lnSpc>
              <a:spcBef>
                <a:spcPts val="800"/>
              </a:spcBef>
            </a:pPr>
            <a:r>
              <a:rPr lang="en-US" sz="1200" b="0" i="0" u="none" strike="noStrike">
                <a:solidFill>
                  <a:srgbClr val="475569"/>
                </a:solidFill>
                <a:latin typeface="Noto Sans SC"/>
                <a:ea typeface="Noto Sans SC"/>
                <a:cs typeface="Noto Sans SC"/>
                <a:sym typeface="Noto Sans SC"/>
              </a:rPr>
              <a:t>•</a:t>
            </a:r>
            <a:r>
              <a:rPr lang="en-US" sz="1200" b="1" i="0" u="none" strike="noStrike">
                <a:solidFill>
                  <a:srgbClr val="475569"/>
                </a:solidFill>
                <a:latin typeface="Noto Sans SC"/>
                <a:ea typeface="Noto Sans SC"/>
                <a:cs typeface="Noto Sans SC"/>
                <a:sym typeface="Noto Sans SC"/>
              </a:rPr>
              <a:t>Process:</a:t>
            </a:r>
            <a:r>
              <a:rPr lang="en-US" sz="1200" b="0" i="0" u="none" strike="noStrike">
                <a:solidFill>
                  <a:srgbClr val="475569"/>
                </a:solidFill>
                <a:latin typeface="Noto Sans SC"/>
                <a:ea typeface="Noto Sans SC"/>
                <a:cs typeface="Noto Sans SC"/>
                <a:sym typeface="Noto Sans SC"/>
              </a:rPr>
              <a:t>Guess rate → calculate NPW → adjust rate → interpolate for precision.</a:t>
            </a:r>
            <a:endParaRPr lang="en-US" sz="1200" b="0" i="0" u="none" strike="noStrike">
              <a:solidFill>
                <a:srgbClr val="475569"/>
              </a:solidFill>
              <a:latin typeface="Noto Sans SC"/>
              <a:ea typeface="Noto Sans SC"/>
              <a:cs typeface="Noto Sans SC"/>
              <a:sym typeface="Noto Sans SC"/>
            </a:endParaRPr>
          </a:p>
          <a:p>
            <a:pPr marL="0" indent="0" algn="l">
              <a:lnSpc>
                <a:spcPct val="108000"/>
              </a:lnSpc>
            </a:pPr>
            <a:r>
              <a:rPr lang="en-US" sz="1200" b="0" i="0" u="none" strike="noStrike">
                <a:solidFill>
                  <a:srgbClr val="475569"/>
                </a:solidFill>
                <a:latin typeface="Noto Sans SC"/>
                <a:ea typeface="Noto Sans SC"/>
                <a:cs typeface="Noto Sans SC"/>
                <a:sym typeface="Noto Sans SC"/>
              </a:rPr>
              <a:t>•</a:t>
            </a:r>
            <a:r>
              <a:rPr lang="en-US" sz="1200" b="1" i="0" u="none" strike="noStrike">
                <a:solidFill>
                  <a:srgbClr val="475569"/>
                </a:solidFill>
                <a:latin typeface="Noto Sans SC"/>
                <a:ea typeface="Noto Sans SC"/>
                <a:cs typeface="Noto Sans SC"/>
                <a:sym typeface="Noto Sans SC"/>
              </a:rPr>
              <a:t>Pro Tip:</a:t>
            </a:r>
            <a:r>
              <a:rPr lang="en-US" sz="1200" b="0" i="0" u="none" strike="noStrike">
                <a:solidFill>
                  <a:srgbClr val="475569"/>
                </a:solidFill>
                <a:latin typeface="Noto Sans SC"/>
                <a:ea typeface="Noto Sans SC"/>
                <a:cs typeface="Noto Sans SC"/>
                <a:sym typeface="Noto Sans SC"/>
              </a:rPr>
              <a:t>Use spreadsheet software to automate calculations and improve efficiency.</a:t>
            </a:r>
            <a:endParaRPr lang="en-US" sz="1200" b="0" i="0" u="none" strike="noStrike">
              <a:solidFill>
                <a:srgbClr val="475569"/>
              </a:solidFill>
              <a:latin typeface="Noto Sans SC"/>
              <a:ea typeface="Noto Sans SC"/>
              <a:cs typeface="Noto Sans SC"/>
              <a:sym typeface="Noto Sans SC"/>
            </a:endParaRPr>
          </a:p>
        </p:txBody>
      </p:sp>
      <p:sp>
        <p:nvSpPr>
          <p:cNvPr id="9" name="AutoShape 9"/>
          <p:cNvSpPr/>
          <p:nvPr/>
        </p:nvSpPr>
        <p:spPr>
          <a:xfrm>
            <a:off x="508000" y="4953000"/>
            <a:ext cx="5461000" cy="1587500"/>
          </a:xfrm>
          <a:prstGeom prst="roundRect">
            <a:avLst>
              <a:gd name="adj" fmla="val 9600"/>
            </a:avLst>
          </a:prstGeom>
          <a:solidFill>
            <a:srgbClr val="FFFFFF">
              <a:alpha val="100000"/>
            </a:srgbClr>
          </a:solidFill>
          <a:ln w="12700" cap="flat" cmpd="sng">
            <a:solidFill>
              <a:srgbClr val="E2E8F0">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10" name="Picture 10"/>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2000" y="5270500"/>
            <a:ext cx="609600" cy="609600"/>
          </a:xfrm>
          <a:prstGeom prst="rect">
            <a:avLst/>
          </a:prstGeom>
        </p:spPr>
      </p:pic>
      <p:sp>
        <p:nvSpPr>
          <p:cNvPr id="11" name="AutoShape 11"/>
          <p:cNvSpPr/>
          <p:nvPr/>
        </p:nvSpPr>
        <p:spPr>
          <a:xfrm>
            <a:off x="1651000" y="5143500"/>
            <a:ext cx="4064000" cy="12065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10B981"/>
                </a:solidFill>
                <a:latin typeface="Noto Sans SC"/>
                <a:ea typeface="Noto Sans SC"/>
                <a:cs typeface="Noto Sans SC"/>
                <a:sym typeface="Noto Sans SC"/>
              </a:rPr>
              <a:t>Incremental Analysis</a:t>
            </a:r>
            <a:endParaRPr lang="en-US" sz="1100"/>
          </a:p>
          <a:p>
            <a:pPr marL="0" indent="0" algn="l">
              <a:lnSpc>
                <a:spcPct val="108000"/>
              </a:lnSpc>
              <a:spcBef>
                <a:spcPts val="800"/>
              </a:spcBef>
            </a:pPr>
            <a:r>
              <a:rPr lang="en-US" sz="1200" b="0" i="0" u="none" strike="noStrike">
                <a:solidFill>
                  <a:srgbClr val="475569"/>
                </a:solidFill>
                <a:latin typeface="Noto Sans SC"/>
                <a:ea typeface="Noto Sans SC"/>
                <a:cs typeface="Noto Sans SC"/>
                <a:sym typeface="Noto Sans SC"/>
              </a:rPr>
              <a:t>•</a:t>
            </a:r>
            <a:r>
              <a:rPr lang="en-US" sz="1200" b="1" i="0" u="none" strike="noStrike">
                <a:solidFill>
                  <a:srgbClr val="475569"/>
                </a:solidFill>
                <a:latin typeface="Noto Sans SC"/>
                <a:ea typeface="Noto Sans SC"/>
                <a:cs typeface="Noto Sans SC"/>
                <a:sym typeface="Noto Sans SC"/>
              </a:rPr>
              <a:t>Method:</a:t>
            </a:r>
            <a:r>
              <a:rPr lang="en-US" sz="1200" b="0" i="0" u="none" strike="noStrike">
                <a:solidFill>
                  <a:srgbClr val="475569"/>
                </a:solidFill>
                <a:latin typeface="Noto Sans SC"/>
                <a:ea typeface="Noto Sans SC"/>
                <a:cs typeface="Noto Sans SC"/>
                <a:sym typeface="Noto Sans SC"/>
              </a:rPr>
              <a:t>Compare the ΔIRR (incremental IRR) of two alternatives with MARR.</a:t>
            </a:r>
            <a:endParaRPr lang="en-US" sz="1200" b="0" i="0" u="none" strike="noStrike">
              <a:solidFill>
                <a:srgbClr val="475569"/>
              </a:solidFill>
              <a:latin typeface="Noto Sans SC"/>
              <a:ea typeface="Noto Sans SC"/>
              <a:cs typeface="Noto Sans SC"/>
              <a:sym typeface="Noto Sans SC"/>
            </a:endParaRPr>
          </a:p>
          <a:p>
            <a:pPr marL="0" indent="0" algn="l">
              <a:lnSpc>
                <a:spcPct val="108000"/>
              </a:lnSpc>
            </a:pPr>
            <a:r>
              <a:rPr lang="en-US" sz="1200" b="0" i="0" u="none" strike="noStrike">
                <a:solidFill>
                  <a:srgbClr val="475569"/>
                </a:solidFill>
                <a:latin typeface="Noto Sans SC"/>
                <a:ea typeface="Noto Sans SC"/>
                <a:cs typeface="Noto Sans SC"/>
                <a:sym typeface="Noto Sans SC"/>
              </a:rPr>
              <a:t>•</a:t>
            </a:r>
            <a:r>
              <a:rPr lang="en-US" sz="1200" b="1" i="0" u="none" strike="noStrike">
                <a:solidFill>
                  <a:srgbClr val="475569"/>
                </a:solidFill>
                <a:latin typeface="Noto Sans SC"/>
                <a:ea typeface="Noto Sans SC"/>
                <a:cs typeface="Noto Sans SC"/>
                <a:sym typeface="Noto Sans SC"/>
              </a:rPr>
              <a:t>Rule:</a:t>
            </a:r>
            <a:r>
              <a:rPr lang="en-US" sz="1200" b="0" i="0" u="none" strike="noStrike">
                <a:solidFill>
                  <a:srgbClr val="475569"/>
                </a:solidFill>
                <a:latin typeface="Noto Sans SC"/>
                <a:ea typeface="Noto Sans SC"/>
                <a:cs typeface="Noto Sans SC"/>
                <a:sym typeface="Noto Sans SC"/>
              </a:rPr>
              <a:t>If ΔIRR ≥ MARR, select the higher-cost alternative; otherwise, select the lower-cost one.</a:t>
            </a:r>
            <a:endParaRPr lang="en-US" sz="1200" b="0" i="0" u="none" strike="noStrike">
              <a:solidFill>
                <a:srgbClr val="475569"/>
              </a:solidFill>
              <a:latin typeface="Noto Sans SC"/>
              <a:ea typeface="Noto Sans SC"/>
              <a:cs typeface="Noto Sans SC"/>
              <a:sym typeface="Noto Sans SC"/>
            </a:endParaRPr>
          </a:p>
        </p:txBody>
      </p:sp>
      <p:sp>
        <p:nvSpPr>
          <p:cNvPr id="12" name="AutoShape 12"/>
          <p:cNvSpPr/>
          <p:nvPr/>
        </p:nvSpPr>
        <p:spPr>
          <a:xfrm>
            <a:off x="6223000" y="1270000"/>
            <a:ext cx="5461000" cy="5270500"/>
          </a:xfrm>
          <a:prstGeom prst="roundRect">
            <a:avLst>
              <a:gd name="adj" fmla="val 2891"/>
            </a:avLst>
          </a:prstGeom>
          <a:solidFill>
            <a:srgbClr val="FFFFFF">
              <a:alpha val="100000"/>
            </a:srgbClr>
          </a:solidFill>
          <a:ln w="12700" cap="flat" cmpd="sng">
            <a:solidFill>
              <a:srgbClr val="E2E8F0">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13" name="Picture 13"/>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477000" y="1651000"/>
            <a:ext cx="812800" cy="812800"/>
          </a:xfrm>
          <a:prstGeom prst="rect">
            <a:avLst/>
          </a:prstGeom>
        </p:spPr>
      </p:pic>
      <p:sp>
        <p:nvSpPr>
          <p:cNvPr id="14" name="AutoShape 14"/>
          <p:cNvSpPr/>
          <p:nvPr/>
        </p:nvSpPr>
        <p:spPr>
          <a:xfrm>
            <a:off x="7493000" y="1714500"/>
            <a:ext cx="3937000" cy="762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2400" b="1" i="0" u="none" strike="noStrike">
                <a:solidFill>
                  <a:srgbClr val="4F46E5"/>
                </a:solidFill>
                <a:latin typeface="Noto Sans SC"/>
                <a:ea typeface="Noto Sans SC"/>
                <a:cs typeface="Noto Sans SC"/>
                <a:sym typeface="Noto Sans SC"/>
              </a:rPr>
              <a:t>What’s Next?</a:t>
            </a:r>
            <a:endParaRPr lang="en-US" sz="1100"/>
          </a:p>
          <a:p>
            <a:pPr marL="0" indent="0" algn="l">
              <a:lnSpc>
                <a:spcPct val="125000"/>
              </a:lnSpc>
            </a:pPr>
            <a:r>
              <a:rPr lang="en-US" sz="1400" b="0" i="0" u="none" strike="noStrike">
                <a:solidFill>
                  <a:srgbClr val="64748B"/>
                </a:solidFill>
                <a:latin typeface="Noto Sans SC"/>
                <a:ea typeface="Noto Sans SC"/>
                <a:cs typeface="Noto Sans SC"/>
                <a:sym typeface="Noto Sans SC"/>
              </a:rPr>
              <a:t>Final Prep &amp; Review</a:t>
            </a:r>
            <a:endParaRPr lang="en-US" sz="1400" b="0" i="0" u="none" strike="noStrike">
              <a:solidFill>
                <a:srgbClr val="64748B"/>
              </a:solidFill>
              <a:latin typeface="Noto Sans SC"/>
              <a:ea typeface="Noto Sans SC"/>
              <a:cs typeface="Noto Sans SC"/>
              <a:sym typeface="Noto Sans SC"/>
            </a:endParaRPr>
          </a:p>
        </p:txBody>
      </p:sp>
      <p:sp>
        <p:nvSpPr>
          <p:cNvPr id="15" name="AutoShape 15"/>
          <p:cNvSpPr/>
          <p:nvPr/>
        </p:nvSpPr>
        <p:spPr>
          <a:xfrm>
            <a:off x="6477000" y="2794000"/>
            <a:ext cx="4953000" cy="12700"/>
          </a:xfrm>
          <a:prstGeom prst="roundRect">
            <a:avLst>
              <a:gd name="adj" fmla="val 0"/>
            </a:avLst>
          </a:prstGeom>
          <a:solidFill>
            <a:srgbClr val="F1F5F9">
              <a:alpha val="100000"/>
            </a:srgbClr>
          </a:solidFill>
          <a:ln w="25400" cap="flat" cmpd="sng">
            <a:noFill/>
            <a:prstDash val="solid"/>
            <a:round/>
          </a:ln>
        </p:spPr>
        <p:txBody>
          <a:bodyPr vert="horz" wrap="square" lIns="63500" tIns="63500" rIns="63500" bIns="63500" rtlCol="0" anchor="ctr"/>
          <a:lstStyle/>
          <a:p>
            <a:pPr algn="ctr">
              <a:defRPr/>
            </a:pPr>
          </a:p>
        </p:txBody>
      </p:sp>
      <p:sp>
        <p:nvSpPr>
          <p:cNvPr id="16" name="AutoShape 16"/>
          <p:cNvSpPr/>
          <p:nvPr/>
        </p:nvSpPr>
        <p:spPr>
          <a:xfrm>
            <a:off x="6477000" y="3175000"/>
            <a:ext cx="4953000" cy="1397000"/>
          </a:xfrm>
          <a:prstGeom prst="roundRect">
            <a:avLst>
              <a:gd name="adj" fmla="val 7272"/>
            </a:avLst>
          </a:prstGeom>
          <a:solidFill>
            <a:srgbClr val="F8FAFC">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17" name="Picture 17"/>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31000" y="3492500"/>
            <a:ext cx="508000" cy="508000"/>
          </a:xfrm>
          <a:prstGeom prst="rect">
            <a:avLst/>
          </a:prstGeom>
        </p:spPr>
      </p:pic>
      <p:sp>
        <p:nvSpPr>
          <p:cNvPr id="18" name="AutoShape 18"/>
          <p:cNvSpPr/>
          <p:nvPr/>
        </p:nvSpPr>
        <p:spPr>
          <a:xfrm>
            <a:off x="7493000" y="3365500"/>
            <a:ext cx="3683000" cy="1016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600" b="1" i="0" u="none" strike="noStrike">
                <a:solidFill>
                  <a:srgbClr val="1E293B"/>
                </a:solidFill>
                <a:latin typeface="Noto Sans SC"/>
                <a:ea typeface="Noto Sans SC"/>
                <a:cs typeface="Noto Sans SC"/>
                <a:sym typeface="Noto Sans SC"/>
              </a:rPr>
              <a:t>Comprehensive Review</a:t>
            </a:r>
            <a:endParaRPr lang="en-US" sz="1100"/>
          </a:p>
          <a:p>
            <a:pPr marL="0" indent="0" algn="l">
              <a:lnSpc>
                <a:spcPct val="117000"/>
              </a:lnSpc>
              <a:spcBef>
                <a:spcPts val="600"/>
              </a:spcBef>
            </a:pPr>
            <a:r>
              <a:rPr lang="en-US" sz="1200" b="0" i="0" u="none" strike="noStrike">
                <a:solidFill>
                  <a:srgbClr val="475569"/>
                </a:solidFill>
                <a:latin typeface="Noto Sans SC"/>
                <a:ea typeface="Noto Sans SC"/>
                <a:cs typeface="Noto Sans SC"/>
                <a:sym typeface="Noto Sans SC"/>
              </a:rPr>
              <a:t>- Recap all core interest formulas (PV, FV, A/P, etc.)</a:t>
            </a:r>
            <a:br>
              <a:rPr lang="en-US" sz="1600" b="0" i="0" u="none" strike="noStrike">
                <a:solidFill>
                  <a:srgbClr val="1F2329"/>
                </a:solidFill>
                <a:latin typeface="Noto Sans SC"/>
                <a:ea typeface="Noto Sans SC"/>
                <a:cs typeface="Noto Sans SC"/>
                <a:sym typeface="Noto Sans SC"/>
              </a:rPr>
            </a:br>
            <a:r>
              <a:rPr lang="en-US" sz="1200" b="0" i="0" u="none" strike="noStrike">
                <a:solidFill>
                  <a:srgbClr val="475569"/>
                </a:solidFill>
                <a:latin typeface="Noto Sans SC"/>
                <a:ea typeface="Noto Sans SC"/>
                <a:cs typeface="Noto Sans SC"/>
                <a:sym typeface="Noto Sans SC"/>
              </a:rPr>
              <a:t>- Consolidate major engineering economic analysis methods</a:t>
            </a:r>
            <a:endParaRPr lang="en-US" sz="1200" b="0" i="0" u="none" strike="noStrike">
              <a:solidFill>
                <a:srgbClr val="475569"/>
              </a:solidFill>
              <a:latin typeface="Noto Sans SC"/>
              <a:ea typeface="Noto Sans SC"/>
              <a:cs typeface="Noto Sans SC"/>
              <a:sym typeface="Noto Sans SC"/>
            </a:endParaRPr>
          </a:p>
        </p:txBody>
      </p:sp>
      <p:sp>
        <p:nvSpPr>
          <p:cNvPr id="19" name="AutoShape 19"/>
          <p:cNvSpPr/>
          <p:nvPr/>
        </p:nvSpPr>
        <p:spPr>
          <a:xfrm>
            <a:off x="6477000" y="4826000"/>
            <a:ext cx="4953000" cy="1397000"/>
          </a:xfrm>
          <a:prstGeom prst="roundRect">
            <a:avLst>
              <a:gd name="adj" fmla="val 7272"/>
            </a:avLst>
          </a:prstGeom>
          <a:solidFill>
            <a:srgbClr val="F8FAFC">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20" name="Picture 20"/>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731000" y="5143500"/>
            <a:ext cx="508000" cy="508000"/>
          </a:xfrm>
          <a:prstGeom prst="rect">
            <a:avLst/>
          </a:prstGeom>
        </p:spPr>
      </p:pic>
      <p:sp>
        <p:nvSpPr>
          <p:cNvPr id="21" name="AutoShape 21"/>
          <p:cNvSpPr/>
          <p:nvPr/>
        </p:nvSpPr>
        <p:spPr>
          <a:xfrm>
            <a:off x="7493000" y="5016500"/>
            <a:ext cx="3683000" cy="1016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600" b="1" i="0" u="none" strike="noStrike">
                <a:solidFill>
                  <a:srgbClr val="1E293B"/>
                </a:solidFill>
                <a:latin typeface="Noto Sans SC"/>
                <a:ea typeface="Noto Sans SC"/>
                <a:cs typeface="Noto Sans SC"/>
                <a:sym typeface="Noto Sans SC"/>
              </a:rPr>
              <a:t>Final Integrated Problems</a:t>
            </a:r>
            <a:endParaRPr lang="en-US" sz="1100"/>
          </a:p>
          <a:p>
            <a:pPr marL="0" indent="0" algn="l">
              <a:lnSpc>
                <a:spcPct val="117000"/>
              </a:lnSpc>
              <a:spcBef>
                <a:spcPts val="600"/>
              </a:spcBef>
            </a:pPr>
            <a:r>
              <a:rPr lang="en-US" sz="1200" b="0" i="0" u="none" strike="noStrike">
                <a:solidFill>
                  <a:srgbClr val="475569"/>
                </a:solidFill>
                <a:latin typeface="Noto Sans SC"/>
                <a:ea typeface="Noto Sans SC"/>
                <a:cs typeface="Noto Sans SC"/>
                <a:sym typeface="Noto Sans SC"/>
              </a:rPr>
              <a:t>- Practice complex problems that combine multiple concepts</a:t>
            </a:r>
            <a:br>
              <a:rPr lang="en-US" sz="1600" b="0" i="0" u="none" strike="noStrike">
                <a:solidFill>
                  <a:srgbClr val="1F2329"/>
                </a:solidFill>
                <a:latin typeface="Noto Sans SC"/>
                <a:ea typeface="Noto Sans SC"/>
                <a:cs typeface="Noto Sans SC"/>
                <a:sym typeface="Noto Sans SC"/>
              </a:rPr>
            </a:br>
            <a:r>
              <a:rPr lang="en-US" sz="1200" b="0" i="0" u="none" strike="noStrike">
                <a:solidFill>
                  <a:srgbClr val="475569"/>
                </a:solidFill>
                <a:latin typeface="Noto Sans SC"/>
                <a:ea typeface="Noto Sans SC"/>
                <a:cs typeface="Noto Sans SC"/>
                <a:sym typeface="Noto Sans SC"/>
              </a:rPr>
              <a:t>- Apply your knowledge to real-world engineering scenarios</a:t>
            </a:r>
            <a:endParaRPr lang="en-US" sz="1200" b="0" i="0" u="none" strike="noStrike">
              <a:solidFill>
                <a:srgbClr val="475569"/>
              </a:solidFill>
              <a:latin typeface="Noto Sans SC"/>
              <a:ea typeface="Noto Sans SC"/>
              <a:cs typeface="Noto Sans SC"/>
              <a:sym typeface="Noto Sans SC"/>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rgbClr val="0F172A">
                <a:alpha val="100000"/>
              </a:srgbClr>
            </a:gs>
            <a:gs pos="100000">
              <a:srgbClr val="1E3A8A">
                <a:alpha val="100000"/>
              </a:srgbClr>
            </a:gs>
          </a:gsLst>
          <a:lin ang="2700000"/>
        </a:gradFill>
        <a:effectLst/>
      </p:bgPr>
    </p:bg>
    <p:spTree>
      <p:nvGrpSpPr>
        <p:cNvPr id="1" name=""/>
        <p:cNvGrpSpPr/>
        <p:nvPr/>
      </p:nvGrpSpPr>
      <p:grpSpPr>
        <a:xfrm>
          <a:off x="0" y="0"/>
          <a:ext cx="0" cy="0"/>
          <a:chOff x="0" y="0"/>
          <a:chExt cx="0" cy="0"/>
        </a:xfrm>
      </p:grpSpPr>
      <p:sp>
        <p:nvSpPr>
          <p:cNvPr id="2" name="AutoShape 2"/>
          <p:cNvSpPr/>
          <p:nvPr/>
        </p:nvSpPr>
        <p:spPr>
          <a:xfrm>
            <a:off x="0" y="2032000"/>
            <a:ext cx="12192000" cy="1905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8000" b="1" i="0" u="none" strike="noStrike">
                <a:solidFill>
                  <a:srgbClr val="FFFFFF"/>
                </a:solidFill>
                <a:latin typeface="Noto Sans SC"/>
                <a:ea typeface="Noto Sans SC"/>
                <a:cs typeface="Noto Sans SC"/>
                <a:sym typeface="Noto Sans SC"/>
              </a:rPr>
              <a:t>THANK YOU</a:t>
            </a:r>
            <a:endParaRPr lang="en-US" sz="1100"/>
          </a:p>
        </p:txBody>
      </p:sp>
      <p:sp>
        <p:nvSpPr>
          <p:cNvPr id="3" name="AutoShape 3"/>
          <p:cNvSpPr/>
          <p:nvPr/>
        </p:nvSpPr>
        <p:spPr>
          <a:xfrm>
            <a:off x="5715000" y="4191000"/>
            <a:ext cx="762000" cy="50800"/>
          </a:xfrm>
          <a:prstGeom prst="roundRect">
            <a:avLst>
              <a:gd name="adj" fmla="val 0"/>
            </a:avLst>
          </a:prstGeom>
          <a:solidFill>
            <a:srgbClr val="F97316">
              <a:alpha val="100000"/>
            </a:srgbClr>
          </a:solidFill>
          <a:ln w="25400" cap="flat" cmpd="sng">
            <a:noFill/>
            <a:prstDash val="solid"/>
            <a:round/>
          </a:ln>
        </p:spPr>
        <p:txBody>
          <a:bodyPr vert="horz" wrap="square" lIns="63500" tIns="63500" rIns="63500" bIns="63500" rtlCol="0" anchor="ctr"/>
          <a:lstStyle/>
          <a:p>
            <a:pPr algn="ctr">
              <a:defRPr/>
            </a:pPr>
          </a:p>
        </p:txBody>
      </p:sp>
      <p:sp>
        <p:nvSpPr>
          <p:cNvPr id="4" name="AutoShape 4"/>
          <p:cNvSpPr/>
          <p:nvPr/>
        </p:nvSpPr>
        <p:spPr>
          <a:xfrm>
            <a:off x="0" y="4699000"/>
            <a:ext cx="12192000" cy="1016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2400" b="0" i="0" u="none" strike="noStrike">
                <a:solidFill>
                  <a:srgbClr val="FFFFFF">
                    <a:alpha val="74902"/>
                  </a:srgbClr>
                </a:solidFill>
                <a:latin typeface="Noto Sans SC"/>
                <a:ea typeface="Noto Sans SC"/>
                <a:cs typeface="Noto Sans SC"/>
                <a:sym typeface="Noto Sans SC"/>
              </a:rPr>
              <a:t>Thank you for your attention.</a:t>
            </a:r>
            <a:endParaRPr lang="en-US" sz="1100"/>
          </a:p>
        </p:txBody>
      </p:sp>
      <p:sp>
        <p:nvSpPr>
          <p:cNvPr id="5" name="AutoShape 5"/>
          <p:cNvSpPr/>
          <p:nvPr/>
        </p:nvSpPr>
        <p:spPr>
          <a:xfrm>
            <a:off x="0" y="5842000"/>
            <a:ext cx="12192000" cy="508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1400" b="0" i="0" u="none" strike="noStrike">
                <a:solidFill>
                  <a:srgbClr val="FFFFFF">
                    <a:alpha val="40000"/>
                  </a:srgbClr>
                </a:solidFill>
                <a:latin typeface="Noto Sans SC"/>
                <a:ea typeface="Noto Sans SC"/>
                <a:cs typeface="Noto Sans SC"/>
                <a:sym typeface="Noto Sans SC"/>
              </a:rPr>
              <a:t>Q &amp; A Session • Rate of Return Analysis</a:t>
            </a:r>
            <a:endParaRPr lang="en-US" sz="1100"/>
          </a:p>
        </p:txBody>
      </p:sp>
      <p:sp>
        <p:nvSpPr>
          <p:cNvPr id="7" name="文本框 6"/>
          <p:cNvSpPr txBox="1"/>
          <p:nvPr/>
        </p:nvSpPr>
        <p:spPr>
          <a:xfrm flipV="1">
            <a:off x="10273030" y="6858000"/>
            <a:ext cx="3651250" cy="76200"/>
          </a:xfrm>
          <a:prstGeom prst="rect">
            <a:avLst/>
          </a:prstGeom>
          <a:noFill/>
        </p:spPr>
        <p:txBody>
          <a:bodyPr wrap="square" rtlCol="0">
            <a:noAutofit/>
          </a:bodyPr>
          <a:p>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8F9FA">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508000" y="508000"/>
            <a:ext cx="11176000" cy="762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4200" b="1" i="0" u="none" strike="noStrike">
                <a:solidFill>
                  <a:srgbClr val="1F2937"/>
                </a:solidFill>
                <a:latin typeface="Noto Sans SC"/>
                <a:ea typeface="Noto Sans SC"/>
                <a:cs typeface="Noto Sans SC"/>
                <a:sym typeface="Noto Sans SC"/>
              </a:rPr>
              <a:t>Agenda</a:t>
            </a:r>
            <a:endParaRPr lang="en-US" sz="1100"/>
          </a:p>
        </p:txBody>
      </p:sp>
      <p:sp>
        <p:nvSpPr>
          <p:cNvPr id="3" name="AutoShape 3"/>
          <p:cNvSpPr/>
          <p:nvPr/>
        </p:nvSpPr>
        <p:spPr>
          <a:xfrm>
            <a:off x="508000" y="1651000"/>
            <a:ext cx="3556000" cy="1524000"/>
          </a:xfrm>
          <a:prstGeom prst="roundRect">
            <a:avLst>
              <a:gd name="adj" fmla="val 10000"/>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4" name="Picture 4"/>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762000" y="2057400"/>
            <a:ext cx="609600" cy="609600"/>
          </a:xfrm>
          <a:prstGeom prst="rect">
            <a:avLst/>
          </a:prstGeom>
        </p:spPr>
      </p:pic>
      <p:sp>
        <p:nvSpPr>
          <p:cNvPr id="5" name="AutoShape 5"/>
          <p:cNvSpPr/>
          <p:nvPr/>
        </p:nvSpPr>
        <p:spPr>
          <a:xfrm>
            <a:off x="1651000" y="1905000"/>
            <a:ext cx="2159000" cy="1016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1F2937"/>
                </a:solidFill>
                <a:latin typeface="Noto Sans SC"/>
                <a:ea typeface="Noto Sans SC"/>
                <a:cs typeface="Noto Sans SC"/>
                <a:sym typeface="Noto Sans SC"/>
              </a:rPr>
              <a:t>01. Introduction</a:t>
            </a:r>
            <a:endParaRPr lang="en-US" sz="1100"/>
          </a:p>
          <a:p>
            <a:pPr marL="0" indent="0" algn="l">
              <a:lnSpc>
                <a:spcPct val="125000"/>
              </a:lnSpc>
            </a:pPr>
            <a:r>
              <a:rPr lang="en-US" sz="1400" b="0" i="0" u="none" strike="noStrike">
                <a:solidFill>
                  <a:srgbClr val="6B7280"/>
                </a:solidFill>
                <a:latin typeface="Noto Sans SC"/>
                <a:ea typeface="Noto Sans SC"/>
                <a:cs typeface="Noto Sans SC"/>
                <a:sym typeface="Noto Sans SC"/>
              </a:rPr>
              <a:t>to Rate of Return</a:t>
            </a:r>
            <a:endParaRPr lang="en-US" sz="1400" b="0" i="0" u="none" strike="noStrike">
              <a:solidFill>
                <a:srgbClr val="6B7280"/>
              </a:solidFill>
              <a:latin typeface="Noto Sans SC"/>
              <a:ea typeface="Noto Sans SC"/>
              <a:cs typeface="Noto Sans SC"/>
              <a:sym typeface="Noto Sans SC"/>
            </a:endParaRPr>
          </a:p>
        </p:txBody>
      </p:sp>
      <p:sp>
        <p:nvSpPr>
          <p:cNvPr id="6" name="AutoShape 6"/>
          <p:cNvSpPr/>
          <p:nvPr/>
        </p:nvSpPr>
        <p:spPr>
          <a:xfrm>
            <a:off x="4318000" y="1651000"/>
            <a:ext cx="3556000" cy="1524000"/>
          </a:xfrm>
          <a:prstGeom prst="roundRect">
            <a:avLst>
              <a:gd name="adj" fmla="val 10000"/>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7" name="Picture 7"/>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72000" y="2057400"/>
            <a:ext cx="609600" cy="609600"/>
          </a:xfrm>
          <a:prstGeom prst="rect">
            <a:avLst/>
          </a:prstGeom>
        </p:spPr>
      </p:pic>
      <p:sp>
        <p:nvSpPr>
          <p:cNvPr id="8" name="AutoShape 8"/>
          <p:cNvSpPr/>
          <p:nvPr/>
        </p:nvSpPr>
        <p:spPr>
          <a:xfrm>
            <a:off x="5461000" y="1905000"/>
            <a:ext cx="2159000" cy="1016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1F2937"/>
                </a:solidFill>
                <a:latin typeface="Noto Sans SC"/>
                <a:ea typeface="Noto Sans SC"/>
                <a:cs typeface="Noto Sans SC"/>
                <a:sym typeface="Noto Sans SC"/>
              </a:rPr>
              <a:t>02. Calculating IRR</a:t>
            </a:r>
            <a:endParaRPr lang="en-US" sz="1100"/>
          </a:p>
          <a:p>
            <a:pPr marL="0" indent="0" algn="l">
              <a:lnSpc>
                <a:spcPct val="125000"/>
              </a:lnSpc>
            </a:pPr>
            <a:r>
              <a:rPr lang="en-US" sz="1400" b="0" i="0" u="none" strike="noStrike">
                <a:solidFill>
                  <a:srgbClr val="6B7280"/>
                </a:solidFill>
                <a:latin typeface="Noto Sans SC"/>
                <a:ea typeface="Noto Sans SC"/>
                <a:cs typeface="Noto Sans SC"/>
                <a:sym typeface="Noto Sans SC"/>
              </a:rPr>
              <a:t>Internal Rate of Return</a:t>
            </a:r>
            <a:endParaRPr lang="en-US" sz="1400" b="0" i="0" u="none" strike="noStrike">
              <a:solidFill>
                <a:srgbClr val="6B7280"/>
              </a:solidFill>
              <a:latin typeface="Noto Sans SC"/>
              <a:ea typeface="Noto Sans SC"/>
              <a:cs typeface="Noto Sans SC"/>
              <a:sym typeface="Noto Sans SC"/>
            </a:endParaRPr>
          </a:p>
        </p:txBody>
      </p:sp>
      <p:sp>
        <p:nvSpPr>
          <p:cNvPr id="9" name="AutoShape 9"/>
          <p:cNvSpPr/>
          <p:nvPr/>
        </p:nvSpPr>
        <p:spPr>
          <a:xfrm>
            <a:off x="8128000" y="1651000"/>
            <a:ext cx="3556000" cy="1524000"/>
          </a:xfrm>
          <a:prstGeom prst="roundRect">
            <a:avLst>
              <a:gd name="adj" fmla="val 10000"/>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10" name="Picture 10"/>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382000" y="2057400"/>
            <a:ext cx="609600" cy="609600"/>
          </a:xfrm>
          <a:prstGeom prst="rect">
            <a:avLst/>
          </a:prstGeom>
        </p:spPr>
      </p:pic>
      <p:sp>
        <p:nvSpPr>
          <p:cNvPr id="11" name="AutoShape 11"/>
          <p:cNvSpPr/>
          <p:nvPr/>
        </p:nvSpPr>
        <p:spPr>
          <a:xfrm>
            <a:off x="9271000" y="1905000"/>
            <a:ext cx="2159000" cy="1016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1F2937"/>
                </a:solidFill>
                <a:latin typeface="Noto Sans SC"/>
                <a:ea typeface="Noto Sans SC"/>
                <a:cs typeface="Noto Sans SC"/>
                <a:sym typeface="Noto Sans SC"/>
              </a:rPr>
              <a:t>03. Graphical View</a:t>
            </a:r>
            <a:endParaRPr lang="en-US" sz="1100"/>
          </a:p>
          <a:p>
            <a:pPr marL="0" indent="0" algn="l">
              <a:lnSpc>
                <a:spcPct val="125000"/>
              </a:lnSpc>
            </a:pPr>
            <a:r>
              <a:rPr lang="en-US" sz="1400" b="0" i="0" u="none" strike="noStrike">
                <a:solidFill>
                  <a:srgbClr val="6B7280"/>
                </a:solidFill>
                <a:latin typeface="Noto Sans SC"/>
                <a:ea typeface="Noto Sans SC"/>
                <a:cs typeface="Noto Sans SC"/>
                <a:sym typeface="Noto Sans SC"/>
              </a:rPr>
              <a:t>Interpretation of IRR</a:t>
            </a:r>
            <a:endParaRPr lang="en-US" sz="1400" b="0" i="0" u="none" strike="noStrike">
              <a:solidFill>
                <a:srgbClr val="6B7280"/>
              </a:solidFill>
              <a:latin typeface="Noto Sans SC"/>
              <a:ea typeface="Noto Sans SC"/>
              <a:cs typeface="Noto Sans SC"/>
              <a:sym typeface="Noto Sans SC"/>
            </a:endParaRPr>
          </a:p>
        </p:txBody>
      </p:sp>
      <p:sp>
        <p:nvSpPr>
          <p:cNvPr id="12" name="AutoShape 12"/>
          <p:cNvSpPr/>
          <p:nvPr/>
        </p:nvSpPr>
        <p:spPr>
          <a:xfrm>
            <a:off x="508000" y="3429000"/>
            <a:ext cx="3556000" cy="1524000"/>
          </a:xfrm>
          <a:prstGeom prst="roundRect">
            <a:avLst>
              <a:gd name="adj" fmla="val 10000"/>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13" name="Picture 13"/>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62000" y="3835400"/>
            <a:ext cx="609600" cy="609600"/>
          </a:xfrm>
          <a:prstGeom prst="rect">
            <a:avLst/>
          </a:prstGeom>
        </p:spPr>
      </p:pic>
      <p:sp>
        <p:nvSpPr>
          <p:cNvPr id="14" name="AutoShape 14"/>
          <p:cNvSpPr/>
          <p:nvPr/>
        </p:nvSpPr>
        <p:spPr>
          <a:xfrm>
            <a:off x="1651000" y="3683000"/>
            <a:ext cx="2159000" cy="1016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1F2937"/>
                </a:solidFill>
                <a:latin typeface="Noto Sans SC"/>
                <a:ea typeface="Noto Sans SC"/>
                <a:cs typeface="Noto Sans SC"/>
                <a:sym typeface="Noto Sans SC"/>
              </a:rPr>
              <a:t>04. Incremental Analysis</a:t>
            </a:r>
            <a:endParaRPr lang="en-US" sz="1100"/>
          </a:p>
          <a:p>
            <a:pPr marL="0" indent="0" algn="l">
              <a:lnSpc>
                <a:spcPct val="125000"/>
              </a:lnSpc>
            </a:pPr>
            <a:r>
              <a:rPr lang="en-US" sz="1400" b="0" i="0" u="none" strike="noStrike">
                <a:solidFill>
                  <a:srgbClr val="6B7280"/>
                </a:solidFill>
                <a:latin typeface="Noto Sans SC"/>
                <a:ea typeface="Noto Sans SC"/>
                <a:cs typeface="Noto Sans SC"/>
                <a:sym typeface="Noto Sans SC"/>
              </a:rPr>
              <a:t>Rate of Return Basics</a:t>
            </a:r>
            <a:endParaRPr lang="en-US" sz="1400" b="0" i="0" u="none" strike="noStrike">
              <a:solidFill>
                <a:srgbClr val="6B7280"/>
              </a:solidFill>
              <a:latin typeface="Noto Sans SC"/>
              <a:ea typeface="Noto Sans SC"/>
              <a:cs typeface="Noto Sans SC"/>
              <a:sym typeface="Noto Sans SC"/>
            </a:endParaRPr>
          </a:p>
        </p:txBody>
      </p:sp>
      <p:sp>
        <p:nvSpPr>
          <p:cNvPr id="15" name="AutoShape 15"/>
          <p:cNvSpPr/>
          <p:nvPr/>
        </p:nvSpPr>
        <p:spPr>
          <a:xfrm>
            <a:off x="4318000" y="3429000"/>
            <a:ext cx="3556000" cy="1524000"/>
          </a:xfrm>
          <a:prstGeom prst="roundRect">
            <a:avLst>
              <a:gd name="adj" fmla="val 10000"/>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16" name="Picture 16"/>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572000" y="3835400"/>
            <a:ext cx="609600" cy="609600"/>
          </a:xfrm>
          <a:prstGeom prst="rect">
            <a:avLst/>
          </a:prstGeom>
        </p:spPr>
      </p:pic>
      <p:sp>
        <p:nvSpPr>
          <p:cNvPr id="17" name="AutoShape 17"/>
          <p:cNvSpPr/>
          <p:nvPr/>
        </p:nvSpPr>
        <p:spPr>
          <a:xfrm>
            <a:off x="5461000" y="3683000"/>
            <a:ext cx="2159000" cy="1016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1F2937"/>
                </a:solidFill>
                <a:latin typeface="Noto Sans SC"/>
                <a:ea typeface="Noto Sans SC"/>
                <a:cs typeface="Noto Sans SC"/>
                <a:sym typeface="Noto Sans SC"/>
              </a:rPr>
              <a:t>05. Case Study</a:t>
            </a:r>
            <a:endParaRPr lang="en-US" sz="1100"/>
          </a:p>
          <a:p>
            <a:pPr marL="0" indent="0" algn="l">
              <a:lnSpc>
                <a:spcPct val="125000"/>
              </a:lnSpc>
            </a:pPr>
            <a:r>
              <a:rPr lang="en-US" sz="1400" b="0" i="0" u="none" strike="noStrike">
                <a:solidFill>
                  <a:srgbClr val="6B7280"/>
                </a:solidFill>
                <a:latin typeface="Noto Sans SC"/>
                <a:ea typeface="Noto Sans SC"/>
                <a:cs typeface="Noto Sans SC"/>
                <a:sym typeface="Noto Sans SC"/>
              </a:rPr>
              <a:t>Incremental Analysis Example</a:t>
            </a:r>
            <a:endParaRPr lang="en-US" sz="1400" b="0" i="0" u="none" strike="noStrike">
              <a:solidFill>
                <a:srgbClr val="6B7280"/>
              </a:solidFill>
              <a:latin typeface="Noto Sans SC"/>
              <a:ea typeface="Noto Sans SC"/>
              <a:cs typeface="Noto Sans SC"/>
              <a:sym typeface="Noto Sans SC"/>
            </a:endParaRPr>
          </a:p>
        </p:txBody>
      </p:sp>
      <p:sp>
        <p:nvSpPr>
          <p:cNvPr id="18" name="AutoShape 18"/>
          <p:cNvSpPr/>
          <p:nvPr/>
        </p:nvSpPr>
        <p:spPr>
          <a:xfrm>
            <a:off x="8128000" y="3429000"/>
            <a:ext cx="3556000" cy="1524000"/>
          </a:xfrm>
          <a:prstGeom prst="roundRect">
            <a:avLst>
              <a:gd name="adj" fmla="val 10000"/>
            </a:avLst>
          </a:prstGeom>
          <a:solidFill>
            <a:srgbClr val="FFFFFF">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19" name="Picture 19"/>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382000" y="3835400"/>
            <a:ext cx="609600" cy="609600"/>
          </a:xfrm>
          <a:prstGeom prst="rect">
            <a:avLst/>
          </a:prstGeom>
        </p:spPr>
      </p:pic>
      <p:sp>
        <p:nvSpPr>
          <p:cNvPr id="20" name="AutoShape 20"/>
          <p:cNvSpPr/>
          <p:nvPr/>
        </p:nvSpPr>
        <p:spPr>
          <a:xfrm>
            <a:off x="9271000" y="3683000"/>
            <a:ext cx="2159000" cy="1016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800" b="1" i="0" u="none" strike="noStrike">
                <a:solidFill>
                  <a:srgbClr val="1F2937"/>
                </a:solidFill>
                <a:latin typeface="Noto Sans SC"/>
                <a:ea typeface="Noto Sans SC"/>
                <a:cs typeface="Noto Sans SC"/>
                <a:sym typeface="Noto Sans SC"/>
              </a:rPr>
              <a:t>06. Hands-on</a:t>
            </a:r>
            <a:endParaRPr lang="en-US" sz="1100"/>
          </a:p>
          <a:p>
            <a:pPr marL="0" indent="0" algn="l">
              <a:lnSpc>
                <a:spcPct val="125000"/>
              </a:lnSpc>
            </a:pPr>
            <a:r>
              <a:rPr lang="en-US" sz="1400" b="0" i="0" u="none" strike="noStrike">
                <a:solidFill>
                  <a:srgbClr val="6B7280"/>
                </a:solidFill>
                <a:latin typeface="Noto Sans SC"/>
                <a:ea typeface="Noto Sans SC"/>
                <a:cs typeface="Noto Sans SC"/>
                <a:sym typeface="Noto Sans SC"/>
              </a:rPr>
              <a:t>Practice Problems</a:t>
            </a:r>
            <a:endParaRPr lang="en-US" sz="1400" b="0" i="0" u="none" strike="noStrike">
              <a:solidFill>
                <a:srgbClr val="6B7280"/>
              </a:solidFill>
              <a:latin typeface="Noto Sans SC"/>
              <a:ea typeface="Noto Sans SC"/>
              <a:cs typeface="Noto Sans SC"/>
              <a:sym typeface="Noto Sans SC"/>
            </a:endParaRPr>
          </a:p>
        </p:txBody>
      </p:sp>
      <p:sp>
        <p:nvSpPr>
          <p:cNvPr id="21" name="AutoShape 21"/>
          <p:cNvSpPr/>
          <p:nvPr/>
        </p:nvSpPr>
        <p:spPr>
          <a:xfrm>
            <a:off x="508000" y="5207000"/>
            <a:ext cx="11176000" cy="1143000"/>
          </a:xfrm>
          <a:prstGeom prst="roundRect">
            <a:avLst>
              <a:gd name="adj" fmla="val 13333"/>
            </a:avLst>
          </a:prstGeom>
          <a:solidFill>
            <a:srgbClr val="1E3A8A">
              <a:alpha val="100000"/>
            </a:srgbClr>
          </a:solidFill>
          <a:ln w="25400" cap="flat" cmpd="sng">
            <a:no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22" name="Picture 22"/>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89000" y="5473700"/>
            <a:ext cx="609600" cy="609600"/>
          </a:xfrm>
          <a:prstGeom prst="rect">
            <a:avLst/>
          </a:prstGeom>
        </p:spPr>
      </p:pic>
      <p:sp>
        <p:nvSpPr>
          <p:cNvPr id="23" name="AutoShape 23"/>
          <p:cNvSpPr/>
          <p:nvPr/>
        </p:nvSpPr>
        <p:spPr>
          <a:xfrm>
            <a:off x="1905000" y="5397500"/>
            <a:ext cx="9525000" cy="762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2200" b="1" i="0" u="none" strike="noStrike">
                <a:solidFill>
                  <a:srgbClr val="FFFFFF"/>
                </a:solidFill>
                <a:latin typeface="Noto Sans SC"/>
                <a:ea typeface="Noto Sans SC"/>
                <a:cs typeface="Noto Sans SC"/>
                <a:sym typeface="Noto Sans SC"/>
              </a:rPr>
              <a:t>07. Key Takeaways &amp; Q&amp;A</a:t>
            </a:r>
            <a:endParaRPr lang="en-US" sz="11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rgbClr val="0F172A">
                <a:alpha val="100000"/>
              </a:srgbClr>
            </a:gs>
            <a:gs pos="100000">
              <a:srgbClr val="1E3A8A">
                <a:alpha val="100000"/>
              </a:srgbClr>
            </a:gs>
          </a:gsLst>
          <a:lin ang="2700000"/>
        </a:gradFill>
        <a:effectLst/>
      </p:bgPr>
    </p:bg>
    <p:spTree>
      <p:nvGrpSpPr>
        <p:cNvPr id="1" name=""/>
        <p:cNvGrpSpPr/>
        <p:nvPr/>
      </p:nvGrpSpPr>
      <p:grpSpPr>
        <a:xfrm>
          <a:off x="0" y="0"/>
          <a:ext cx="0" cy="0"/>
          <a:chOff x="0" y="0"/>
          <a:chExt cx="0" cy="0"/>
        </a:xfrm>
      </p:grpSpPr>
      <p:sp>
        <p:nvSpPr>
          <p:cNvPr id="2" name="AutoShape 2"/>
          <p:cNvSpPr/>
          <p:nvPr/>
        </p:nvSpPr>
        <p:spPr>
          <a:xfrm>
            <a:off x="1016000" y="1524000"/>
            <a:ext cx="10160000" cy="1778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0000" b="1" i="0" u="none" strike="noStrike">
                <a:solidFill>
                  <a:srgbClr val="FFFFFF">
                    <a:alpha val="94902"/>
                  </a:srgbClr>
                </a:solidFill>
                <a:latin typeface="Noto Sans SC"/>
                <a:ea typeface="Noto Sans SC"/>
                <a:cs typeface="Noto Sans SC"/>
                <a:sym typeface="Noto Sans SC"/>
              </a:rPr>
              <a:t>PART 01</a:t>
            </a:r>
            <a:endParaRPr lang="en-US" sz="1100"/>
          </a:p>
        </p:txBody>
      </p:sp>
      <p:sp>
        <p:nvSpPr>
          <p:cNvPr id="3" name="AutoShape 3"/>
          <p:cNvSpPr/>
          <p:nvPr/>
        </p:nvSpPr>
        <p:spPr>
          <a:xfrm>
            <a:off x="1016000" y="3556000"/>
            <a:ext cx="1270000" cy="76200"/>
          </a:xfrm>
          <a:prstGeom prst="roundRect">
            <a:avLst>
              <a:gd name="adj" fmla="val 0"/>
            </a:avLst>
          </a:prstGeom>
          <a:solidFill>
            <a:srgbClr val="3B82F6">
              <a:alpha val="100000"/>
            </a:srgbClr>
          </a:solidFill>
          <a:ln w="25400" cap="flat" cmpd="sng">
            <a:noFill/>
            <a:prstDash val="solid"/>
            <a:round/>
          </a:ln>
        </p:spPr>
        <p:txBody>
          <a:bodyPr vert="horz" wrap="square" lIns="63500" tIns="63500" rIns="63500" bIns="63500" rtlCol="0" anchor="ctr"/>
          <a:lstStyle/>
          <a:p>
            <a:pPr algn="ctr">
              <a:defRPr/>
            </a:pPr>
          </a:p>
        </p:txBody>
      </p:sp>
      <p:sp>
        <p:nvSpPr>
          <p:cNvPr id="4" name="AutoShape 4"/>
          <p:cNvSpPr/>
          <p:nvPr/>
        </p:nvSpPr>
        <p:spPr>
          <a:xfrm>
            <a:off x="1016000" y="4191000"/>
            <a:ext cx="10160000" cy="1270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4800" b="1" i="0" u="none" strike="noStrike">
                <a:solidFill>
                  <a:srgbClr val="FFFFFF"/>
                </a:solidFill>
                <a:latin typeface="Noto Sans SC"/>
                <a:ea typeface="Noto Sans SC"/>
                <a:cs typeface="Noto Sans SC"/>
                <a:sym typeface="Noto Sans SC"/>
              </a:rPr>
              <a:t>Introduction to Rate of Return</a:t>
            </a:r>
            <a:endParaRPr lang="en-US" sz="1100"/>
          </a:p>
        </p:txBody>
      </p:sp>
      <p:sp>
        <p:nvSpPr>
          <p:cNvPr id="5" name="AutoShape 5"/>
          <p:cNvSpPr/>
          <p:nvPr/>
        </p:nvSpPr>
        <p:spPr>
          <a:xfrm>
            <a:off x="1016000" y="5588000"/>
            <a:ext cx="10160000" cy="508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600" b="0" i="0" u="none" strike="noStrike">
                <a:solidFill>
                  <a:srgbClr val="FFFFFF">
                    <a:alpha val="50196"/>
                  </a:srgbClr>
                </a:solidFill>
                <a:latin typeface="Noto Sans SC"/>
                <a:ea typeface="Noto Sans SC"/>
                <a:cs typeface="Noto Sans SC"/>
                <a:sym typeface="Noto Sans SC"/>
              </a:rPr>
              <a:t>FUNDAMENTALS OF FINANCIAL METRICS</a:t>
            </a:r>
            <a:endParaRPr lang="en-US" sz="1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3F4F6">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0" y="508000"/>
            <a:ext cx="12192000" cy="635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3200" b="1" i="0" u="none" strike="noStrike">
                <a:solidFill>
                  <a:srgbClr val="111827"/>
                </a:solidFill>
                <a:latin typeface="Noto Sans SC"/>
                <a:ea typeface="Noto Sans SC"/>
                <a:cs typeface="Noto Sans SC"/>
                <a:sym typeface="Noto Sans SC"/>
              </a:rPr>
              <a:t>What is Rate of Return?</a:t>
            </a:r>
            <a:endParaRPr lang="en-US" sz="1100"/>
          </a:p>
        </p:txBody>
      </p:sp>
      <p:sp>
        <p:nvSpPr>
          <p:cNvPr id="3" name="AutoShape 3"/>
          <p:cNvSpPr/>
          <p:nvPr/>
        </p:nvSpPr>
        <p:spPr>
          <a:xfrm>
            <a:off x="508000" y="1651000"/>
            <a:ext cx="5334000" cy="4572000"/>
          </a:xfrm>
          <a:prstGeom prst="roundRect">
            <a:avLst>
              <a:gd name="adj" fmla="val 3333"/>
            </a:avLst>
          </a:prstGeom>
          <a:solidFill>
            <a:srgbClr val="FFFFFF">
              <a:alpha val="100000"/>
            </a:srgbClr>
          </a:solidFill>
          <a:ln w="25400" cap="flat" cmpd="sng">
            <a:no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4" name="Picture 4"/>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89000" y="2032000"/>
            <a:ext cx="508000" cy="508000"/>
          </a:xfrm>
          <a:prstGeom prst="rect">
            <a:avLst/>
          </a:prstGeom>
        </p:spPr>
      </p:pic>
      <p:sp>
        <p:nvSpPr>
          <p:cNvPr id="5" name="AutoShape 5"/>
          <p:cNvSpPr/>
          <p:nvPr/>
        </p:nvSpPr>
        <p:spPr>
          <a:xfrm>
            <a:off x="1651000" y="2032000"/>
            <a:ext cx="3810000" cy="508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2200" b="1" i="0" u="none" strike="noStrike">
                <a:solidFill>
                  <a:srgbClr val="1F2937"/>
                </a:solidFill>
                <a:latin typeface="Noto Sans SC"/>
                <a:ea typeface="Noto Sans SC"/>
                <a:cs typeface="Noto Sans SC"/>
                <a:sym typeface="Noto Sans SC"/>
              </a:rPr>
              <a:t>Definition</a:t>
            </a:r>
            <a:endParaRPr lang="en-US" sz="1100"/>
          </a:p>
        </p:txBody>
      </p:sp>
      <p:sp>
        <p:nvSpPr>
          <p:cNvPr id="6" name="AutoShape 6"/>
          <p:cNvSpPr/>
          <p:nvPr/>
        </p:nvSpPr>
        <p:spPr>
          <a:xfrm>
            <a:off x="889000" y="3048000"/>
            <a:ext cx="4572000" cy="2286000"/>
          </a:xfrm>
          <a:prstGeom prst="rect">
            <a:avLst/>
          </a:prstGeom>
          <a:noFill/>
          <a:ln w="12700" cap="flat" cmpd="sng">
            <a:noFill/>
            <a:prstDash val="solid"/>
            <a:round/>
          </a:ln>
        </p:spPr>
        <p:txBody>
          <a:bodyPr vert="horz" wrap="square" lIns="0" tIns="0" rIns="0" bIns="0" rtlCol="0" anchor="ctr" anchorCtr="0"/>
          <a:lstStyle/>
          <a:p>
            <a:pPr marL="0" indent="0" algn="l">
              <a:lnSpc>
                <a:spcPct val="133000"/>
              </a:lnSpc>
              <a:defRPr/>
            </a:pPr>
            <a:r>
              <a:rPr lang="en-US" sz="1500" b="0" i="0" u="none" strike="noStrike">
                <a:solidFill>
                  <a:srgbClr val="374151"/>
                </a:solidFill>
                <a:latin typeface="Noto Sans SC"/>
                <a:ea typeface="Noto Sans SC"/>
                <a:cs typeface="Noto Sans SC"/>
                <a:sym typeface="Noto Sans SC"/>
              </a:rPr>
              <a:t>The</a:t>
            </a:r>
            <a:r>
              <a:rPr lang="en-US" sz="1500" b="1" i="0" u="none" strike="noStrike">
                <a:solidFill>
                  <a:srgbClr val="2563EB"/>
                </a:solidFill>
                <a:latin typeface="Noto Sans SC"/>
                <a:ea typeface="Noto Sans SC"/>
                <a:cs typeface="Noto Sans SC"/>
                <a:sym typeface="Noto Sans SC"/>
              </a:rPr>
              <a:t>Rate of Return (ROR)</a:t>
            </a:r>
            <a:r>
              <a:rPr lang="en-US" sz="1500" b="0" i="0" u="none" strike="noStrike">
                <a:solidFill>
                  <a:srgbClr val="374151"/>
                </a:solidFill>
                <a:latin typeface="Noto Sans SC"/>
                <a:ea typeface="Noto Sans SC"/>
                <a:cs typeface="Noto Sans SC"/>
                <a:sym typeface="Noto Sans SC"/>
              </a:rPr>
              <a:t>is the net gain or loss of an investment over a specified time period, expressed as a percentage of the investment's initial cost.</a:t>
            </a:r>
            <a:endParaRPr lang="en-US" sz="1100"/>
          </a:p>
          <a:p>
            <a:pPr marL="0" indent="0" algn="l">
              <a:lnSpc>
                <a:spcPct val="133000"/>
              </a:lnSpc>
              <a:spcBef>
                <a:spcPts val="1500"/>
              </a:spcBef>
            </a:pPr>
            <a:r>
              <a:rPr lang="en-US" sz="1500" b="0" i="0" u="none" strike="noStrike">
                <a:solidFill>
                  <a:srgbClr val="4B5563"/>
                </a:solidFill>
                <a:latin typeface="Noto Sans SC"/>
                <a:ea typeface="Noto Sans SC"/>
                <a:cs typeface="Noto Sans SC"/>
                <a:sym typeface="Noto Sans SC"/>
              </a:rPr>
              <a:t>It is a core financial metric that directly measures the</a:t>
            </a:r>
            <a:r>
              <a:rPr lang="en-US" sz="1500" b="1" i="0" u="none" strike="noStrike">
                <a:solidFill>
                  <a:srgbClr val="4B5563"/>
                </a:solidFill>
                <a:latin typeface="Noto Sans SC"/>
                <a:ea typeface="Noto Sans SC"/>
                <a:cs typeface="Noto Sans SC"/>
                <a:sym typeface="Noto Sans SC"/>
              </a:rPr>
              <a:t>profitability</a:t>
            </a:r>
            <a:r>
              <a:rPr lang="en-US" sz="1500" b="0" i="0" u="none" strike="noStrike">
                <a:solidFill>
                  <a:srgbClr val="4B5563"/>
                </a:solidFill>
                <a:latin typeface="Noto Sans SC"/>
                <a:ea typeface="Noto Sans SC"/>
                <a:cs typeface="Noto Sans SC"/>
                <a:sym typeface="Noto Sans SC"/>
              </a:rPr>
              <a:t>of an investment, showing the relative growth or decline of your capital.</a:t>
            </a:r>
            <a:endParaRPr lang="en-US" sz="1500" b="0" i="0" u="none" strike="noStrike">
              <a:solidFill>
                <a:srgbClr val="4B5563"/>
              </a:solidFill>
              <a:latin typeface="Noto Sans SC"/>
              <a:ea typeface="Noto Sans SC"/>
              <a:cs typeface="Noto Sans SC"/>
              <a:sym typeface="Noto Sans SC"/>
            </a:endParaRPr>
          </a:p>
        </p:txBody>
      </p:sp>
      <p:sp>
        <p:nvSpPr>
          <p:cNvPr id="7" name="AutoShape 7"/>
          <p:cNvSpPr/>
          <p:nvPr/>
        </p:nvSpPr>
        <p:spPr>
          <a:xfrm>
            <a:off x="6350000" y="1651000"/>
            <a:ext cx="5334000" cy="4572000"/>
          </a:xfrm>
          <a:prstGeom prst="roundRect">
            <a:avLst>
              <a:gd name="adj" fmla="val 3333"/>
            </a:avLst>
          </a:prstGeom>
          <a:solidFill>
            <a:srgbClr val="FFFFFF">
              <a:alpha val="100000"/>
            </a:srgbClr>
          </a:solidFill>
          <a:ln w="25400" cap="flat" cmpd="sng">
            <a:no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8" name="Picture 8"/>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31000" y="2032000"/>
            <a:ext cx="508000" cy="508000"/>
          </a:xfrm>
          <a:prstGeom prst="rect">
            <a:avLst/>
          </a:prstGeom>
        </p:spPr>
      </p:pic>
      <p:sp>
        <p:nvSpPr>
          <p:cNvPr id="9" name="AutoShape 9"/>
          <p:cNvSpPr/>
          <p:nvPr/>
        </p:nvSpPr>
        <p:spPr>
          <a:xfrm>
            <a:off x="7493000" y="2032000"/>
            <a:ext cx="3810000" cy="508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2200" b="1" i="0" u="none" strike="noStrike">
                <a:solidFill>
                  <a:srgbClr val="1F2937"/>
                </a:solidFill>
                <a:latin typeface="Noto Sans SC"/>
                <a:ea typeface="Noto Sans SC"/>
                <a:cs typeface="Noto Sans SC"/>
                <a:sym typeface="Noto Sans SC"/>
              </a:rPr>
              <a:t>Why Use ROR?</a:t>
            </a:r>
            <a:endParaRPr lang="en-US" sz="1100"/>
          </a:p>
        </p:txBody>
      </p:sp>
      <p:sp>
        <p:nvSpPr>
          <p:cNvPr id="10" name="AutoShape 10"/>
          <p:cNvSpPr/>
          <p:nvPr/>
        </p:nvSpPr>
        <p:spPr>
          <a:xfrm>
            <a:off x="6604000" y="2921000"/>
            <a:ext cx="2413000" cy="1651000"/>
          </a:xfrm>
          <a:prstGeom prst="roundRect">
            <a:avLst>
              <a:gd name="adj" fmla="val 6153"/>
            </a:avLst>
          </a:prstGeom>
          <a:solidFill>
            <a:srgbClr val="EFF6FF">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11" name="Picture 11"/>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94500" y="3175000"/>
            <a:ext cx="355600" cy="355600"/>
          </a:xfrm>
          <a:prstGeom prst="rect">
            <a:avLst/>
          </a:prstGeom>
        </p:spPr>
      </p:pic>
      <p:sp>
        <p:nvSpPr>
          <p:cNvPr id="12" name="AutoShape 12"/>
          <p:cNvSpPr/>
          <p:nvPr/>
        </p:nvSpPr>
        <p:spPr>
          <a:xfrm>
            <a:off x="7302500" y="3111500"/>
            <a:ext cx="1651000" cy="1143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400" b="1" i="0" u="none" strike="noStrike">
                <a:solidFill>
                  <a:srgbClr val="111827"/>
                </a:solidFill>
                <a:latin typeface="Noto Sans SC"/>
                <a:ea typeface="Noto Sans SC"/>
                <a:cs typeface="Noto Sans SC"/>
                <a:sym typeface="Noto Sans SC"/>
              </a:rPr>
              <a:t>Evaluate Profitability</a:t>
            </a:r>
            <a:endParaRPr lang="en-US" sz="1100"/>
          </a:p>
          <a:p>
            <a:pPr marL="0" indent="0" algn="l">
              <a:lnSpc>
                <a:spcPct val="108000"/>
              </a:lnSpc>
              <a:spcBef>
                <a:spcPts val="600"/>
              </a:spcBef>
            </a:pPr>
            <a:r>
              <a:rPr lang="en-US" sz="1200" b="0" i="0" u="none" strike="noStrike">
                <a:solidFill>
                  <a:srgbClr val="4B5563"/>
                </a:solidFill>
                <a:latin typeface="Noto Sans SC"/>
                <a:ea typeface="Noto Sans SC"/>
                <a:cs typeface="Noto Sans SC"/>
                <a:sym typeface="Noto Sans SC"/>
              </a:rPr>
              <a:t>Assess the financial success of an investment relative to its cost.</a:t>
            </a:r>
            <a:endParaRPr lang="en-US" sz="1200" b="0" i="0" u="none" strike="noStrike">
              <a:solidFill>
                <a:srgbClr val="4B5563"/>
              </a:solidFill>
              <a:latin typeface="Noto Sans SC"/>
              <a:ea typeface="Noto Sans SC"/>
              <a:cs typeface="Noto Sans SC"/>
              <a:sym typeface="Noto Sans SC"/>
            </a:endParaRPr>
          </a:p>
        </p:txBody>
      </p:sp>
      <p:sp>
        <p:nvSpPr>
          <p:cNvPr id="13" name="AutoShape 13"/>
          <p:cNvSpPr/>
          <p:nvPr/>
        </p:nvSpPr>
        <p:spPr>
          <a:xfrm>
            <a:off x="9144000" y="2921000"/>
            <a:ext cx="2413000" cy="1651000"/>
          </a:xfrm>
          <a:prstGeom prst="roundRect">
            <a:avLst>
              <a:gd name="adj" fmla="val 6153"/>
            </a:avLst>
          </a:prstGeom>
          <a:solidFill>
            <a:srgbClr val="ECFDF5">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14" name="Picture 14"/>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334500" y="3175000"/>
            <a:ext cx="355600" cy="355600"/>
          </a:xfrm>
          <a:prstGeom prst="rect">
            <a:avLst/>
          </a:prstGeom>
        </p:spPr>
      </p:pic>
      <p:sp>
        <p:nvSpPr>
          <p:cNvPr id="15" name="AutoShape 15"/>
          <p:cNvSpPr/>
          <p:nvPr/>
        </p:nvSpPr>
        <p:spPr>
          <a:xfrm>
            <a:off x="9842500" y="3111500"/>
            <a:ext cx="1651000" cy="1143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400" b="1" i="0" u="none" strike="noStrike">
                <a:solidFill>
                  <a:srgbClr val="111827"/>
                </a:solidFill>
                <a:latin typeface="Noto Sans SC"/>
                <a:ea typeface="Noto Sans SC"/>
                <a:cs typeface="Noto Sans SC"/>
                <a:sym typeface="Noto Sans SC"/>
              </a:rPr>
              <a:t>Compare Opportunities</a:t>
            </a:r>
            <a:endParaRPr lang="en-US" sz="1100"/>
          </a:p>
          <a:p>
            <a:pPr marL="0" indent="0" algn="l">
              <a:lnSpc>
                <a:spcPct val="108000"/>
              </a:lnSpc>
              <a:spcBef>
                <a:spcPts val="600"/>
              </a:spcBef>
            </a:pPr>
            <a:r>
              <a:rPr lang="en-US" sz="1200" b="0" i="0" u="none" strike="noStrike">
                <a:solidFill>
                  <a:srgbClr val="4B5563"/>
                </a:solidFill>
                <a:latin typeface="Noto Sans SC"/>
                <a:ea typeface="Noto Sans SC"/>
                <a:cs typeface="Noto Sans SC"/>
                <a:sym typeface="Noto Sans SC"/>
              </a:rPr>
              <a:t>Benchmark different asset classes or projects on an equal footing.</a:t>
            </a:r>
            <a:endParaRPr lang="en-US" sz="1200" b="0" i="0" u="none" strike="noStrike">
              <a:solidFill>
                <a:srgbClr val="4B5563"/>
              </a:solidFill>
              <a:latin typeface="Noto Sans SC"/>
              <a:ea typeface="Noto Sans SC"/>
              <a:cs typeface="Noto Sans SC"/>
              <a:sym typeface="Noto Sans SC"/>
            </a:endParaRPr>
          </a:p>
        </p:txBody>
      </p:sp>
      <p:sp>
        <p:nvSpPr>
          <p:cNvPr id="16" name="AutoShape 16"/>
          <p:cNvSpPr/>
          <p:nvPr/>
        </p:nvSpPr>
        <p:spPr>
          <a:xfrm>
            <a:off x="6604000" y="4699000"/>
            <a:ext cx="2413000" cy="1397000"/>
          </a:xfrm>
          <a:prstGeom prst="roundRect">
            <a:avLst>
              <a:gd name="adj" fmla="val 7272"/>
            </a:avLst>
          </a:prstGeom>
          <a:solidFill>
            <a:srgbClr val="FFFBEB">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17" name="Picture 17"/>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94500" y="4953000"/>
            <a:ext cx="355600" cy="355600"/>
          </a:xfrm>
          <a:prstGeom prst="rect">
            <a:avLst/>
          </a:prstGeom>
        </p:spPr>
      </p:pic>
      <p:sp>
        <p:nvSpPr>
          <p:cNvPr id="18" name="AutoShape 18"/>
          <p:cNvSpPr/>
          <p:nvPr/>
        </p:nvSpPr>
        <p:spPr>
          <a:xfrm>
            <a:off x="7302500" y="4889500"/>
            <a:ext cx="1651000" cy="1016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400" b="1" i="0" u="none" strike="noStrike">
                <a:solidFill>
                  <a:srgbClr val="111827"/>
                </a:solidFill>
                <a:latin typeface="Noto Sans SC"/>
                <a:ea typeface="Noto Sans SC"/>
                <a:cs typeface="Noto Sans SC"/>
                <a:sym typeface="Noto Sans SC"/>
              </a:rPr>
              <a:t>Measure Performance</a:t>
            </a:r>
            <a:endParaRPr lang="en-US" sz="1100"/>
          </a:p>
          <a:p>
            <a:pPr marL="0" indent="0" algn="l">
              <a:lnSpc>
                <a:spcPct val="108000"/>
              </a:lnSpc>
              <a:spcBef>
                <a:spcPts val="600"/>
              </a:spcBef>
            </a:pPr>
            <a:r>
              <a:rPr lang="en-US" sz="1200" b="0" i="0" u="none" strike="noStrike">
                <a:solidFill>
                  <a:srgbClr val="4B5563"/>
                </a:solidFill>
                <a:latin typeface="Noto Sans SC"/>
                <a:ea typeface="Noto Sans SC"/>
                <a:cs typeface="Noto Sans SC"/>
                <a:sym typeface="Noto Sans SC"/>
              </a:rPr>
              <a:t>Track investment growth over time against your goals.</a:t>
            </a:r>
            <a:endParaRPr lang="en-US" sz="1200" b="0" i="0" u="none" strike="noStrike">
              <a:solidFill>
                <a:srgbClr val="4B5563"/>
              </a:solidFill>
              <a:latin typeface="Noto Sans SC"/>
              <a:ea typeface="Noto Sans SC"/>
              <a:cs typeface="Noto Sans SC"/>
              <a:sym typeface="Noto Sans SC"/>
            </a:endParaRPr>
          </a:p>
        </p:txBody>
      </p:sp>
      <p:sp>
        <p:nvSpPr>
          <p:cNvPr id="19" name="AutoShape 19"/>
          <p:cNvSpPr/>
          <p:nvPr/>
        </p:nvSpPr>
        <p:spPr>
          <a:xfrm>
            <a:off x="9144000" y="4699000"/>
            <a:ext cx="2413000" cy="1397000"/>
          </a:xfrm>
          <a:prstGeom prst="roundRect">
            <a:avLst>
              <a:gd name="adj" fmla="val 7272"/>
            </a:avLst>
          </a:prstGeom>
          <a:solidFill>
            <a:srgbClr val="FDF2F8">
              <a:alpha val="100000"/>
            </a:srgbClr>
          </a:solidFill>
          <a:ln w="25400" cap="flat" cmpd="sng">
            <a:noFill/>
            <a:prstDash val="solid"/>
            <a:round/>
          </a:ln>
        </p:spPr>
        <p:txBody>
          <a:bodyPr vert="horz" wrap="square" lIns="63500" tIns="63500" rIns="63500" bIns="63500" rtlCol="0" anchor="ctr"/>
          <a:lstStyle/>
          <a:p>
            <a:pPr algn="ctr">
              <a:defRPr/>
            </a:pPr>
          </a:p>
        </p:txBody>
      </p:sp>
      <p:pic>
        <p:nvPicPr>
          <p:cNvPr id="20" name="Picture 20"/>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334500" y="4953000"/>
            <a:ext cx="355600" cy="355600"/>
          </a:xfrm>
          <a:prstGeom prst="rect">
            <a:avLst/>
          </a:prstGeom>
        </p:spPr>
      </p:pic>
      <p:sp>
        <p:nvSpPr>
          <p:cNvPr id="21" name="AutoShape 21"/>
          <p:cNvSpPr/>
          <p:nvPr/>
        </p:nvSpPr>
        <p:spPr>
          <a:xfrm>
            <a:off x="9842500" y="4889500"/>
            <a:ext cx="1651000" cy="1016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1400" b="1" i="0" u="none" strike="noStrike">
                <a:solidFill>
                  <a:srgbClr val="111827"/>
                </a:solidFill>
                <a:latin typeface="Noto Sans SC"/>
                <a:ea typeface="Noto Sans SC"/>
                <a:cs typeface="Noto Sans SC"/>
                <a:sym typeface="Noto Sans SC"/>
              </a:rPr>
              <a:t>Inform Decisions</a:t>
            </a:r>
            <a:endParaRPr lang="en-US" sz="1100"/>
          </a:p>
          <a:p>
            <a:pPr marL="0" indent="0" algn="l">
              <a:lnSpc>
                <a:spcPct val="108000"/>
              </a:lnSpc>
              <a:spcBef>
                <a:spcPts val="600"/>
              </a:spcBef>
            </a:pPr>
            <a:r>
              <a:rPr lang="en-US" sz="1200" b="0" i="0" u="none" strike="noStrike">
                <a:solidFill>
                  <a:srgbClr val="4B5563"/>
                </a:solidFill>
                <a:latin typeface="Noto Sans SC"/>
                <a:ea typeface="Noto Sans SC"/>
                <a:cs typeface="Noto Sans SC"/>
                <a:sym typeface="Noto Sans SC"/>
              </a:rPr>
              <a:t>Guide buying, selling, or holding choices with data.</a:t>
            </a:r>
            <a:endParaRPr lang="en-US" sz="1200" b="0" i="0" u="none" strike="noStrike">
              <a:solidFill>
                <a:srgbClr val="4B5563"/>
              </a:solidFill>
              <a:latin typeface="Noto Sans SC"/>
              <a:ea typeface="Noto Sans SC"/>
              <a:cs typeface="Noto Sans SC"/>
              <a:sym typeface="Noto Sans SC"/>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rgbClr val="0F172A">
                <a:alpha val="100000"/>
              </a:srgbClr>
            </a:gs>
            <a:gs pos="100000">
              <a:srgbClr val="1E293B">
                <a:alpha val="100000"/>
              </a:srgbClr>
            </a:gs>
          </a:gsLst>
          <a:lin ang="2700000"/>
        </a:gradFill>
        <a:effectLst/>
      </p:bgPr>
    </p:bg>
    <p:spTree>
      <p:nvGrpSpPr>
        <p:cNvPr id="1" name=""/>
        <p:cNvGrpSpPr/>
        <p:nvPr/>
      </p:nvGrpSpPr>
      <p:grpSpPr>
        <a:xfrm>
          <a:off x="0" y="0"/>
          <a:ext cx="0" cy="0"/>
          <a:chOff x="0" y="0"/>
          <a:chExt cx="0" cy="0"/>
        </a:xfrm>
      </p:grpSpPr>
      <p:sp>
        <p:nvSpPr>
          <p:cNvPr id="2" name="AutoShape 2"/>
          <p:cNvSpPr/>
          <p:nvPr/>
        </p:nvSpPr>
        <p:spPr>
          <a:xfrm>
            <a:off x="0" y="1651000"/>
            <a:ext cx="12192000" cy="1524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9600" b="1" i="0" u="none" strike="noStrike">
                <a:solidFill>
                  <a:srgbClr val="60A5FA"/>
                </a:solidFill>
                <a:latin typeface="Noto Sans SC"/>
                <a:ea typeface="Noto Sans SC"/>
                <a:cs typeface="Noto Sans SC"/>
                <a:sym typeface="Noto Sans SC"/>
              </a:rPr>
              <a:t>PART 02</a:t>
            </a:r>
            <a:endParaRPr lang="en-US" sz="1100"/>
          </a:p>
        </p:txBody>
      </p:sp>
      <p:sp>
        <p:nvSpPr>
          <p:cNvPr id="3" name="AutoShape 3"/>
          <p:cNvSpPr/>
          <p:nvPr/>
        </p:nvSpPr>
        <p:spPr>
          <a:xfrm>
            <a:off x="0" y="3429000"/>
            <a:ext cx="12192000" cy="1143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6000" b="1" i="0" u="none" strike="noStrike">
                <a:solidFill>
                  <a:srgbClr val="FFFFFF"/>
                </a:solidFill>
                <a:latin typeface="Noto Sans SC"/>
                <a:ea typeface="Noto Sans SC"/>
                <a:cs typeface="Noto Sans SC"/>
                <a:sym typeface="Noto Sans SC"/>
              </a:rPr>
              <a:t>Calculating IRR</a:t>
            </a:r>
            <a:endParaRPr lang="en-US" sz="1100"/>
          </a:p>
        </p:txBody>
      </p:sp>
      <p:sp>
        <p:nvSpPr>
          <p:cNvPr id="4" name="AutoShape 4"/>
          <p:cNvSpPr/>
          <p:nvPr/>
        </p:nvSpPr>
        <p:spPr>
          <a:xfrm>
            <a:off x="5588000" y="4953000"/>
            <a:ext cx="1016000" cy="76200"/>
          </a:xfrm>
          <a:prstGeom prst="roundRect">
            <a:avLst>
              <a:gd name="adj" fmla="val 0"/>
            </a:avLst>
          </a:prstGeom>
          <a:solidFill>
            <a:srgbClr val="60A5FA">
              <a:alpha val="100000"/>
            </a:srgbClr>
          </a:solidFill>
          <a:ln w="25400" cap="flat" cmpd="sng">
            <a:noFill/>
            <a:prstDash val="solid"/>
            <a:round/>
          </a:ln>
        </p:spPr>
        <p:txBody>
          <a:bodyPr vert="horz" wrap="square" lIns="63500" tIns="63500" rIns="63500" bIns="63500" rtlCol="0" anchor="ctr"/>
          <a:lstStyle/>
          <a:p>
            <a:pPr algn="ctr">
              <a:defRPr/>
            </a:pPr>
          </a:p>
        </p:txBody>
      </p:sp>
      <p:sp>
        <p:nvSpPr>
          <p:cNvPr id="5" name="AutoShape 5"/>
          <p:cNvSpPr/>
          <p:nvPr/>
        </p:nvSpPr>
        <p:spPr>
          <a:xfrm>
            <a:off x="0" y="5461000"/>
            <a:ext cx="12192000" cy="762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2200" b="0" i="0" u="none" strike="noStrike">
                <a:solidFill>
                  <a:srgbClr val="CBD5E1">
                    <a:alpha val="85098"/>
                  </a:srgbClr>
                </a:solidFill>
                <a:latin typeface="Noto Sans SC"/>
                <a:ea typeface="Noto Sans SC"/>
                <a:cs typeface="Noto Sans SC"/>
                <a:sym typeface="Noto Sans SC"/>
              </a:rPr>
              <a:t>Internal Rate of Return · A Key Metric for Investment Profitability</a:t>
            </a:r>
            <a:endParaRPr lang="en-US" sz="11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8FAFC">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0" y="381000"/>
            <a:ext cx="12192000" cy="635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3200" b="1" i="0" u="none" strike="noStrike">
                <a:solidFill>
                  <a:srgbClr val="0F172A"/>
                </a:solidFill>
                <a:latin typeface="Noto Sans SC"/>
                <a:ea typeface="Noto Sans SC"/>
                <a:cs typeface="Noto Sans SC"/>
                <a:sym typeface="Noto Sans SC"/>
              </a:rPr>
              <a:t>Internal Rate of Return (IRR)</a:t>
            </a:r>
            <a:endParaRPr lang="en-US" sz="1100"/>
          </a:p>
        </p:txBody>
      </p:sp>
      <p:sp>
        <p:nvSpPr>
          <p:cNvPr id="3" name="AutoShape 3"/>
          <p:cNvSpPr/>
          <p:nvPr/>
        </p:nvSpPr>
        <p:spPr>
          <a:xfrm>
            <a:off x="508000" y="1397000"/>
            <a:ext cx="3556000" cy="4953000"/>
          </a:xfrm>
          <a:prstGeom prst="roundRect">
            <a:avLst>
              <a:gd name="adj" fmla="val 4285"/>
            </a:avLst>
          </a:prstGeom>
          <a:solidFill>
            <a:srgbClr val="FFFFFF">
              <a:alpha val="100000"/>
            </a:srgbClr>
          </a:solidFill>
          <a:ln w="25400" cap="flat" cmpd="sng">
            <a:no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4" name="Picture 4"/>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762000" y="1651000"/>
            <a:ext cx="355600" cy="355600"/>
          </a:xfrm>
          <a:prstGeom prst="rect">
            <a:avLst/>
          </a:prstGeom>
        </p:spPr>
      </p:pic>
      <p:sp>
        <p:nvSpPr>
          <p:cNvPr id="5" name="AutoShape 5"/>
          <p:cNvSpPr/>
          <p:nvPr/>
        </p:nvSpPr>
        <p:spPr>
          <a:xfrm>
            <a:off x="1219200" y="1625600"/>
            <a:ext cx="2413000" cy="4064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2000" b="1" i="0" u="none" strike="noStrike">
                <a:solidFill>
                  <a:srgbClr val="1E293B"/>
                </a:solidFill>
                <a:latin typeface="Noto Sans SC"/>
                <a:ea typeface="Noto Sans SC"/>
                <a:cs typeface="Noto Sans SC"/>
                <a:sym typeface="Noto Sans SC"/>
              </a:rPr>
              <a:t>The Basic Equation</a:t>
            </a:r>
            <a:endParaRPr lang="en-US" sz="1100"/>
          </a:p>
        </p:txBody>
      </p:sp>
      <p:sp>
        <p:nvSpPr>
          <p:cNvPr id="6" name="AutoShape 6"/>
          <p:cNvSpPr/>
          <p:nvPr/>
        </p:nvSpPr>
        <p:spPr>
          <a:xfrm>
            <a:off x="762000" y="2413000"/>
            <a:ext cx="3048000" cy="1143000"/>
          </a:xfrm>
          <a:prstGeom prst="rect">
            <a:avLst/>
          </a:prstGeom>
          <a:noFill/>
          <a:ln w="12700" cap="flat" cmpd="sng">
            <a:noFill/>
            <a:prstDash val="solid"/>
            <a:round/>
          </a:ln>
        </p:spPr>
        <p:txBody>
          <a:bodyPr vert="horz" wrap="square" lIns="0" tIns="0" rIns="0" bIns="0" rtlCol="0" anchor="ctr" anchorCtr="0"/>
          <a:lstStyle/>
          <a:p>
            <a:pPr marL="0" indent="0" algn="l">
              <a:lnSpc>
                <a:spcPct val="117000"/>
              </a:lnSpc>
              <a:defRPr/>
            </a:pPr>
            <a:r>
              <a:rPr lang="en-US" sz="1300" b="0" i="0" u="none" strike="noStrike">
                <a:solidFill>
                  <a:srgbClr val="475569"/>
                </a:solidFill>
                <a:latin typeface="Noto Sans SC"/>
                <a:ea typeface="Noto Sans SC"/>
                <a:cs typeface="Noto Sans SC"/>
                <a:sym typeface="Noto Sans SC"/>
              </a:rPr>
              <a:t>The IRR is the interest rate at which the Net Present Worth (NPW) of all cash flows (both positive and negative) from a project or investment equals zero.</a:t>
            </a:r>
            <a:endParaRPr lang="en-US" sz="1100"/>
          </a:p>
        </p:txBody>
      </p:sp>
      <p:sp>
        <p:nvSpPr>
          <p:cNvPr id="7" name="AutoShape 7"/>
          <p:cNvSpPr/>
          <p:nvPr/>
        </p:nvSpPr>
        <p:spPr>
          <a:xfrm>
            <a:off x="762000" y="3810000"/>
            <a:ext cx="3048000" cy="2159000"/>
          </a:xfrm>
          <a:prstGeom prst="roundRect">
            <a:avLst>
              <a:gd name="adj" fmla="val 4705"/>
            </a:avLst>
          </a:prstGeom>
          <a:solidFill>
            <a:srgbClr val="EFF6FF">
              <a:alpha val="100000"/>
            </a:srgbClr>
          </a:solidFill>
          <a:ln w="25400" cap="flat" cmpd="sng">
            <a:noFill/>
            <a:prstDash val="solid"/>
            <a:round/>
          </a:ln>
        </p:spPr>
        <p:txBody>
          <a:bodyPr vert="horz" wrap="square" lIns="63500" tIns="63500" rIns="63500" bIns="63500" rtlCol="0" anchor="ctr"/>
          <a:lstStyle/>
          <a:p>
            <a:pPr algn="ctr">
              <a:defRPr/>
            </a:pPr>
          </a:p>
        </p:txBody>
      </p:sp>
      <p:sp>
        <p:nvSpPr>
          <p:cNvPr id="8" name="AutoShape 8"/>
          <p:cNvSpPr/>
          <p:nvPr/>
        </p:nvSpPr>
        <p:spPr>
          <a:xfrm>
            <a:off x="952500" y="4064000"/>
            <a:ext cx="2667000" cy="1651000"/>
          </a:xfrm>
          <a:prstGeom prst="rect">
            <a:avLst/>
          </a:prstGeom>
          <a:noFill/>
          <a:ln w="12700" cap="flat" cmpd="sng">
            <a:noFill/>
            <a:prstDash val="solid"/>
            <a:round/>
          </a:ln>
        </p:spPr>
        <p:txBody>
          <a:bodyPr vert="horz" wrap="square" lIns="0" tIns="0" rIns="0" bIns="0" rtlCol="0" anchor="ctr" anchorCtr="0"/>
          <a:lstStyle/>
          <a:p>
            <a:pPr marL="0" indent="0" algn="ctr">
              <a:lnSpc>
                <a:spcPct val="150000"/>
              </a:lnSpc>
              <a:defRPr/>
            </a:pPr>
            <a:r>
              <a:rPr lang="en-US" sz="1500" b="1" i="0" u="none" strike="noStrike">
                <a:solidFill>
                  <a:srgbClr val="1E3A8A"/>
                </a:solidFill>
                <a:latin typeface="Noto Sans SC"/>
                <a:ea typeface="Noto Sans SC"/>
                <a:cs typeface="Noto Sans SC"/>
                <a:sym typeface="Noto Sans SC"/>
              </a:rPr>
              <a:t>PW(Benefits) - PW(Costs) = 0</a:t>
            </a:r>
            <a:endParaRPr lang="en-US" sz="1100"/>
          </a:p>
          <a:p>
            <a:pPr marL="0" indent="0" algn="ctr">
              <a:lnSpc>
                <a:spcPct val="100000"/>
              </a:lnSpc>
            </a:pPr>
            <a:r>
              <a:rPr lang="en-US" sz="1300" b="0" i="0" u="none" strike="noStrike">
                <a:solidFill>
                  <a:srgbClr val="334155"/>
                </a:solidFill>
                <a:latin typeface="Noto Sans SC"/>
                <a:ea typeface="Noto Sans SC"/>
                <a:cs typeface="Noto Sans SC"/>
                <a:sym typeface="Noto Sans SC"/>
              </a:rPr>
              <a:t>Or equivalently:</a:t>
            </a:r>
            <a:endParaRPr lang="en-US" sz="1300" b="0" i="0" u="none" strike="noStrike">
              <a:solidFill>
                <a:srgbClr val="334155"/>
              </a:solidFill>
              <a:latin typeface="Noto Sans SC"/>
              <a:ea typeface="Noto Sans SC"/>
              <a:cs typeface="Noto Sans SC"/>
              <a:sym typeface="Noto Sans SC"/>
            </a:endParaRPr>
          </a:p>
          <a:p>
            <a:pPr marL="0" indent="0" algn="ctr">
              <a:lnSpc>
                <a:spcPct val="150000"/>
              </a:lnSpc>
            </a:pPr>
            <a:r>
              <a:rPr lang="en-US" sz="1600" b="1" i="0" u="none" strike="noStrike">
                <a:solidFill>
                  <a:srgbClr val="DC2626"/>
                </a:solidFill>
                <a:latin typeface="Noto Sans SC"/>
                <a:ea typeface="Noto Sans SC"/>
                <a:cs typeface="Noto Sans SC"/>
                <a:sym typeface="Noto Sans SC"/>
              </a:rPr>
              <a:t>NPW = 0 at IRR</a:t>
            </a:r>
            <a:endParaRPr lang="en-US" sz="1600" b="1" i="0" u="none" strike="noStrike">
              <a:solidFill>
                <a:srgbClr val="DC2626"/>
              </a:solidFill>
              <a:latin typeface="Noto Sans SC"/>
              <a:ea typeface="Noto Sans SC"/>
              <a:cs typeface="Noto Sans SC"/>
              <a:sym typeface="Noto Sans SC"/>
            </a:endParaRPr>
          </a:p>
        </p:txBody>
      </p:sp>
      <p:sp>
        <p:nvSpPr>
          <p:cNvPr id="9" name="AutoShape 9"/>
          <p:cNvSpPr/>
          <p:nvPr/>
        </p:nvSpPr>
        <p:spPr>
          <a:xfrm>
            <a:off x="4318000" y="1397000"/>
            <a:ext cx="3556000" cy="4953000"/>
          </a:xfrm>
          <a:prstGeom prst="roundRect">
            <a:avLst>
              <a:gd name="adj" fmla="val 4285"/>
            </a:avLst>
          </a:prstGeom>
          <a:solidFill>
            <a:srgbClr val="FFFFFF">
              <a:alpha val="100000"/>
            </a:srgbClr>
          </a:solidFill>
          <a:ln w="25400" cap="flat" cmpd="sng">
            <a:no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10" name="Picture 10"/>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72000" y="1651000"/>
            <a:ext cx="355600" cy="355600"/>
          </a:xfrm>
          <a:prstGeom prst="rect">
            <a:avLst/>
          </a:prstGeom>
        </p:spPr>
      </p:pic>
      <p:sp>
        <p:nvSpPr>
          <p:cNvPr id="11" name="AutoShape 11"/>
          <p:cNvSpPr/>
          <p:nvPr/>
        </p:nvSpPr>
        <p:spPr>
          <a:xfrm>
            <a:off x="5029200" y="1625600"/>
            <a:ext cx="2540000" cy="4064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2000" b="1" i="0" u="none" strike="noStrike">
                <a:solidFill>
                  <a:srgbClr val="1E293B"/>
                </a:solidFill>
                <a:latin typeface="Noto Sans SC"/>
                <a:ea typeface="Noto Sans SC"/>
                <a:cs typeface="Noto Sans SC"/>
                <a:sym typeface="Noto Sans SC"/>
              </a:rPr>
              <a:t>Trial-and-Error Process</a:t>
            </a:r>
            <a:endParaRPr lang="en-US" sz="1100"/>
          </a:p>
        </p:txBody>
      </p:sp>
      <p:sp>
        <p:nvSpPr>
          <p:cNvPr id="12" name="AutoShape 12"/>
          <p:cNvSpPr/>
          <p:nvPr/>
        </p:nvSpPr>
        <p:spPr>
          <a:xfrm>
            <a:off x="4572000" y="2413000"/>
            <a:ext cx="3048000" cy="3556000"/>
          </a:xfrm>
          <a:prstGeom prst="rect">
            <a:avLst/>
          </a:prstGeom>
          <a:noFill/>
          <a:ln w="12700" cap="flat" cmpd="sng">
            <a:noFill/>
            <a:prstDash val="solid"/>
            <a:round/>
          </a:ln>
        </p:spPr>
        <p:txBody>
          <a:bodyPr vert="horz" wrap="square" lIns="0" tIns="0" rIns="0" bIns="0" rtlCol="0" anchor="ctr" anchorCtr="0"/>
          <a:lstStyle/>
          <a:p>
            <a:pPr marL="0" indent="0" algn="l">
              <a:lnSpc>
                <a:spcPct val="133000"/>
              </a:lnSpc>
              <a:defRPr/>
            </a:pPr>
            <a:r>
              <a:rPr lang="en-US" sz="1400" b="1" i="0" u="none" strike="noStrike">
                <a:solidFill>
                  <a:srgbClr val="F59E0B"/>
                </a:solidFill>
                <a:latin typeface="Noto Sans SC"/>
                <a:ea typeface="Noto Sans SC"/>
                <a:cs typeface="Noto Sans SC"/>
                <a:sym typeface="Noto Sans SC"/>
              </a:rPr>
              <a:t>01.</a:t>
            </a:r>
            <a:r>
              <a:rPr lang="en-US" sz="1400" b="0" i="0" u="none" strike="noStrike">
                <a:solidFill>
                  <a:srgbClr val="334155"/>
                </a:solidFill>
                <a:latin typeface="Noto Sans SC"/>
                <a:ea typeface="Noto Sans SC"/>
                <a:cs typeface="Noto Sans SC"/>
                <a:sym typeface="Noto Sans SC"/>
              </a:rPr>
              <a:t>Guess an initial interest rate</a:t>
            </a:r>
            <a:endParaRPr lang="en-US" sz="1100"/>
          </a:p>
          <a:p>
            <a:pPr marL="0" indent="0" algn="l">
              <a:lnSpc>
                <a:spcPct val="133000"/>
              </a:lnSpc>
            </a:pPr>
            <a:r>
              <a:rPr lang="en-US" sz="1400" b="1" i="0" u="none" strike="noStrike">
                <a:solidFill>
                  <a:srgbClr val="F59E0B"/>
                </a:solidFill>
                <a:latin typeface="Noto Sans SC"/>
                <a:ea typeface="Noto Sans SC"/>
                <a:cs typeface="Noto Sans SC"/>
                <a:sym typeface="Noto Sans SC"/>
              </a:rPr>
              <a:t>02.</a:t>
            </a:r>
            <a:r>
              <a:rPr lang="en-US" sz="1400" b="0" i="0" u="none" strike="noStrike">
                <a:solidFill>
                  <a:srgbClr val="334155"/>
                </a:solidFill>
                <a:latin typeface="Noto Sans SC"/>
                <a:ea typeface="Noto Sans SC"/>
                <a:cs typeface="Noto Sans SC"/>
                <a:sym typeface="Noto Sans SC"/>
              </a:rPr>
              <a:t>Calculate NPW using that rate</a:t>
            </a:r>
            <a:endParaRPr lang="en-US" sz="1400" b="0" i="0" u="none" strike="noStrike">
              <a:solidFill>
                <a:srgbClr val="334155"/>
              </a:solidFill>
              <a:latin typeface="Noto Sans SC"/>
              <a:ea typeface="Noto Sans SC"/>
              <a:cs typeface="Noto Sans SC"/>
              <a:sym typeface="Noto Sans SC"/>
            </a:endParaRPr>
          </a:p>
          <a:p>
            <a:pPr marL="0" indent="0" algn="l">
              <a:lnSpc>
                <a:spcPct val="133000"/>
              </a:lnSpc>
            </a:pPr>
            <a:r>
              <a:rPr lang="en-US" sz="1400" b="1" i="0" u="none" strike="noStrike">
                <a:solidFill>
                  <a:srgbClr val="F59E0B"/>
                </a:solidFill>
                <a:latin typeface="Noto Sans SC"/>
                <a:ea typeface="Noto Sans SC"/>
                <a:cs typeface="Noto Sans SC"/>
                <a:sym typeface="Noto Sans SC"/>
              </a:rPr>
              <a:t>03.</a:t>
            </a:r>
            <a:r>
              <a:rPr lang="en-US" sz="1400" b="0" i="0" u="none" strike="noStrike">
                <a:solidFill>
                  <a:srgbClr val="334155"/>
                </a:solidFill>
                <a:latin typeface="Noto Sans SC"/>
                <a:ea typeface="Noto Sans SC"/>
                <a:cs typeface="Noto Sans SC"/>
                <a:sym typeface="Noto Sans SC"/>
              </a:rPr>
              <a:t>If NPW &gt; 0 → Try a</a:t>
            </a:r>
            <a:r>
              <a:rPr lang="en-US" sz="1400" b="1" i="0" u="none" strike="noStrike">
                <a:solidFill>
                  <a:srgbClr val="334155"/>
                </a:solidFill>
                <a:latin typeface="Noto Sans SC"/>
                <a:ea typeface="Noto Sans SC"/>
                <a:cs typeface="Noto Sans SC"/>
                <a:sym typeface="Noto Sans SC"/>
              </a:rPr>
              <a:t>higher</a:t>
            </a:r>
            <a:r>
              <a:rPr lang="en-US" sz="1400" b="0" i="0" u="none" strike="noStrike">
                <a:solidFill>
                  <a:srgbClr val="334155"/>
                </a:solidFill>
                <a:latin typeface="Noto Sans SC"/>
                <a:ea typeface="Noto Sans SC"/>
                <a:cs typeface="Noto Sans SC"/>
                <a:sym typeface="Noto Sans SC"/>
              </a:rPr>
              <a:t>rate</a:t>
            </a:r>
            <a:endParaRPr lang="en-US" sz="1400" b="0" i="0" u="none" strike="noStrike">
              <a:solidFill>
                <a:srgbClr val="334155"/>
              </a:solidFill>
              <a:latin typeface="Noto Sans SC"/>
              <a:ea typeface="Noto Sans SC"/>
              <a:cs typeface="Noto Sans SC"/>
              <a:sym typeface="Noto Sans SC"/>
            </a:endParaRPr>
          </a:p>
          <a:p>
            <a:pPr marL="0" indent="0" algn="l">
              <a:lnSpc>
                <a:spcPct val="133000"/>
              </a:lnSpc>
            </a:pPr>
            <a:r>
              <a:rPr lang="en-US" sz="1400" b="1" i="0" u="none" strike="noStrike">
                <a:solidFill>
                  <a:srgbClr val="F59E0B"/>
                </a:solidFill>
                <a:latin typeface="Noto Sans SC"/>
                <a:ea typeface="Noto Sans SC"/>
                <a:cs typeface="Noto Sans SC"/>
                <a:sym typeface="Noto Sans SC"/>
              </a:rPr>
              <a:t>04.</a:t>
            </a:r>
            <a:r>
              <a:rPr lang="en-US" sz="1400" b="0" i="0" u="none" strike="noStrike">
                <a:solidFill>
                  <a:srgbClr val="334155"/>
                </a:solidFill>
                <a:latin typeface="Noto Sans SC"/>
                <a:ea typeface="Noto Sans SC"/>
                <a:cs typeface="Noto Sans SC"/>
                <a:sym typeface="Noto Sans SC"/>
              </a:rPr>
              <a:t>If NPW &lt; 0 → Try a</a:t>
            </a:r>
            <a:r>
              <a:rPr lang="en-US" sz="1400" b="1" i="0" u="none" strike="noStrike">
                <a:solidFill>
                  <a:srgbClr val="334155"/>
                </a:solidFill>
                <a:latin typeface="Noto Sans SC"/>
                <a:ea typeface="Noto Sans SC"/>
                <a:cs typeface="Noto Sans SC"/>
                <a:sym typeface="Noto Sans SC"/>
              </a:rPr>
              <a:t>lower</a:t>
            </a:r>
            <a:r>
              <a:rPr lang="en-US" sz="1400" b="0" i="0" u="none" strike="noStrike">
                <a:solidFill>
                  <a:srgbClr val="334155"/>
                </a:solidFill>
                <a:latin typeface="Noto Sans SC"/>
                <a:ea typeface="Noto Sans SC"/>
                <a:cs typeface="Noto Sans SC"/>
                <a:sym typeface="Noto Sans SC"/>
              </a:rPr>
              <a:t>rate</a:t>
            </a:r>
            <a:endParaRPr lang="en-US" sz="1400" b="0" i="0" u="none" strike="noStrike">
              <a:solidFill>
                <a:srgbClr val="334155"/>
              </a:solidFill>
              <a:latin typeface="Noto Sans SC"/>
              <a:ea typeface="Noto Sans SC"/>
              <a:cs typeface="Noto Sans SC"/>
              <a:sym typeface="Noto Sans SC"/>
            </a:endParaRPr>
          </a:p>
          <a:p>
            <a:pPr marL="0" indent="0" algn="l">
              <a:lnSpc>
                <a:spcPct val="133000"/>
              </a:lnSpc>
            </a:pPr>
            <a:r>
              <a:rPr lang="en-US" sz="1400" b="1" i="0" u="none" strike="noStrike">
                <a:solidFill>
                  <a:srgbClr val="F59E0B"/>
                </a:solidFill>
                <a:latin typeface="Noto Sans SC"/>
                <a:ea typeface="Noto Sans SC"/>
                <a:cs typeface="Noto Sans SC"/>
                <a:sym typeface="Noto Sans SC"/>
              </a:rPr>
              <a:t>05.</a:t>
            </a:r>
            <a:r>
              <a:rPr lang="en-US" sz="1400" b="0" i="0" u="none" strike="noStrike">
                <a:solidFill>
                  <a:srgbClr val="334155"/>
                </a:solidFill>
                <a:latin typeface="Noto Sans SC"/>
                <a:ea typeface="Noto Sans SC"/>
                <a:cs typeface="Noto Sans SC"/>
                <a:sym typeface="Noto Sans SC"/>
              </a:rPr>
              <a:t>Interpolate between the two closest rates</a:t>
            </a:r>
            <a:endParaRPr lang="en-US" sz="1400" b="0" i="0" u="none" strike="noStrike">
              <a:solidFill>
                <a:srgbClr val="334155"/>
              </a:solidFill>
              <a:latin typeface="Noto Sans SC"/>
              <a:ea typeface="Noto Sans SC"/>
              <a:cs typeface="Noto Sans SC"/>
              <a:sym typeface="Noto Sans SC"/>
            </a:endParaRPr>
          </a:p>
        </p:txBody>
      </p:sp>
      <p:sp>
        <p:nvSpPr>
          <p:cNvPr id="13" name="AutoShape 13"/>
          <p:cNvSpPr/>
          <p:nvPr/>
        </p:nvSpPr>
        <p:spPr>
          <a:xfrm>
            <a:off x="8128000" y="1397000"/>
            <a:ext cx="3556000" cy="4953000"/>
          </a:xfrm>
          <a:prstGeom prst="roundRect">
            <a:avLst>
              <a:gd name="adj" fmla="val 4285"/>
            </a:avLst>
          </a:prstGeom>
          <a:solidFill>
            <a:srgbClr val="FFFFFF">
              <a:alpha val="100000"/>
            </a:srgbClr>
          </a:solidFill>
          <a:ln w="25400" cap="flat" cmpd="sng">
            <a:no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14" name="Picture 14"/>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382000" y="1651000"/>
            <a:ext cx="355600" cy="355600"/>
          </a:xfrm>
          <a:prstGeom prst="rect">
            <a:avLst/>
          </a:prstGeom>
        </p:spPr>
      </p:pic>
      <p:sp>
        <p:nvSpPr>
          <p:cNvPr id="15" name="AutoShape 15"/>
          <p:cNvSpPr/>
          <p:nvPr/>
        </p:nvSpPr>
        <p:spPr>
          <a:xfrm>
            <a:off x="8839200" y="1625600"/>
            <a:ext cx="2540000" cy="4064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2000" b="1" i="0" u="none" strike="noStrike">
                <a:solidFill>
                  <a:srgbClr val="1E293B"/>
                </a:solidFill>
                <a:latin typeface="Noto Sans SC"/>
                <a:ea typeface="Noto Sans SC"/>
                <a:cs typeface="Noto Sans SC"/>
                <a:sym typeface="Noto Sans SC"/>
              </a:rPr>
              <a:t>Example Calculation</a:t>
            </a:r>
            <a:endParaRPr lang="en-US" sz="1100"/>
          </a:p>
        </p:txBody>
      </p:sp>
      <p:sp>
        <p:nvSpPr>
          <p:cNvPr id="16" name="AutoShape 16"/>
          <p:cNvSpPr/>
          <p:nvPr/>
        </p:nvSpPr>
        <p:spPr>
          <a:xfrm>
            <a:off x="8382000" y="2413000"/>
            <a:ext cx="3048000" cy="3556000"/>
          </a:xfrm>
          <a:prstGeom prst="rect">
            <a:avLst/>
          </a:prstGeom>
          <a:noFill/>
          <a:ln w="12700" cap="flat" cmpd="sng">
            <a:noFill/>
            <a:prstDash val="solid"/>
            <a:round/>
          </a:ln>
        </p:spPr>
        <p:txBody>
          <a:bodyPr vert="horz" wrap="square" lIns="0" tIns="0" rIns="0" bIns="0" rtlCol="0" anchor="ctr" anchorCtr="0"/>
          <a:lstStyle/>
          <a:p>
            <a:pPr marL="0" indent="0" algn="l">
              <a:lnSpc>
                <a:spcPct val="117000"/>
              </a:lnSpc>
              <a:defRPr/>
            </a:pPr>
            <a:r>
              <a:rPr lang="en-US" sz="1300" b="1" i="0" u="none" strike="noStrike">
                <a:solidFill>
                  <a:srgbClr val="334155"/>
                </a:solidFill>
                <a:latin typeface="Noto Sans SC"/>
                <a:ea typeface="Noto Sans SC"/>
                <a:cs typeface="Noto Sans SC"/>
                <a:sym typeface="Noto Sans SC"/>
              </a:rPr>
              <a:t>Problem:</a:t>
            </a:r>
            <a:r>
              <a:rPr lang="en-US" sz="1300" b="0" i="0" u="none" strike="noStrike">
                <a:solidFill>
                  <a:srgbClr val="475569"/>
                </a:solidFill>
                <a:latin typeface="Noto Sans SC"/>
                <a:ea typeface="Noto Sans SC"/>
                <a:cs typeface="Noto Sans SC"/>
                <a:sym typeface="Noto Sans SC"/>
              </a:rPr>
              <a:t>Invest $1,000, get $300/year for 5 years. Find IRR.</a:t>
            </a:r>
            <a:endParaRPr lang="en-US" sz="1100"/>
          </a:p>
          <a:p>
            <a:pPr marL="0" indent="0" algn="l">
              <a:lnSpc>
                <a:spcPct val="117000"/>
              </a:lnSpc>
              <a:spcBef>
                <a:spcPts val="1000"/>
              </a:spcBef>
            </a:pPr>
            <a:r>
              <a:rPr lang="en-US" sz="1300" b="1" i="0" u="none" strike="noStrike">
                <a:solidFill>
                  <a:srgbClr val="334155"/>
                </a:solidFill>
                <a:latin typeface="Noto Sans SC"/>
                <a:ea typeface="Noto Sans SC"/>
                <a:cs typeface="Noto Sans SC"/>
                <a:sym typeface="Noto Sans SC"/>
              </a:rPr>
              <a:t>Equation:</a:t>
            </a:r>
            <a:r>
              <a:rPr lang="en-US" sz="1300" b="0" i="0" u="none" strike="noStrike">
                <a:solidFill>
                  <a:srgbClr val="475569"/>
                </a:solidFill>
                <a:latin typeface="Noto Sans SC"/>
                <a:ea typeface="Noto Sans SC"/>
                <a:cs typeface="Noto Sans SC"/>
                <a:sym typeface="Noto Sans SC"/>
              </a:rPr>
              <a:t>-1000 + 300(P/A, i*, 5) = 0</a:t>
            </a:r>
            <a:endParaRPr lang="en-US" sz="1300" b="0" i="0" u="none" strike="noStrike">
              <a:solidFill>
                <a:srgbClr val="475569"/>
              </a:solidFill>
              <a:latin typeface="Noto Sans SC"/>
              <a:ea typeface="Noto Sans SC"/>
              <a:cs typeface="Noto Sans SC"/>
              <a:sym typeface="Noto Sans SC"/>
            </a:endParaRPr>
          </a:p>
          <a:p>
            <a:pPr marL="0" indent="0" algn="l">
              <a:lnSpc>
                <a:spcPct val="117000"/>
              </a:lnSpc>
            </a:pPr>
            <a:r>
              <a:rPr lang="en-US" sz="1300" b="0" i="0" u="none" strike="noStrike">
                <a:solidFill>
                  <a:srgbClr val="475569"/>
                </a:solidFill>
                <a:latin typeface="Noto Sans SC"/>
                <a:ea typeface="Noto Sans SC"/>
                <a:cs typeface="Noto Sans SC"/>
                <a:sym typeface="Noto Sans SC"/>
              </a:rPr>
              <a:t>→ (P/A, i*, 5) = 3.333</a:t>
            </a:r>
            <a:endParaRPr lang="en-US" sz="1300" b="0" i="0" u="none" strike="noStrike">
              <a:solidFill>
                <a:srgbClr val="475569"/>
              </a:solidFill>
              <a:latin typeface="Noto Sans SC"/>
              <a:ea typeface="Noto Sans SC"/>
              <a:cs typeface="Noto Sans SC"/>
              <a:sym typeface="Noto Sans SC"/>
            </a:endParaRPr>
          </a:p>
          <a:p>
            <a:pPr marL="0" indent="0" algn="l">
              <a:lnSpc>
                <a:spcPct val="117000"/>
              </a:lnSpc>
              <a:spcBef>
                <a:spcPts val="800"/>
              </a:spcBef>
            </a:pPr>
            <a:r>
              <a:rPr lang="en-US" sz="1300" b="0" i="0" u="none" strike="noStrike">
                <a:solidFill>
                  <a:srgbClr val="3B82F6"/>
                </a:solidFill>
                <a:latin typeface="Noto Sans SC"/>
                <a:ea typeface="Noto Sans SC"/>
                <a:cs typeface="Noto Sans SC"/>
                <a:sym typeface="Noto Sans SC"/>
              </a:rPr>
              <a:t>• Try i=15% → (P/A,15%,5)=3.352 (NPW&gt;0)</a:t>
            </a:r>
            <a:endParaRPr lang="en-US" sz="1300" b="0" i="0" u="none" strike="noStrike">
              <a:solidFill>
                <a:srgbClr val="3B82F6"/>
              </a:solidFill>
              <a:latin typeface="Noto Sans SC"/>
              <a:ea typeface="Noto Sans SC"/>
              <a:cs typeface="Noto Sans SC"/>
              <a:sym typeface="Noto Sans SC"/>
            </a:endParaRPr>
          </a:p>
          <a:p>
            <a:pPr marL="0" indent="0" algn="l">
              <a:lnSpc>
                <a:spcPct val="117000"/>
              </a:lnSpc>
            </a:pPr>
            <a:r>
              <a:rPr lang="en-US" sz="1300" b="0" i="0" u="none" strike="noStrike">
                <a:solidFill>
                  <a:srgbClr val="EF4444"/>
                </a:solidFill>
                <a:latin typeface="Noto Sans SC"/>
                <a:ea typeface="Noto Sans SC"/>
                <a:cs typeface="Noto Sans SC"/>
                <a:sym typeface="Noto Sans SC"/>
              </a:rPr>
              <a:t>• Try i=18% → (P/A,18%,5)=3.127 (NPW&lt;0)</a:t>
            </a:r>
            <a:endParaRPr lang="en-US" sz="1300" b="0" i="0" u="none" strike="noStrike">
              <a:solidFill>
                <a:srgbClr val="EF4444"/>
              </a:solidFill>
              <a:latin typeface="Noto Sans SC"/>
              <a:ea typeface="Noto Sans SC"/>
              <a:cs typeface="Noto Sans SC"/>
              <a:sym typeface="Noto Sans SC"/>
            </a:endParaRPr>
          </a:p>
          <a:p>
            <a:pPr marL="0" indent="0" algn="l">
              <a:lnSpc>
                <a:spcPct val="133000"/>
              </a:lnSpc>
              <a:spcBef>
                <a:spcPts val="1200"/>
              </a:spcBef>
            </a:pPr>
            <a:r>
              <a:rPr lang="en-US" sz="1500" b="1" i="0" u="none" strike="noStrike">
                <a:solidFill>
                  <a:srgbClr val="10B981"/>
                </a:solidFill>
                <a:latin typeface="Noto Sans SC"/>
                <a:ea typeface="Noto Sans SC"/>
                <a:cs typeface="Noto Sans SC"/>
                <a:sym typeface="Noto Sans SC"/>
              </a:rPr>
              <a:t>✅ Interpolate → i* ≈ 15.3%</a:t>
            </a:r>
            <a:endParaRPr lang="en-US" sz="1500" b="1" i="0" u="none" strike="noStrike">
              <a:solidFill>
                <a:srgbClr val="10B981"/>
              </a:solidFill>
              <a:latin typeface="Noto Sans SC"/>
              <a:ea typeface="Noto Sans SC"/>
              <a:cs typeface="Noto Sans SC"/>
              <a:sym typeface="Noto Sans SC"/>
            </a:endParaRPr>
          </a:p>
          <a:p>
            <a:pPr marL="0" indent="0" algn="l">
              <a:lnSpc>
                <a:spcPct val="100000"/>
              </a:lnSpc>
            </a:pPr>
            <a:r>
              <a:rPr lang="en-US" sz="1200" b="0" i="1" u="none" strike="noStrike">
                <a:solidFill>
                  <a:srgbClr val="64748B"/>
                </a:solidFill>
                <a:latin typeface="Noto Sans SC"/>
                <a:ea typeface="Noto Sans SC"/>
                <a:cs typeface="Noto Sans SC"/>
                <a:sym typeface="Noto Sans SC"/>
              </a:rPr>
              <a:t>Verification: At 15.3%, NPW ≈ 0</a:t>
            </a:r>
            <a:endParaRPr lang="en-US" sz="1200" b="0" i="1" u="none" strike="noStrike">
              <a:solidFill>
                <a:srgbClr val="64748B"/>
              </a:solidFill>
              <a:latin typeface="Noto Sans SC"/>
              <a:ea typeface="Noto Sans SC"/>
              <a:cs typeface="Noto Sans SC"/>
              <a:sym typeface="Noto Sans SC"/>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rgbClr val="0F172A">
                <a:alpha val="100000"/>
              </a:srgbClr>
            </a:gs>
            <a:gs pos="100000">
              <a:srgbClr val="1E3A8A">
                <a:alpha val="100000"/>
              </a:srgbClr>
            </a:gs>
          </a:gsLst>
          <a:lin ang="2700000"/>
        </a:gradFill>
        <a:effectLst/>
      </p:bgPr>
    </p:bg>
    <p:spTree>
      <p:nvGrpSpPr>
        <p:cNvPr id="1" name=""/>
        <p:cNvGrpSpPr/>
        <p:nvPr/>
      </p:nvGrpSpPr>
      <p:grpSpPr>
        <a:xfrm>
          <a:off x="0" y="0"/>
          <a:ext cx="0" cy="0"/>
          <a:chOff x="0" y="0"/>
          <a:chExt cx="0" cy="0"/>
        </a:xfrm>
      </p:grpSpPr>
      <p:sp>
        <p:nvSpPr>
          <p:cNvPr id="2" name="AutoShape 2"/>
          <p:cNvSpPr/>
          <p:nvPr/>
        </p:nvSpPr>
        <p:spPr>
          <a:xfrm>
            <a:off x="0" y="1651000"/>
            <a:ext cx="12192000" cy="1524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9600" b="1" i="0" u="none" strike="noStrike">
                <a:solidFill>
                  <a:srgbClr val="FFFFFF"/>
                </a:solidFill>
                <a:latin typeface="Noto Sans SC"/>
                <a:ea typeface="Noto Sans SC"/>
                <a:cs typeface="Noto Sans SC"/>
                <a:sym typeface="Noto Sans SC"/>
              </a:rPr>
              <a:t>PART 03</a:t>
            </a:r>
            <a:endParaRPr lang="en-US" sz="1100"/>
          </a:p>
        </p:txBody>
      </p:sp>
      <p:sp>
        <p:nvSpPr>
          <p:cNvPr id="3" name="AutoShape 3"/>
          <p:cNvSpPr/>
          <p:nvPr/>
        </p:nvSpPr>
        <p:spPr>
          <a:xfrm>
            <a:off x="5588000" y="3429000"/>
            <a:ext cx="1016000" cy="76200"/>
          </a:xfrm>
          <a:prstGeom prst="roundRect">
            <a:avLst>
              <a:gd name="adj" fmla="val 0"/>
            </a:avLst>
          </a:prstGeom>
          <a:solidFill>
            <a:srgbClr val="F59E0B">
              <a:alpha val="100000"/>
            </a:srgbClr>
          </a:solidFill>
          <a:ln w="25400" cap="flat" cmpd="sng">
            <a:noFill/>
            <a:prstDash val="solid"/>
            <a:round/>
          </a:ln>
        </p:spPr>
        <p:txBody>
          <a:bodyPr vert="horz" wrap="square" lIns="63500" tIns="63500" rIns="63500" bIns="63500" rtlCol="0" anchor="ctr"/>
          <a:lstStyle/>
          <a:p>
            <a:pPr algn="ctr">
              <a:defRPr/>
            </a:pPr>
          </a:p>
        </p:txBody>
      </p:sp>
      <p:sp>
        <p:nvSpPr>
          <p:cNvPr id="4" name="AutoShape 4"/>
          <p:cNvSpPr/>
          <p:nvPr/>
        </p:nvSpPr>
        <p:spPr>
          <a:xfrm>
            <a:off x="0" y="4064000"/>
            <a:ext cx="12192000" cy="1016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4000" b="1" i="0" u="none" strike="noStrike">
                <a:solidFill>
                  <a:srgbClr val="FFFFFF">
                    <a:alpha val="94902"/>
                  </a:srgbClr>
                </a:solidFill>
                <a:latin typeface="Noto Sans SC"/>
                <a:ea typeface="Noto Sans SC"/>
                <a:cs typeface="Noto Sans SC"/>
                <a:sym typeface="Noto Sans SC"/>
              </a:rPr>
              <a:t>Graphical Interpretation of IRR</a:t>
            </a:r>
            <a:endParaRPr lang="en-US" sz="1100"/>
          </a:p>
        </p:txBody>
      </p:sp>
      <p:sp>
        <p:nvSpPr>
          <p:cNvPr id="5" name="AutoShape 5"/>
          <p:cNvSpPr/>
          <p:nvPr/>
        </p:nvSpPr>
        <p:spPr>
          <a:xfrm>
            <a:off x="0" y="5461000"/>
            <a:ext cx="12192000" cy="508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1800" b="0" i="0" u="none" strike="noStrike" spc="200">
                <a:solidFill>
                  <a:srgbClr val="D1D5DB">
                    <a:alpha val="80000"/>
                  </a:srgbClr>
                </a:solidFill>
                <a:latin typeface="Noto Sans SC"/>
                <a:ea typeface="Noto Sans SC"/>
                <a:cs typeface="Noto Sans SC"/>
                <a:sym typeface="Noto Sans SC"/>
              </a:rPr>
              <a:t>VISUALIZING THE INTERNAL RATE OF RETURN</a:t>
            </a:r>
            <a:endParaRPr lang="en-US" sz="11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0" y="508000"/>
            <a:ext cx="12192000" cy="762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3600" b="1" i="0" u="none" strike="noStrike">
                <a:solidFill>
                  <a:srgbClr val="1F2937"/>
                </a:solidFill>
                <a:latin typeface="Noto Sans SC"/>
                <a:ea typeface="Noto Sans SC"/>
                <a:cs typeface="Noto Sans SC"/>
                <a:sym typeface="Noto Sans SC"/>
              </a:rPr>
              <a:t>NPW vs. Interest Rate</a:t>
            </a:r>
            <a:endParaRPr lang="en-US" sz="1100"/>
          </a:p>
        </p:txBody>
      </p:sp>
      <p:sp>
        <p:nvSpPr>
          <p:cNvPr id="3" name="AutoShape 3"/>
          <p:cNvSpPr/>
          <p:nvPr/>
        </p:nvSpPr>
        <p:spPr>
          <a:xfrm>
            <a:off x="508000" y="1778000"/>
            <a:ext cx="3556000" cy="4318000"/>
          </a:xfrm>
          <a:prstGeom prst="roundRect">
            <a:avLst>
              <a:gd name="adj" fmla="val 4285"/>
            </a:avLst>
          </a:prstGeom>
          <a:solidFill>
            <a:srgbClr val="F9FAFB">
              <a:alpha val="100000"/>
            </a:srgbClr>
          </a:solidFill>
          <a:ln w="12700" cap="flat" cmpd="sng">
            <a:solidFill>
              <a:srgbClr val="E5E7EB">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4" name="Picture 4"/>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762000" y="2032000"/>
            <a:ext cx="355600" cy="355600"/>
          </a:xfrm>
          <a:prstGeom prst="rect">
            <a:avLst/>
          </a:prstGeom>
        </p:spPr>
      </p:pic>
      <p:sp>
        <p:nvSpPr>
          <p:cNvPr id="5" name="AutoShape 5"/>
          <p:cNvSpPr/>
          <p:nvPr/>
        </p:nvSpPr>
        <p:spPr>
          <a:xfrm>
            <a:off x="1270000" y="2032000"/>
            <a:ext cx="2540000" cy="381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2000" b="1" i="0" u="none" strike="noStrike">
                <a:solidFill>
                  <a:srgbClr val="1F2937"/>
                </a:solidFill>
                <a:latin typeface="Noto Sans SC"/>
                <a:ea typeface="Noto Sans SC"/>
                <a:cs typeface="Noto Sans SC"/>
                <a:sym typeface="Noto Sans SC"/>
              </a:rPr>
              <a:t>NPW Behavior at Key Rates</a:t>
            </a:r>
            <a:endParaRPr lang="en-US" sz="1100"/>
          </a:p>
        </p:txBody>
      </p:sp>
      <p:sp>
        <p:nvSpPr>
          <p:cNvPr id="6" name="AutoShape 6"/>
          <p:cNvSpPr/>
          <p:nvPr/>
        </p:nvSpPr>
        <p:spPr>
          <a:xfrm>
            <a:off x="762000" y="2794000"/>
            <a:ext cx="3048000" cy="2921000"/>
          </a:xfrm>
          <a:prstGeom prst="rect">
            <a:avLst/>
          </a:prstGeom>
          <a:noFill/>
          <a:ln w="12700" cap="flat" cmpd="sng">
            <a:noFill/>
            <a:prstDash val="solid"/>
            <a:round/>
          </a:ln>
        </p:spPr>
        <p:txBody>
          <a:bodyPr vert="horz" wrap="square" lIns="0" tIns="0" rIns="0" bIns="0" rtlCol="0" anchor="ctr" anchorCtr="0"/>
          <a:lstStyle/>
          <a:p>
            <a:pPr marL="0" indent="0" algn="l">
              <a:lnSpc>
                <a:spcPct val="117000"/>
              </a:lnSpc>
              <a:spcBef>
                <a:spcPts val="1000"/>
              </a:spcBef>
              <a:defRPr/>
            </a:pPr>
            <a:r>
              <a:rPr lang="en-US" sz="1500" b="1" i="0" u="none" strike="noStrike">
                <a:solidFill>
                  <a:srgbClr val="F59E0B"/>
                </a:solidFill>
                <a:latin typeface="Noto Sans SC"/>
                <a:ea typeface="Noto Sans SC"/>
                <a:cs typeface="Noto Sans SC"/>
                <a:sym typeface="Noto Sans SC"/>
              </a:rPr>
              <a:t>● At i = 0% (No Discounting)</a:t>
            </a:r>
            <a:br>
              <a:rPr lang="en-US" sz="1600" b="0" i="0" u="none" strike="noStrike">
                <a:solidFill>
                  <a:srgbClr val="1F2329"/>
                </a:solidFill>
                <a:latin typeface="Noto Sans SC"/>
                <a:ea typeface="Noto Sans SC"/>
                <a:cs typeface="Noto Sans SC"/>
                <a:sym typeface="Noto Sans SC"/>
              </a:rPr>
            </a:br>
            <a:r>
              <a:rPr lang="en-US" sz="1300" b="0" i="0" u="none" strike="noStrike">
                <a:solidFill>
                  <a:srgbClr val="4B5563"/>
                </a:solidFill>
                <a:latin typeface="Noto Sans SC"/>
                <a:ea typeface="Noto Sans SC"/>
                <a:cs typeface="Noto Sans SC"/>
                <a:sym typeface="Noto Sans SC"/>
              </a:rPr>
              <a:t>NPW = Maximum value, as no future cash flows are reduced.</a:t>
            </a:r>
            <a:endParaRPr lang="en-US" sz="1100"/>
          </a:p>
          <a:p>
            <a:pPr marL="0" indent="0" algn="l">
              <a:lnSpc>
                <a:spcPct val="117000"/>
              </a:lnSpc>
              <a:spcBef>
                <a:spcPts val="1200"/>
              </a:spcBef>
            </a:pPr>
            <a:r>
              <a:rPr lang="en-US" sz="1500" b="1" i="0" u="none" strike="noStrike">
                <a:solidFill>
                  <a:srgbClr val="10B981"/>
                </a:solidFill>
                <a:latin typeface="Noto Sans SC"/>
                <a:ea typeface="Noto Sans SC"/>
                <a:cs typeface="Noto Sans SC"/>
                <a:sym typeface="Noto Sans SC"/>
              </a:rPr>
              <a:t>● At i = IRR (Break-even)</a:t>
            </a:r>
            <a:br>
              <a:rPr lang="en-US" sz="1600" b="0" i="0" u="none" strike="noStrike">
                <a:solidFill>
                  <a:srgbClr val="1F2329"/>
                </a:solidFill>
                <a:latin typeface="Noto Sans SC"/>
                <a:ea typeface="Noto Sans SC"/>
                <a:cs typeface="Noto Sans SC"/>
                <a:sym typeface="Noto Sans SC"/>
              </a:rPr>
            </a:br>
            <a:r>
              <a:rPr lang="en-US" sz="1300" b="0" i="0" u="none" strike="noStrike">
                <a:solidFill>
                  <a:srgbClr val="4B5563"/>
                </a:solidFill>
                <a:latin typeface="Noto Sans SC"/>
                <a:ea typeface="Noto Sans SC"/>
                <a:cs typeface="Noto Sans SC"/>
                <a:sym typeface="Noto Sans SC"/>
              </a:rPr>
              <a:t>NPW = 0. The project covers all costs, including the cost of capital.</a:t>
            </a:r>
            <a:endParaRPr lang="en-US" sz="1300" b="0" i="0" u="none" strike="noStrike">
              <a:solidFill>
                <a:srgbClr val="4B5563"/>
              </a:solidFill>
              <a:latin typeface="Noto Sans SC"/>
              <a:ea typeface="Noto Sans SC"/>
              <a:cs typeface="Noto Sans SC"/>
              <a:sym typeface="Noto Sans SC"/>
            </a:endParaRPr>
          </a:p>
          <a:p>
            <a:pPr marL="0" indent="0" algn="l">
              <a:lnSpc>
                <a:spcPct val="117000"/>
              </a:lnSpc>
              <a:spcBef>
                <a:spcPts val="1200"/>
              </a:spcBef>
            </a:pPr>
            <a:r>
              <a:rPr lang="en-US" sz="1500" b="1" i="0" u="none" strike="noStrike">
                <a:solidFill>
                  <a:srgbClr val="EF4444"/>
                </a:solidFill>
                <a:latin typeface="Noto Sans SC"/>
                <a:ea typeface="Noto Sans SC"/>
                <a:cs typeface="Noto Sans SC"/>
                <a:sym typeface="Noto Sans SC"/>
              </a:rPr>
              <a:t>● At i &gt; IRR (Unprofitable)</a:t>
            </a:r>
            <a:br>
              <a:rPr lang="en-US" sz="1600" b="0" i="0" u="none" strike="noStrike">
                <a:solidFill>
                  <a:srgbClr val="1F2329"/>
                </a:solidFill>
                <a:latin typeface="Noto Sans SC"/>
                <a:ea typeface="Noto Sans SC"/>
                <a:cs typeface="Noto Sans SC"/>
                <a:sym typeface="Noto Sans SC"/>
              </a:rPr>
            </a:br>
            <a:r>
              <a:rPr lang="en-US" sz="1300" b="0" i="0" u="none" strike="noStrike">
                <a:solidFill>
                  <a:srgbClr val="4B5563"/>
                </a:solidFill>
                <a:latin typeface="Noto Sans SC"/>
                <a:ea typeface="Noto Sans SC"/>
                <a:cs typeface="Noto Sans SC"/>
                <a:sym typeface="Noto Sans SC"/>
              </a:rPr>
              <a:t>NPW &lt; 0. The discount rate exceeds the project's return.</a:t>
            </a:r>
            <a:endParaRPr lang="en-US" sz="1300" b="0" i="0" u="none" strike="noStrike">
              <a:solidFill>
                <a:srgbClr val="4B5563"/>
              </a:solidFill>
              <a:latin typeface="Noto Sans SC"/>
              <a:ea typeface="Noto Sans SC"/>
              <a:cs typeface="Noto Sans SC"/>
              <a:sym typeface="Noto Sans SC"/>
            </a:endParaRPr>
          </a:p>
        </p:txBody>
      </p:sp>
      <p:sp>
        <p:nvSpPr>
          <p:cNvPr id="7" name="AutoShape 7"/>
          <p:cNvSpPr/>
          <p:nvPr/>
        </p:nvSpPr>
        <p:spPr>
          <a:xfrm>
            <a:off x="4318000" y="1778000"/>
            <a:ext cx="3556000" cy="4318000"/>
          </a:xfrm>
          <a:prstGeom prst="roundRect">
            <a:avLst>
              <a:gd name="adj" fmla="val 4285"/>
            </a:avLst>
          </a:prstGeom>
          <a:solidFill>
            <a:srgbClr val="EFF6FF">
              <a:alpha val="100000"/>
            </a:srgbClr>
          </a:solidFill>
          <a:ln w="12700" cap="flat" cmpd="sng">
            <a:solidFill>
              <a:srgbClr val="BFDBFE">
                <a:alpha val="100000"/>
              </a:srgbClr>
            </a:solid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8" name="Picture 8"/>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72000" y="2032000"/>
            <a:ext cx="355600" cy="355600"/>
          </a:xfrm>
          <a:prstGeom prst="rect">
            <a:avLst/>
          </a:prstGeom>
        </p:spPr>
      </p:pic>
      <p:sp>
        <p:nvSpPr>
          <p:cNvPr id="9" name="AutoShape 9"/>
          <p:cNvSpPr/>
          <p:nvPr/>
        </p:nvSpPr>
        <p:spPr>
          <a:xfrm>
            <a:off x="5080000" y="2032000"/>
            <a:ext cx="2540000" cy="381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2000" b="1" i="0" u="none" strike="noStrike">
                <a:solidFill>
                  <a:srgbClr val="1F2937"/>
                </a:solidFill>
                <a:latin typeface="Noto Sans SC"/>
                <a:ea typeface="Noto Sans SC"/>
                <a:cs typeface="Noto Sans SC"/>
                <a:sym typeface="Noto Sans SC"/>
              </a:rPr>
              <a:t>Typical Curve Shapes</a:t>
            </a:r>
            <a:endParaRPr lang="en-US" sz="1100"/>
          </a:p>
        </p:txBody>
      </p:sp>
      <p:sp>
        <p:nvSpPr>
          <p:cNvPr id="10" name="AutoShape 10"/>
          <p:cNvSpPr/>
          <p:nvPr/>
        </p:nvSpPr>
        <p:spPr>
          <a:xfrm>
            <a:off x="4572000" y="2794000"/>
            <a:ext cx="3048000" cy="2921000"/>
          </a:xfrm>
          <a:prstGeom prst="rect">
            <a:avLst/>
          </a:prstGeom>
          <a:noFill/>
          <a:ln w="12700" cap="flat" cmpd="sng">
            <a:noFill/>
            <a:prstDash val="solid"/>
            <a:round/>
          </a:ln>
        </p:spPr>
        <p:txBody>
          <a:bodyPr vert="horz" wrap="square" lIns="0" tIns="0" rIns="0" bIns="0" rtlCol="0" anchor="ctr" anchorCtr="0"/>
          <a:lstStyle/>
          <a:p>
            <a:pPr marL="0" indent="0" algn="l">
              <a:lnSpc>
                <a:spcPct val="117000"/>
              </a:lnSpc>
              <a:spcBef>
                <a:spcPts val="1000"/>
              </a:spcBef>
              <a:defRPr/>
            </a:pPr>
            <a:r>
              <a:rPr lang="en-US" sz="1600" b="1" i="0" u="none" strike="noStrike">
                <a:solidFill>
                  <a:srgbClr val="1E40AF"/>
                </a:solidFill>
                <a:latin typeface="Noto Sans SC"/>
                <a:ea typeface="Noto Sans SC"/>
                <a:cs typeface="Noto Sans SC"/>
                <a:sym typeface="Noto Sans SC"/>
              </a:rPr>
              <a:t>Investment Projects</a:t>
            </a:r>
            <a:br>
              <a:rPr lang="en-US" sz="1600" b="0" i="0" u="none" strike="noStrike">
                <a:solidFill>
                  <a:srgbClr val="1F2329"/>
                </a:solidFill>
                <a:latin typeface="Noto Sans SC"/>
                <a:ea typeface="Noto Sans SC"/>
                <a:cs typeface="Noto Sans SC"/>
                <a:sym typeface="Noto Sans SC"/>
              </a:rPr>
            </a:br>
            <a:r>
              <a:rPr lang="en-US" sz="1300" b="0" i="0" u="none" strike="noStrike">
                <a:solidFill>
                  <a:srgbClr val="374151"/>
                </a:solidFill>
                <a:latin typeface="Noto Sans SC"/>
                <a:ea typeface="Noto Sans SC"/>
                <a:cs typeface="Noto Sans SC"/>
                <a:sym typeface="Noto Sans SC"/>
              </a:rPr>
              <a:t>NPW decreases as interest rate (i) increases. This results in a</a:t>
            </a:r>
            <a:r>
              <a:rPr lang="en-US" sz="1300" b="1" i="0" u="none" strike="noStrike">
                <a:solidFill>
                  <a:srgbClr val="374151"/>
                </a:solidFill>
                <a:latin typeface="Noto Sans SC"/>
                <a:ea typeface="Noto Sans SC"/>
                <a:cs typeface="Noto Sans SC"/>
                <a:sym typeface="Noto Sans SC"/>
              </a:rPr>
              <a:t>downward-sloping curve</a:t>
            </a:r>
            <a:r>
              <a:rPr lang="en-US" sz="1300" b="0" i="0" u="none" strike="noStrike">
                <a:solidFill>
                  <a:srgbClr val="374151"/>
                </a:solidFill>
                <a:latin typeface="Noto Sans SC"/>
                <a:ea typeface="Noto Sans SC"/>
                <a:cs typeface="Noto Sans SC"/>
                <a:sym typeface="Noto Sans SC"/>
              </a:rPr>
              <a:t>(most common).</a:t>
            </a:r>
            <a:endParaRPr lang="en-US" sz="1100"/>
          </a:p>
          <a:p>
            <a:pPr marL="0" indent="0" algn="l">
              <a:lnSpc>
                <a:spcPct val="117000"/>
              </a:lnSpc>
              <a:spcBef>
                <a:spcPts val="2000"/>
              </a:spcBef>
            </a:pPr>
            <a:r>
              <a:rPr lang="en-US" sz="1600" b="1" i="0" u="none" strike="noStrike">
                <a:solidFill>
                  <a:srgbClr val="D97706"/>
                </a:solidFill>
                <a:latin typeface="Noto Sans SC"/>
                <a:ea typeface="Noto Sans SC"/>
                <a:cs typeface="Noto Sans SC"/>
                <a:sym typeface="Noto Sans SC"/>
              </a:rPr>
              <a:t>Loan Cash Flows</a:t>
            </a:r>
            <a:br>
              <a:rPr lang="en-US" sz="1600" b="0" i="0" u="none" strike="noStrike">
                <a:solidFill>
                  <a:srgbClr val="1F2329"/>
                </a:solidFill>
                <a:latin typeface="Noto Sans SC"/>
                <a:ea typeface="Noto Sans SC"/>
                <a:cs typeface="Noto Sans SC"/>
                <a:sym typeface="Noto Sans SC"/>
              </a:rPr>
            </a:br>
            <a:r>
              <a:rPr lang="en-US" sz="1300" b="0" i="0" u="none" strike="noStrike">
                <a:solidFill>
                  <a:srgbClr val="374151"/>
                </a:solidFill>
                <a:latin typeface="Noto Sans SC"/>
                <a:ea typeface="Noto Sans SC"/>
                <a:cs typeface="Noto Sans SC"/>
                <a:sym typeface="Noto Sans SC"/>
              </a:rPr>
              <a:t>NPW increases as interest rate (i) increases. This results in an</a:t>
            </a:r>
            <a:r>
              <a:rPr lang="en-US" sz="1300" b="1" i="0" u="none" strike="noStrike">
                <a:solidFill>
                  <a:srgbClr val="374151"/>
                </a:solidFill>
                <a:latin typeface="Noto Sans SC"/>
                <a:ea typeface="Noto Sans SC"/>
                <a:cs typeface="Noto Sans SC"/>
                <a:sym typeface="Noto Sans SC"/>
              </a:rPr>
              <a:t>upward-sloping curve</a:t>
            </a:r>
            <a:r>
              <a:rPr lang="en-US" sz="1300" b="0" i="0" u="none" strike="noStrike">
                <a:solidFill>
                  <a:srgbClr val="374151"/>
                </a:solidFill>
                <a:latin typeface="Noto Sans SC"/>
                <a:ea typeface="Noto Sans SC"/>
                <a:cs typeface="Noto Sans SC"/>
                <a:sym typeface="Noto Sans SC"/>
              </a:rPr>
              <a:t>.</a:t>
            </a:r>
            <a:endParaRPr lang="en-US" sz="1300" b="0" i="0" u="none" strike="noStrike">
              <a:solidFill>
                <a:srgbClr val="374151"/>
              </a:solidFill>
              <a:latin typeface="Noto Sans SC"/>
              <a:ea typeface="Noto Sans SC"/>
              <a:cs typeface="Noto Sans SC"/>
              <a:sym typeface="Noto Sans SC"/>
            </a:endParaRPr>
          </a:p>
        </p:txBody>
      </p:sp>
      <p:sp>
        <p:nvSpPr>
          <p:cNvPr id="11" name="AutoShape 11"/>
          <p:cNvSpPr/>
          <p:nvPr/>
        </p:nvSpPr>
        <p:spPr>
          <a:xfrm>
            <a:off x="8128000" y="1778000"/>
            <a:ext cx="3556000" cy="4318000"/>
          </a:xfrm>
          <a:prstGeom prst="roundRect">
            <a:avLst>
              <a:gd name="adj" fmla="val 4285"/>
            </a:avLst>
          </a:prstGeom>
          <a:solidFill>
            <a:srgbClr val="1E3A8A">
              <a:alpha val="100000"/>
            </a:srgbClr>
          </a:solidFill>
          <a:ln w="25400" cap="flat" cmpd="sng">
            <a:no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p>
        </p:txBody>
      </p:sp>
      <p:pic>
        <p:nvPicPr>
          <p:cNvPr id="12" name="Picture 12"/>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382000" y="2032000"/>
            <a:ext cx="355600" cy="355600"/>
          </a:xfrm>
          <a:prstGeom prst="rect">
            <a:avLst/>
          </a:prstGeom>
        </p:spPr>
      </p:pic>
      <p:sp>
        <p:nvSpPr>
          <p:cNvPr id="13" name="AutoShape 13"/>
          <p:cNvSpPr/>
          <p:nvPr/>
        </p:nvSpPr>
        <p:spPr>
          <a:xfrm>
            <a:off x="8890000" y="2032000"/>
            <a:ext cx="2540000" cy="381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defRPr/>
            </a:pPr>
            <a:r>
              <a:rPr lang="en-US" sz="2000" b="1" i="0" u="none" strike="noStrike">
                <a:solidFill>
                  <a:srgbClr val="FFFFFF"/>
                </a:solidFill>
                <a:latin typeface="Noto Sans SC"/>
                <a:ea typeface="Noto Sans SC"/>
                <a:cs typeface="Noto Sans SC"/>
                <a:sym typeface="Noto Sans SC"/>
              </a:rPr>
              <a:t>Key Takeaway: IRR</a:t>
            </a:r>
            <a:endParaRPr lang="en-US" sz="1100"/>
          </a:p>
        </p:txBody>
      </p:sp>
      <p:sp>
        <p:nvSpPr>
          <p:cNvPr id="14" name="AutoShape 14"/>
          <p:cNvSpPr/>
          <p:nvPr/>
        </p:nvSpPr>
        <p:spPr>
          <a:xfrm>
            <a:off x="8382000" y="2921000"/>
            <a:ext cx="3048000" cy="2794000"/>
          </a:xfrm>
          <a:prstGeom prst="rect">
            <a:avLst/>
          </a:prstGeom>
          <a:noFill/>
          <a:ln w="12700" cap="flat" cmpd="sng">
            <a:noFill/>
            <a:prstDash val="solid"/>
            <a:round/>
          </a:ln>
        </p:spPr>
        <p:txBody>
          <a:bodyPr vert="horz" wrap="square" lIns="0" tIns="0" rIns="0" bIns="0" rtlCol="0" anchor="ctr" anchorCtr="0"/>
          <a:lstStyle/>
          <a:p>
            <a:pPr marL="0" indent="0" algn="l">
              <a:lnSpc>
                <a:spcPct val="125000"/>
              </a:lnSpc>
              <a:spcBef>
                <a:spcPts val="1000"/>
              </a:spcBef>
              <a:defRPr/>
            </a:pPr>
            <a:r>
              <a:rPr lang="en-US" sz="1400" b="0" i="0" u="none" strike="noStrike">
                <a:solidFill>
                  <a:srgbClr val="DBEAFE"/>
                </a:solidFill>
                <a:latin typeface="Noto Sans SC"/>
                <a:ea typeface="Noto Sans SC"/>
                <a:cs typeface="Noto Sans SC"/>
                <a:sym typeface="Noto Sans SC"/>
              </a:rPr>
              <a:t>The Internal Rate of Return (IRR) is the point on the graph where:</a:t>
            </a:r>
            <a:endParaRPr lang="en-US" sz="1100"/>
          </a:p>
          <a:p>
            <a:pPr marL="0" indent="0" algn="l">
              <a:lnSpc>
                <a:spcPct val="100000"/>
              </a:lnSpc>
              <a:spcBef>
                <a:spcPts val="1500"/>
              </a:spcBef>
            </a:pPr>
            <a:r>
              <a:rPr lang="en-US" sz="2400" b="1" i="0" u="none" strike="noStrike">
                <a:solidFill>
                  <a:srgbClr val="10B981"/>
                </a:solidFill>
                <a:latin typeface="Noto Sans SC"/>
                <a:ea typeface="Noto Sans SC"/>
                <a:cs typeface="Noto Sans SC"/>
                <a:sym typeface="Noto Sans SC"/>
              </a:rPr>
              <a:t>NPW = 0</a:t>
            </a:r>
            <a:endParaRPr lang="en-US" sz="2400" b="1" i="0" u="none" strike="noStrike">
              <a:solidFill>
                <a:srgbClr val="10B981"/>
              </a:solidFill>
              <a:latin typeface="Noto Sans SC"/>
              <a:ea typeface="Noto Sans SC"/>
              <a:cs typeface="Noto Sans SC"/>
              <a:sym typeface="Noto Sans SC"/>
            </a:endParaRPr>
          </a:p>
          <a:p>
            <a:pPr marL="0" indent="0" algn="l">
              <a:lnSpc>
                <a:spcPct val="117000"/>
              </a:lnSpc>
              <a:spcBef>
                <a:spcPts val="2000"/>
              </a:spcBef>
            </a:pPr>
            <a:r>
              <a:rPr lang="en-US" sz="1400" b="0" i="0" u="none" strike="noStrike">
                <a:solidFill>
                  <a:srgbClr val="FFFFFF"/>
                </a:solidFill>
                <a:latin typeface="Noto Sans SC"/>
                <a:ea typeface="Noto Sans SC"/>
                <a:cs typeface="Noto Sans SC"/>
                <a:sym typeface="Noto Sans SC"/>
              </a:rPr>
              <a:t>Visually, this is the</a:t>
            </a:r>
            <a:r>
              <a:rPr lang="en-US" sz="1400" b="1" i="0" u="none" strike="noStrike">
                <a:solidFill>
                  <a:srgbClr val="FFFFFF"/>
                </a:solidFill>
                <a:latin typeface="Noto Sans SC"/>
                <a:ea typeface="Noto Sans SC"/>
                <a:cs typeface="Noto Sans SC"/>
                <a:sym typeface="Noto Sans SC"/>
              </a:rPr>
              <a:t>x-axis intercept</a:t>
            </a:r>
            <a:r>
              <a:rPr lang="en-US" sz="1400" b="0" i="0" u="none" strike="noStrike">
                <a:solidFill>
                  <a:srgbClr val="FFFFFF"/>
                </a:solidFill>
                <a:latin typeface="Noto Sans SC"/>
                <a:ea typeface="Noto Sans SC"/>
                <a:cs typeface="Noto Sans SC"/>
                <a:sym typeface="Noto Sans SC"/>
              </a:rPr>
              <a:t>of the NPW curve. It represents the</a:t>
            </a:r>
            <a:r>
              <a:rPr lang="en-US" sz="1400" b="1" i="0" u="none" strike="noStrike">
                <a:solidFill>
                  <a:srgbClr val="FFFFFF"/>
                </a:solidFill>
                <a:latin typeface="Noto Sans SC"/>
                <a:ea typeface="Noto Sans SC"/>
                <a:cs typeface="Noto Sans SC"/>
                <a:sym typeface="Noto Sans SC"/>
              </a:rPr>
              <a:t>break-even interest rate</a:t>
            </a:r>
            <a:r>
              <a:rPr lang="en-US" sz="1400" b="0" i="0" u="none" strike="noStrike">
                <a:solidFill>
                  <a:srgbClr val="FFFFFF"/>
                </a:solidFill>
                <a:latin typeface="Noto Sans SC"/>
                <a:ea typeface="Noto Sans SC"/>
                <a:cs typeface="Noto Sans SC"/>
                <a:sym typeface="Noto Sans SC"/>
              </a:rPr>
              <a:t>for the project.</a:t>
            </a:r>
            <a:endParaRPr lang="en-US" sz="1400" b="0" i="0" u="none" strike="noStrike">
              <a:solidFill>
                <a:srgbClr val="FFFFFF"/>
              </a:solidFill>
              <a:latin typeface="Noto Sans SC"/>
              <a:ea typeface="Noto Sans SC"/>
              <a:cs typeface="Noto Sans SC"/>
              <a:sym typeface="Noto Sans SC"/>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rgbClr val="0F172A">
                <a:alpha val="100000"/>
              </a:srgbClr>
            </a:gs>
            <a:gs pos="100000">
              <a:srgbClr val="1E3A8A">
                <a:alpha val="100000"/>
              </a:srgbClr>
            </a:gs>
          </a:gsLst>
          <a:lin ang="2700000"/>
        </a:gradFill>
        <a:effectLst/>
      </p:bgPr>
    </p:bg>
    <p:spTree>
      <p:nvGrpSpPr>
        <p:cNvPr id="1" name=""/>
        <p:cNvGrpSpPr/>
        <p:nvPr/>
      </p:nvGrpSpPr>
      <p:grpSpPr>
        <a:xfrm>
          <a:off x="0" y="0"/>
          <a:ext cx="0" cy="0"/>
          <a:chOff x="0" y="0"/>
          <a:chExt cx="0" cy="0"/>
        </a:xfrm>
      </p:grpSpPr>
      <p:sp>
        <p:nvSpPr>
          <p:cNvPr id="2" name="AutoShape 2"/>
          <p:cNvSpPr/>
          <p:nvPr/>
        </p:nvSpPr>
        <p:spPr>
          <a:xfrm>
            <a:off x="0" y="1651000"/>
            <a:ext cx="12192000" cy="1524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9600" b="1" i="0" u="none" strike="noStrike">
                <a:solidFill>
                  <a:srgbClr val="FFFFFF"/>
                </a:solidFill>
                <a:latin typeface="Noto Sans SC"/>
                <a:ea typeface="Noto Sans SC"/>
                <a:cs typeface="Noto Sans SC"/>
                <a:sym typeface="Noto Sans SC"/>
              </a:rPr>
              <a:t>Part 04</a:t>
            </a:r>
            <a:endParaRPr lang="en-US" sz="1100"/>
          </a:p>
        </p:txBody>
      </p:sp>
      <p:sp>
        <p:nvSpPr>
          <p:cNvPr id="3" name="AutoShape 3"/>
          <p:cNvSpPr/>
          <p:nvPr/>
        </p:nvSpPr>
        <p:spPr>
          <a:xfrm>
            <a:off x="5588000" y="3429000"/>
            <a:ext cx="1016000" cy="76200"/>
          </a:xfrm>
          <a:prstGeom prst="roundRect">
            <a:avLst>
              <a:gd name="adj" fmla="val 0"/>
            </a:avLst>
          </a:prstGeom>
          <a:solidFill>
            <a:srgbClr val="38BDF8">
              <a:alpha val="100000"/>
            </a:srgbClr>
          </a:solidFill>
          <a:ln w="25400" cap="flat" cmpd="sng">
            <a:noFill/>
            <a:prstDash val="solid"/>
            <a:round/>
          </a:ln>
        </p:spPr>
        <p:txBody>
          <a:bodyPr vert="horz" wrap="square" lIns="63500" tIns="63500" rIns="63500" bIns="63500" rtlCol="0" anchor="ctr"/>
          <a:lstStyle/>
          <a:p>
            <a:pPr algn="ctr">
              <a:defRPr/>
            </a:pPr>
          </a:p>
        </p:txBody>
      </p:sp>
      <p:sp>
        <p:nvSpPr>
          <p:cNvPr id="4" name="AutoShape 4"/>
          <p:cNvSpPr/>
          <p:nvPr/>
        </p:nvSpPr>
        <p:spPr>
          <a:xfrm>
            <a:off x="0" y="4064000"/>
            <a:ext cx="12192000" cy="1016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3600" b="1" i="0" u="none" strike="noStrike">
                <a:solidFill>
                  <a:srgbClr val="FFFFFF">
                    <a:alpha val="94902"/>
                  </a:srgbClr>
                </a:solidFill>
                <a:latin typeface="Noto Sans SC"/>
                <a:ea typeface="Noto Sans SC"/>
                <a:cs typeface="Noto Sans SC"/>
                <a:sym typeface="Noto Sans SC"/>
              </a:rPr>
              <a:t>Incremental Rate of Return Analysis</a:t>
            </a:r>
            <a:endParaRPr lang="en-US" sz="1100"/>
          </a:p>
        </p:txBody>
      </p:sp>
      <p:sp>
        <p:nvSpPr>
          <p:cNvPr id="5" name="AutoShape 5"/>
          <p:cNvSpPr/>
          <p:nvPr/>
        </p:nvSpPr>
        <p:spPr>
          <a:xfrm>
            <a:off x="0" y="5334000"/>
            <a:ext cx="12192000" cy="635000"/>
          </a:xfrm>
          <a:prstGeom prst="rect">
            <a:avLst/>
          </a:prstGeom>
          <a:noFill/>
          <a:ln w="12700" cap="flat" cmpd="sng">
            <a:noFill/>
            <a:prstDash val="solid"/>
            <a:round/>
          </a:ln>
        </p:spPr>
        <p:txBody>
          <a:bodyPr vert="horz" wrap="square" lIns="0" tIns="0" rIns="0" bIns="0" rtlCol="0" anchor="ctr" anchorCtr="0"/>
          <a:lstStyle/>
          <a:p>
            <a:pPr marL="0" indent="0" algn="ctr">
              <a:lnSpc>
                <a:spcPct val="125000"/>
              </a:lnSpc>
              <a:defRPr/>
            </a:pPr>
            <a:r>
              <a:rPr lang="en-US" sz="2200" b="0" i="0" u="none" strike="noStrike" spc="400">
                <a:solidFill>
                  <a:srgbClr val="E2E8F0">
                    <a:alpha val="70196"/>
                  </a:srgbClr>
                </a:solidFill>
                <a:latin typeface="Noto Sans SC"/>
                <a:ea typeface="Noto Sans SC"/>
                <a:cs typeface="Noto Sans SC"/>
                <a:sym typeface="Noto Sans SC"/>
              </a:rPr>
              <a:t>增量收益率分析</a:t>
            </a:r>
            <a:endParaRPr lang="en-US" sz="1100"/>
          </a:p>
        </p:txBody>
      </p:sp>
    </p:spTree>
  </p:cSld>
  <p:clrMapOvr>
    <a:masterClrMapping/>
  </p:clrMapOvr>
</p:sld>
</file>

<file path=ppt/theme/theme1.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6745</Words>
  <Application>WPS 演示</Application>
  <PresentationFormat/>
  <Paragraphs>248</Paragraphs>
  <Slides>17</Slides>
  <Notes>0</Notes>
  <HiddenSlides>0</HiddenSlides>
  <MMClips>0</MMClips>
  <ScaleCrop>false</ScaleCrop>
  <HeadingPairs>
    <vt:vector size="6" baseType="variant">
      <vt:variant>
        <vt:lpstr>已用的字体</vt:lpstr>
      </vt:variant>
      <vt:variant>
        <vt:i4>12</vt:i4>
      </vt:variant>
      <vt:variant>
        <vt:lpstr>主题</vt:lpstr>
      </vt:variant>
      <vt:variant>
        <vt:i4>2</vt:i4>
      </vt:variant>
      <vt:variant>
        <vt:lpstr>幻灯片标题</vt:lpstr>
      </vt:variant>
      <vt:variant>
        <vt:i4>17</vt:i4>
      </vt:variant>
    </vt:vector>
  </HeadingPairs>
  <TitlesOfParts>
    <vt:vector size="31" baseType="lpstr">
      <vt:lpstr>Arial</vt:lpstr>
      <vt:lpstr>宋体</vt:lpstr>
      <vt:lpstr>Wingdings</vt:lpstr>
      <vt:lpstr>Arial</vt:lpstr>
      <vt:lpstr>Noto Sans SC</vt:lpstr>
      <vt:lpstr>Thonburi</vt:lpstr>
      <vt:lpstr>微软雅黑</vt:lpstr>
      <vt:lpstr>汉仪旗黑</vt:lpstr>
      <vt:lpstr>宋体</vt:lpstr>
      <vt:lpstr>Arial Unicode MS</vt:lpstr>
      <vt:lpstr>汉仪书宋二KW</vt:lpstr>
      <vt:lpstr>Apple Color Emoji</vt:lpstr>
      <vt:lpstr>Office 主题​​</vt:lpstr>
      <vt:lpstr>默认主题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Alvin</cp:lastModifiedBy>
  <cp:revision>3</cp:revision>
  <dcterms:created xsi:type="dcterms:W3CDTF">2026-05-22T05:21:50Z</dcterms:created>
  <dcterms:modified xsi:type="dcterms:W3CDTF">2026-05-22T05:21:50Z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8EAC37FF55365B49EEE70F6A22125C6C_43</vt:lpwstr>
  </property>
  <property fmtid="{D5CDD505-2E9C-101B-9397-08002B2CF9AE}" pid="3" name="KSOProductBuildVer">
    <vt:lpwstr>2052-6.0.2.8225</vt:lpwstr>
  </property>
</Properties>
</file>