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7103745" cy="10234295"/>
  <p:embeddedFontLst>
    <p:embeddedFont>
      <p:font typeface="PingFang SC Regular" panose="020B0400000000000000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图标&#10;&#10;描述已自动生成"/>
          <p:cNvPicPr>
            <a:picLocks noChangeAspect="1"/>
          </p:cNvPicPr>
          <p:nvPr userDrawn="1"/>
        </p:nvPicPr>
        <p:blipFill>
          <a:blip r:embed="rId2"/>
          <a:srcRect l="16595" t="17487" r="23901" b="13103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 userDrawn="1"/>
        </p:nvSpPr>
        <p:spPr>
          <a:xfrm>
            <a:off x="10125075" y="725488"/>
            <a:ext cx="1174750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737992" y="5198887"/>
            <a:ext cx="1811824" cy="807408"/>
            <a:chOff x="18630392" y="-1134253"/>
            <a:chExt cx="15288504" cy="6813059"/>
          </a:xfrm>
          <a:solidFill>
            <a:schemeClr val="bg1">
              <a:alpha val="20000"/>
            </a:schemeClr>
          </a:solidFill>
        </p:grpSpPr>
        <p:sp>
          <p:nvSpPr>
            <p:cNvPr id="5" name="椭圆 4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</p:grpSp>
      <p:sp>
        <p:nvSpPr>
          <p:cNvPr id="117" name="矩形: 圆角 116"/>
          <p:cNvSpPr/>
          <p:nvPr userDrawn="1"/>
        </p:nvSpPr>
        <p:spPr>
          <a:xfrm rot="2359673" flipH="1">
            <a:off x="512763" y="2251075"/>
            <a:ext cx="44450" cy="24828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5E2C9"/>
              </a:gs>
              <a:gs pos="100000">
                <a:srgbClr val="D5E2C9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118" name="矩形: 圆角 117"/>
          <p:cNvSpPr/>
          <p:nvPr userDrawn="1"/>
        </p:nvSpPr>
        <p:spPr>
          <a:xfrm rot="2359673">
            <a:off x="11953875" y="277813"/>
            <a:ext cx="139700" cy="2198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34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 rot="5400000">
            <a:off x="45887" y="4430234"/>
            <a:ext cx="1811825" cy="807408"/>
            <a:chOff x="18630392" y="-1134253"/>
            <a:chExt cx="15288504" cy="6813059"/>
          </a:xfrm>
          <a:solidFill>
            <a:srgbClr val="FADDAF"/>
          </a:solidFill>
        </p:grpSpPr>
        <p:sp>
          <p:nvSpPr>
            <p:cNvPr id="120" name="椭圆 119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</p:grpSp>
      <p:grpSp>
        <p:nvGrpSpPr>
          <p:cNvPr id="232" name="组合 231"/>
          <p:cNvGrpSpPr/>
          <p:nvPr userDrawn="1"/>
        </p:nvGrpSpPr>
        <p:grpSpPr>
          <a:xfrm rot="10800000">
            <a:off x="7814992" y="1103984"/>
            <a:ext cx="1176000" cy="524064"/>
            <a:chOff x="18630392" y="-1134253"/>
            <a:chExt cx="15288504" cy="6813059"/>
          </a:xfrm>
          <a:solidFill>
            <a:srgbClr val="D5E2C9"/>
          </a:solidFill>
        </p:grpSpPr>
        <p:sp>
          <p:nvSpPr>
            <p:cNvPr id="233" name="椭圆 232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6" name="椭圆 265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7" name="椭圆 266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9" name="椭圆 268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2" name="椭圆 271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3" name="椭圆 272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5" name="椭圆 274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6" name="椭圆 275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8" name="椭圆 277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9" name="椭圆 278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2" name="椭圆 281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4" name="椭圆 283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7" name="椭圆 286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8" name="椭圆 287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0" name="椭圆 289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1" name="椭圆 290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3" name="椭圆 292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6" name="椭圆 295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8" name="椭圆 297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6" name="椭圆 305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7" name="椭圆 306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8" name="椭圆 307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9" name="椭圆 308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1" name="椭圆 310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2" name="椭圆 311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4" name="椭圆 313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6" name="椭圆 315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7" name="椭圆 316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9" name="椭圆 318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0" name="椭圆 319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1" name="椭圆 320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2" name="椭圆 321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4" name="椭圆 323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5" name="椭圆 324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8" name="椭圆 327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9" name="椭圆 328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1" name="椭圆 330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2" name="椭圆 331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3" name="椭圆 332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4" name="椭圆 333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5" name="椭圆 334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6" name="椭圆 335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7" name="椭圆 336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8" name="椭圆 337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9" name="椭圆 338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0" name="椭圆 339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1" name="椭圆 340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2" name="椭圆 341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3" name="椭圆 342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</p:grpSp>
      <p:sp>
        <p:nvSpPr>
          <p:cNvPr id="345" name="椭圆 344"/>
          <p:cNvSpPr/>
          <p:nvPr userDrawn="1"/>
        </p:nvSpPr>
        <p:spPr>
          <a:xfrm>
            <a:off x="1512888" y="5978525"/>
            <a:ext cx="1174750" cy="1173163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346" name="椭圆 345"/>
          <p:cNvSpPr/>
          <p:nvPr userDrawn="1"/>
        </p:nvSpPr>
        <p:spPr>
          <a:xfrm>
            <a:off x="11144250" y="-79375"/>
            <a:ext cx="560388" cy="56197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347" name="椭圆 346"/>
          <p:cNvSpPr/>
          <p:nvPr userDrawn="1"/>
        </p:nvSpPr>
        <p:spPr>
          <a:xfrm>
            <a:off x="-442912" y="5438775"/>
            <a:ext cx="1173163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348" name="椭圆 347"/>
          <p:cNvSpPr/>
          <p:nvPr userDrawn="1"/>
        </p:nvSpPr>
        <p:spPr>
          <a:xfrm>
            <a:off x="9539288" y="6315075"/>
            <a:ext cx="911225" cy="91122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grpSp>
        <p:nvGrpSpPr>
          <p:cNvPr id="4109" name="组合 348"/>
          <p:cNvGrpSpPr/>
          <p:nvPr userDrawn="1"/>
        </p:nvGrpSpPr>
        <p:grpSpPr>
          <a:xfrm>
            <a:off x="1073150" y="1098550"/>
            <a:ext cx="10067925" cy="4602163"/>
            <a:chOff x="1004909" y="1799364"/>
            <a:chExt cx="10076430" cy="3034574"/>
          </a:xfrm>
        </p:grpSpPr>
        <p:pic>
          <p:nvPicPr>
            <p:cNvPr id="4110" name="图片 3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909" y="1799364"/>
              <a:ext cx="596838" cy="29736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1" name="矩形 350"/>
            <p:cNvSpPr/>
            <p:nvPr/>
          </p:nvSpPr>
          <p:spPr>
            <a:xfrm flipH="1">
              <a:off x="1448728" y="1860324"/>
              <a:ext cx="9188792" cy="29736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pic>
          <p:nvPicPr>
            <p:cNvPr id="4112" name="图片 3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84501" y="1799364"/>
              <a:ext cx="596838" cy="2973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775" y="6315075"/>
            <a:ext cx="2698750" cy="315913"/>
          </a:xfrm>
        </p:spPr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49" name="页脚占位符 348"/>
          <p:cNvSpPr>
            <a:spLocks noGrp="1"/>
          </p:cNvSpPr>
          <p:nvPr>
            <p:ph type="ftr" sz="quarter" idx="11"/>
          </p:nvPr>
        </p:nvSpPr>
        <p:spPr>
          <a:xfrm>
            <a:off x="4116388" y="6315075"/>
            <a:ext cx="3959225" cy="315913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350" name="灯片编号占位符 349"/>
          <p:cNvSpPr>
            <a:spLocks noGrp="1"/>
          </p:cNvSpPr>
          <p:nvPr>
            <p:ph type="sldNum" sz="quarter" idx="12"/>
          </p:nvPr>
        </p:nvSpPr>
        <p:spPr>
          <a:xfrm>
            <a:off x="8877300" y="6315075"/>
            <a:ext cx="2700338" cy="315913"/>
          </a:xfrm>
        </p:spPr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 descr="图标&#10;&#10;描述已自动生成"/>
          <p:cNvPicPr>
            <a:picLocks noChangeAspect="1"/>
          </p:cNvPicPr>
          <p:nvPr userDrawn="1"/>
        </p:nvPicPr>
        <p:blipFill>
          <a:blip r:embed="rId2"/>
          <a:srcRect l="16595" t="17487" r="23901" b="13103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 userDrawn="1"/>
        </p:nvSpPr>
        <p:spPr>
          <a:xfrm>
            <a:off x="10125075" y="725488"/>
            <a:ext cx="1174750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737992" y="5198887"/>
            <a:ext cx="1811824" cy="807408"/>
            <a:chOff x="18630392" y="-1134253"/>
            <a:chExt cx="15288504" cy="6813059"/>
          </a:xfrm>
          <a:solidFill>
            <a:schemeClr val="bg1">
              <a:alpha val="20000"/>
            </a:schemeClr>
          </a:solidFill>
        </p:grpSpPr>
        <p:sp>
          <p:nvSpPr>
            <p:cNvPr id="5" name="椭圆 4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</p:grpSp>
      <p:sp>
        <p:nvSpPr>
          <p:cNvPr id="117" name="矩形: 圆角 116"/>
          <p:cNvSpPr/>
          <p:nvPr userDrawn="1"/>
        </p:nvSpPr>
        <p:spPr>
          <a:xfrm rot="2359673" flipH="1">
            <a:off x="512763" y="2251075"/>
            <a:ext cx="44450" cy="24828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5E2C9"/>
              </a:gs>
              <a:gs pos="100000">
                <a:srgbClr val="D5E2C9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118" name="矩形: 圆角 117"/>
          <p:cNvSpPr/>
          <p:nvPr userDrawn="1"/>
        </p:nvSpPr>
        <p:spPr>
          <a:xfrm rot="2359673">
            <a:off x="11953875" y="277813"/>
            <a:ext cx="139700" cy="2198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34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 rot="5400000">
            <a:off x="45887" y="4430234"/>
            <a:ext cx="1811825" cy="807408"/>
            <a:chOff x="18630392" y="-1134253"/>
            <a:chExt cx="15288504" cy="6813059"/>
          </a:xfrm>
          <a:solidFill>
            <a:srgbClr val="FADDAF"/>
          </a:solidFill>
        </p:grpSpPr>
        <p:sp>
          <p:nvSpPr>
            <p:cNvPr id="120" name="椭圆 119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</p:grpSp>
      <p:grpSp>
        <p:nvGrpSpPr>
          <p:cNvPr id="232" name="组合 231"/>
          <p:cNvGrpSpPr/>
          <p:nvPr userDrawn="1"/>
        </p:nvGrpSpPr>
        <p:grpSpPr>
          <a:xfrm rot="10800000">
            <a:off x="7814992" y="1103984"/>
            <a:ext cx="1176000" cy="524064"/>
            <a:chOff x="18630392" y="-1134253"/>
            <a:chExt cx="15288504" cy="6813059"/>
          </a:xfrm>
          <a:solidFill>
            <a:srgbClr val="D5E2C9"/>
          </a:solidFill>
        </p:grpSpPr>
        <p:sp>
          <p:nvSpPr>
            <p:cNvPr id="233" name="椭圆 232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6" name="椭圆 265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7" name="椭圆 266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69" name="椭圆 268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2" name="椭圆 271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3" name="椭圆 272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5" name="椭圆 274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6" name="椭圆 275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8" name="椭圆 277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79" name="椭圆 278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2" name="椭圆 281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4" name="椭圆 283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7" name="椭圆 286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8" name="椭圆 287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0" name="椭圆 289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1" name="椭圆 290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3" name="椭圆 292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6" name="椭圆 295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8" name="椭圆 297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6" name="椭圆 305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7" name="椭圆 306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8" name="椭圆 307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09" name="椭圆 308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1" name="椭圆 310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2" name="椭圆 311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4" name="椭圆 313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6" name="椭圆 315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7" name="椭圆 316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19" name="椭圆 318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0" name="椭圆 319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1" name="椭圆 320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2" name="椭圆 321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4" name="椭圆 323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5" name="椭圆 324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8" name="椭圆 327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29" name="椭圆 328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1" name="椭圆 330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2" name="椭圆 331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3" name="椭圆 332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4" name="椭圆 333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5" name="椭圆 334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6" name="椭圆 335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7" name="椭圆 336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8" name="椭圆 337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39" name="椭圆 338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0" name="椭圆 339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1" name="椭圆 340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2" name="椭圆 341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3" name="椭圆 342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</p:grpSp>
      <p:sp>
        <p:nvSpPr>
          <p:cNvPr id="345" name="椭圆 344"/>
          <p:cNvSpPr/>
          <p:nvPr userDrawn="1"/>
        </p:nvSpPr>
        <p:spPr>
          <a:xfrm>
            <a:off x="1512888" y="5978525"/>
            <a:ext cx="1174750" cy="1173163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346" name="椭圆 345"/>
          <p:cNvSpPr/>
          <p:nvPr userDrawn="1"/>
        </p:nvSpPr>
        <p:spPr>
          <a:xfrm>
            <a:off x="11144250" y="-79375"/>
            <a:ext cx="560388" cy="56197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347" name="椭圆 346"/>
          <p:cNvSpPr/>
          <p:nvPr userDrawn="1"/>
        </p:nvSpPr>
        <p:spPr>
          <a:xfrm>
            <a:off x="-442912" y="5438775"/>
            <a:ext cx="1173163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sp>
        <p:nvSpPr>
          <p:cNvPr id="348" name="椭圆 347"/>
          <p:cNvSpPr/>
          <p:nvPr userDrawn="1"/>
        </p:nvSpPr>
        <p:spPr>
          <a:xfrm>
            <a:off x="9539288" y="6315075"/>
            <a:ext cx="911225" cy="91122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itchFamily="49" charset="-122"/>
            </a:endParaRPr>
          </a:p>
        </p:txBody>
      </p:sp>
      <p:grpSp>
        <p:nvGrpSpPr>
          <p:cNvPr id="5133" name="组合 348"/>
          <p:cNvGrpSpPr/>
          <p:nvPr userDrawn="1"/>
        </p:nvGrpSpPr>
        <p:grpSpPr>
          <a:xfrm>
            <a:off x="-258762" y="307975"/>
            <a:ext cx="12722225" cy="6261100"/>
            <a:chOff x="1004909" y="1860324"/>
            <a:chExt cx="10076430" cy="2973614"/>
          </a:xfrm>
        </p:grpSpPr>
        <p:pic>
          <p:nvPicPr>
            <p:cNvPr id="5134" name="图片 3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909" y="1860324"/>
              <a:ext cx="596838" cy="29126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1" name="矩形 350"/>
            <p:cNvSpPr/>
            <p:nvPr/>
          </p:nvSpPr>
          <p:spPr>
            <a:xfrm flipH="1">
              <a:off x="1448728" y="1860324"/>
              <a:ext cx="9188792" cy="29736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itchFamily="49" charset="-122"/>
              </a:endParaRPr>
            </a:p>
          </p:txBody>
        </p:sp>
        <p:pic>
          <p:nvPicPr>
            <p:cNvPr id="5136" name="图片 3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84501" y="1860324"/>
              <a:ext cx="596838" cy="29126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775" y="6315075"/>
            <a:ext cx="2698750" cy="315913"/>
          </a:xfrm>
        </p:spPr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49" name="页脚占位符 348"/>
          <p:cNvSpPr>
            <a:spLocks noGrp="1"/>
          </p:cNvSpPr>
          <p:nvPr>
            <p:ph type="ftr" sz="quarter" idx="11"/>
          </p:nvPr>
        </p:nvSpPr>
        <p:spPr>
          <a:xfrm>
            <a:off x="4116388" y="6315075"/>
            <a:ext cx="3959225" cy="315913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350" name="灯片编号占位符 349"/>
          <p:cNvSpPr>
            <a:spLocks noGrp="1"/>
          </p:cNvSpPr>
          <p:nvPr>
            <p:ph type="sldNum" sz="quarter" idx="12"/>
          </p:nvPr>
        </p:nvSpPr>
        <p:spPr>
          <a:xfrm>
            <a:off x="8877300" y="6315075"/>
            <a:ext cx="2700338" cy="315913"/>
          </a:xfrm>
        </p:spPr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13.jpe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044932" y="3328987"/>
            <a:ext cx="8174180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cs"/>
            </a:endParaRPr>
          </a:p>
        </p:txBody>
      </p:sp>
      <p:grpSp>
        <p:nvGrpSpPr>
          <p:cNvPr id="9218" name="组合 1"/>
          <p:cNvGrpSpPr/>
          <p:nvPr/>
        </p:nvGrpSpPr>
        <p:grpSpPr>
          <a:xfrm>
            <a:off x="1972886" y="2505075"/>
            <a:ext cx="8174179" cy="1601894"/>
            <a:chOff x="1972345" y="2145300"/>
            <a:chExt cx="8175295" cy="1601886"/>
          </a:xfrm>
        </p:grpSpPr>
        <p:sp>
          <p:nvSpPr>
            <p:cNvPr id="11" name="文本框"/>
            <p:cNvSpPr txBox="1"/>
            <p:nvPr/>
          </p:nvSpPr>
          <p:spPr>
            <a:xfrm>
              <a:off x="4598461" y="2145300"/>
              <a:ext cx="2995079" cy="6769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P</a:t>
              </a:r>
              <a:r>
                <a:rPr kumimoji="0" lang="en-US" altLang="zh-CN" sz="4400" b="0" i="0" u="none" strike="noStrike" kern="0" cap="none" spc="0" normalizeH="0" baseline="0" noProof="1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art</a:t>
              </a: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 0</a:t>
              </a: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1</a:t>
              </a:r>
              <a:endPara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srgbClr val="8C5042"/>
                </a:solidFill>
                <a:effectLst/>
                <a:uLnTx/>
                <a:uFillTx/>
                <a:latin typeface="Times New Roman" panose="02020503050405090304" pitchFamily="18" charset="0"/>
                <a:ea typeface="黑体" charset="-122"/>
                <a:cs typeface="Times New Roman" panose="02020503050405090304" pitchFamily="18" charset="0"/>
                <a:sym typeface="+mn-lt"/>
              </a:endParaRPr>
            </a:p>
          </p:txBody>
        </p:sp>
        <p:sp>
          <p:nvSpPr>
            <p:cNvPr id="9220" name="文本框"/>
            <p:cNvSpPr txBox="1"/>
            <p:nvPr/>
          </p:nvSpPr>
          <p:spPr>
            <a:xfrm>
              <a:off x="1972345" y="3008526"/>
              <a:ext cx="8175295" cy="738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ctr">
                <a:defRPr/>
              </a:pPr>
              <a:r>
                <a:rPr lang="en-US" altLang="zh-CN" sz="4800" b="1" dirty="0">
                  <a:solidFill>
                    <a:srgbClr val="FFFFFF"/>
                  </a:solidFill>
                  <a:latin typeface="Times New Roman" panose="02020503050405090304" pitchFamily="18" charset="0"/>
                  <a:ea typeface="Noto Sans SC" panose="020B0200000000000000" pitchFamily="34" charset="-122"/>
                  <a:cs typeface="Times New Roman" panose="02020503050405090304" pitchFamily="18" charset="0"/>
                </a:rPr>
                <a:t>Present Worth Analysis</a:t>
              </a:r>
              <a:endParaRPr lang="en-US" altLang="zh-CN" sz="4800" b="1" dirty="0">
                <a:solidFill>
                  <a:srgbClr val="FFFFFF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/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</p:txBody>
      </p:sp>
      <p:sp>
        <p:nvSpPr>
          <p:cNvPr id="3" name="文本框"/>
          <p:cNvSpPr txBox="1"/>
          <p:nvPr/>
        </p:nvSpPr>
        <p:spPr>
          <a:xfrm>
            <a:off x="3369425" y="3429639"/>
            <a:ext cx="5885411" cy="738664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Arial" panose="020B0604020202090204" pitchFamily="34" charset="0"/>
              </a:rPr>
              <a:t>Practice Problems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cs"/>
              <a:sym typeface="Arial" panose="020B0604020202090204" pitchFamily="34" charset="0"/>
            </a:endParaRPr>
          </a:p>
        </p:txBody>
      </p:sp>
      <p:sp>
        <p:nvSpPr>
          <p:cNvPr id="11" name="文本框"/>
          <p:cNvSpPr txBox="1"/>
          <p:nvPr/>
        </p:nvSpPr>
        <p:spPr>
          <a:xfrm>
            <a:off x="4598644" y="2505075"/>
            <a:ext cx="2994670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srgbClr val="8C5042"/>
                </a:solidFill>
                <a:effectLst/>
                <a:uLnTx/>
                <a:uFillTx/>
                <a:latin typeface="Times New Roman" panose="02020503050405090304" pitchFamily="18" charset="0"/>
                <a:ea typeface="黑体" charset="-122"/>
                <a:cs typeface="Times New Roman" panose="02020503050405090304" pitchFamily="18" charset="0"/>
                <a:sym typeface="+mn-lt"/>
              </a:rPr>
              <a:t>P</a:t>
            </a:r>
            <a:r>
              <a:rPr kumimoji="0" lang="en-US" altLang="zh-CN" sz="4400" b="0" i="0" u="none" strike="noStrike" kern="0" cap="none" spc="0" normalizeH="0" baseline="0" noProof="1">
                <a:ln>
                  <a:noFill/>
                </a:ln>
                <a:solidFill>
                  <a:srgbClr val="8C5042"/>
                </a:solidFill>
                <a:effectLst/>
                <a:uLnTx/>
                <a:uFillTx/>
                <a:latin typeface="Times New Roman" panose="02020503050405090304" pitchFamily="18" charset="0"/>
                <a:ea typeface="黑体" charset="-122"/>
                <a:cs typeface="Times New Roman" panose="02020503050405090304" pitchFamily="18" charset="0"/>
                <a:sym typeface="+mn-lt"/>
              </a:rPr>
              <a:t>art</a:t>
            </a:r>
            <a:r>
              <a: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srgbClr val="8C5042"/>
                </a:solidFill>
                <a:effectLst/>
                <a:uLnTx/>
                <a:uFillTx/>
                <a:latin typeface="Times New Roman" panose="02020503050405090304" pitchFamily="18" charset="0"/>
                <a:ea typeface="黑体" charset="-122"/>
                <a:cs typeface="Times New Roman" panose="02020503050405090304" pitchFamily="18" charset="0"/>
                <a:sym typeface="+mn-lt"/>
              </a:rPr>
              <a:t> 03</a:t>
            </a:r>
            <a:endParaRPr kumimoji="0" lang="en-US" altLang="zh-CN" sz="4400" b="0" i="0" u="none" strike="noStrike" kern="0" cap="none" spc="0" normalizeH="0" baseline="0" noProof="0" dirty="0">
              <a:ln>
                <a:noFill/>
              </a:ln>
              <a:solidFill>
                <a:srgbClr val="8C5042"/>
              </a:solidFill>
              <a:effectLst/>
              <a:uLnTx/>
              <a:uFillTx/>
              <a:latin typeface="Times New Roman" panose="02020503050405090304" pitchFamily="18" charset="0"/>
              <a:ea typeface="黑体" charset="-122"/>
              <a:cs typeface="Times New Roman" panose="0202050305040509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/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</p:txBody>
      </p:sp>
      <p:sp>
        <p:nvSpPr>
          <p:cNvPr id="3" name="文本框"/>
          <p:cNvSpPr txBox="1"/>
          <p:nvPr/>
        </p:nvSpPr>
        <p:spPr>
          <a:xfrm>
            <a:off x="3369425" y="3429639"/>
            <a:ext cx="5885411" cy="66421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  <a:sym typeface="+mn-ea"/>
              </a:rPr>
              <a:t>Capitalized Cost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0260" y="593090"/>
            <a:ext cx="10571480" cy="5575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Define and calculate the capitalized cost of a perpetual project.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Definition: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Capitalized Cost is the present worth of a perpetual cash flow (infinite analysis period).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Used for permanent infrastructure, endowments, and ongoing maintenance.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Formula: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P = A / 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Label each variable: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P = Capitalized cost (present worth)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</a:rPr>
              <a:t> A = Annual perpetual payment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064750" y="1768475"/>
            <a:ext cx="1316038" cy="790575"/>
            <a:chOff x="9654540" y="1768263"/>
            <a:chExt cx="1316691" cy="790008"/>
          </a:xfrm>
        </p:grpSpPr>
        <p:sp>
          <p:nvSpPr>
            <p:cNvPr id="4" name="Freeform 22"/>
            <p:cNvSpPr/>
            <p:nvPr/>
          </p:nvSpPr>
          <p:spPr>
            <a:xfrm>
              <a:off x="10008729" y="2202926"/>
              <a:ext cx="406602" cy="355345"/>
            </a:xfrm>
            <a:custGeom>
              <a:avLst/>
              <a:gdLst/>
              <a:ahLst/>
              <a:cxnLst>
                <a:cxn ang="0">
                  <a:pos x="406602" y="17194"/>
                </a:cxn>
                <a:cxn ang="0">
                  <a:pos x="0" y="355345"/>
                </a:cxn>
                <a:cxn ang="0">
                  <a:pos x="80175" y="0"/>
                </a:cxn>
                <a:cxn ang="0">
                  <a:pos x="406602" y="17194"/>
                </a:cxn>
              </a:cxnLst>
              <a:rect l="0" t="0" r="0" b="0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566172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</a:endParaRPr>
            </a:p>
          </p:txBody>
        </p:sp>
        <p:sp>
          <p:nvSpPr>
            <p:cNvPr id="5" name="Freeform 23"/>
            <p:cNvSpPr/>
            <p:nvPr/>
          </p:nvSpPr>
          <p:spPr>
            <a:xfrm>
              <a:off x="9654540" y="1768263"/>
              <a:ext cx="1316691" cy="680550"/>
            </a:xfrm>
            <a:custGeom>
              <a:avLst/>
              <a:gdLst/>
              <a:ahLst/>
              <a:cxnLst>
                <a:cxn ang="0">
                  <a:pos x="1316691" y="0"/>
                </a:cxn>
                <a:cxn ang="0">
                  <a:pos x="0" y="148691"/>
                </a:cxn>
                <a:cxn ang="0">
                  <a:pos x="801464" y="680550"/>
                </a:cxn>
                <a:cxn ang="0">
                  <a:pos x="1316691" y="0"/>
                </a:cxn>
              </a:cxnLst>
              <a:rect l="0" t="0" r="0" b="0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1C7D0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</a:endParaRPr>
            </a:p>
          </p:txBody>
        </p:sp>
        <p:sp>
          <p:nvSpPr>
            <p:cNvPr id="6" name="Freeform 24"/>
            <p:cNvSpPr/>
            <p:nvPr/>
          </p:nvSpPr>
          <p:spPr>
            <a:xfrm>
              <a:off x="9940432" y="1814268"/>
              <a:ext cx="933913" cy="744003"/>
            </a:xfrm>
            <a:custGeom>
              <a:avLst/>
              <a:gdLst/>
              <a:ahLst/>
              <a:cxnLst>
                <a:cxn ang="0">
                  <a:pos x="933913" y="0"/>
                </a:cxn>
                <a:cxn ang="0">
                  <a:pos x="0" y="297601"/>
                </a:cxn>
                <a:cxn ang="0">
                  <a:pos x="68754" y="744003"/>
                </a:cxn>
                <a:cxn ang="0">
                  <a:pos x="148967" y="389170"/>
                </a:cxn>
                <a:cxn ang="0">
                  <a:pos x="933913" y="0"/>
                </a:cxn>
              </a:cxnLst>
              <a:rect l="0" t="0" r="0" b="0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893A5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文本框 1"/>
          <p:cNvSpPr txBox="1"/>
          <p:nvPr>
            <p:custDataLst>
              <p:tags r:id="rId1"/>
            </p:custDataLst>
          </p:nvPr>
        </p:nvSpPr>
        <p:spPr>
          <a:xfrm>
            <a:off x="5922963" y="3805238"/>
            <a:ext cx="2209800" cy="4524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  <a:sym typeface="Arial" panose="020B0604020202090204" pitchFamily="34" charset="0"/>
              </a:rPr>
              <a:t>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cs"/>
              <a:sym typeface="Arial" panose="020B060402020209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3765" y="214630"/>
            <a:ext cx="10285730" cy="6391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When to Use Capitalized Cost</a:t>
            </a:r>
            <a:endParaRPr kumimoji="0" lang="en-US" altLang="zh-CN" sz="2700" b="0" i="0" u="none" strike="noStrike" kern="120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Common Applications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Bullet points: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Endowments: Funding perpetual scholarships or grants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Infrastructure: Permanent roads, bridges, dams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Maintenance: Forever annual upkeep costs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Public Projects: Long-term government investments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1055" y="663575"/>
            <a:ext cx="9564370" cy="5266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cap="none" spc="0" normalizeH="0" baseline="0" dirty="0">
                <a:solidFill>
                  <a:srgbClr val="C5785C"/>
                </a:solidFill>
              </a:rPr>
              <a:t>Example Calculation</a:t>
            </a:r>
            <a:endParaRPr kumimoji="0" lang="en-US" sz="2000" i="0" u="none" strike="noStrike" cap="none" spc="0" normalizeH="0" baseline="0" dirty="0">
              <a:solidFill>
                <a:srgbClr val="C5785C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000" i="0" u="none" strike="noStrike" cap="none" spc="0" normalizeH="0" baseline="0" dirty="0">
              <a:solidFill>
                <a:srgbClr val="C5785C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Calculate the capitalized cost for a bridge that requires $100,000 annual maintenance. Interest rate is 6%.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Solution steps: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1. Given: A = $100,000, i = 6% = 0.06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2. Formula: P = A / i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3. Calculation: P = 100,000 / 0.06 = $1,666,667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Interpretation: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$1.67M invested at 6% generates $100K/year forever to cover maintenance.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1"/>
          <a:srcRect l="107" r="107"/>
          <a:stretch>
            <a:fillRect/>
          </a:stretch>
        </p:blipFill>
        <p:spPr>
          <a:xfrm>
            <a:off x="6958965" y="1776094"/>
            <a:ext cx="3773804" cy="3773806"/>
          </a:xfrm>
          <a:prstGeom prst="ellipse">
            <a:avLst/>
          </a:prstGeom>
          <a:ln>
            <a:noFill/>
          </a:ln>
        </p:spPr>
      </p:pic>
      <p:grpSp>
        <p:nvGrpSpPr>
          <p:cNvPr id="10253" name="组合 48"/>
          <p:cNvGrpSpPr/>
          <p:nvPr/>
        </p:nvGrpSpPr>
        <p:grpSpPr>
          <a:xfrm>
            <a:off x="1546225" y="5581650"/>
            <a:ext cx="830263" cy="830263"/>
            <a:chOff x="1585732" y="4805489"/>
            <a:chExt cx="476336" cy="476336"/>
          </a:xfrm>
        </p:grpSpPr>
        <p:sp>
          <p:nvSpPr>
            <p:cNvPr id="50" name="椭圆 49"/>
            <p:cNvSpPr/>
            <p:nvPr/>
          </p:nvSpPr>
          <p:spPr>
            <a:xfrm>
              <a:off x="1585732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657003" y="4903244"/>
              <a:ext cx="333794" cy="280826"/>
              <a:chOff x="5146675" y="766763"/>
              <a:chExt cx="1590676" cy="1338263"/>
            </a:xfrm>
            <a:solidFill>
              <a:schemeClr val="bg1"/>
            </a:solidFill>
            <a:effectLst/>
          </p:grpSpPr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6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8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9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6" name="组合 63"/>
          <p:cNvGrpSpPr/>
          <p:nvPr/>
        </p:nvGrpSpPr>
        <p:grpSpPr>
          <a:xfrm>
            <a:off x="3373438" y="5651183"/>
            <a:ext cx="808037" cy="808037"/>
            <a:chOff x="2573603" y="4805489"/>
            <a:chExt cx="476336" cy="476336"/>
          </a:xfrm>
        </p:grpSpPr>
        <p:sp>
          <p:nvSpPr>
            <p:cNvPr id="65" name="椭圆 64"/>
            <p:cNvSpPr/>
            <p:nvPr/>
          </p:nvSpPr>
          <p:spPr>
            <a:xfrm>
              <a:off x="2573603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2696528" y="4865897"/>
              <a:ext cx="230486" cy="355521"/>
              <a:chOff x="7875588" y="503238"/>
              <a:chExt cx="485775" cy="749300"/>
            </a:xfrm>
            <a:solidFill>
              <a:schemeClr val="bg1"/>
            </a:solidFill>
            <a:effectLst/>
          </p:grpSpPr>
          <p:sp>
            <p:nvSpPr>
              <p:cNvPr id="67" name="Freeform 65"/>
              <p:cNvSpPr/>
              <p:nvPr/>
            </p:nvSpPr>
            <p:spPr bwMode="auto">
              <a:xfrm>
                <a:off x="7964488" y="868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66"/>
              <p:cNvSpPr/>
              <p:nvPr/>
            </p:nvSpPr>
            <p:spPr bwMode="auto">
              <a:xfrm>
                <a:off x="7875588" y="868363"/>
                <a:ext cx="485775" cy="384175"/>
              </a:xfrm>
              <a:custGeom>
                <a:avLst/>
                <a:gdLst>
                  <a:gd name="T0" fmla="*/ 160 w 166"/>
                  <a:gd name="T1" fmla="*/ 115 h 131"/>
                  <a:gd name="T2" fmla="*/ 149 w 166"/>
                  <a:gd name="T3" fmla="*/ 115 h 131"/>
                  <a:gd name="T4" fmla="*/ 97 w 166"/>
                  <a:gd name="T5" fmla="*/ 98 h 131"/>
                  <a:gd name="T6" fmla="*/ 97 w 166"/>
                  <a:gd name="T7" fmla="*/ 84 h 131"/>
                  <a:gd name="T8" fmla="*/ 154 w 166"/>
                  <a:gd name="T9" fmla="*/ 15 h 131"/>
                  <a:gd name="T10" fmla="*/ 154 w 166"/>
                  <a:gd name="T11" fmla="*/ 0 h 131"/>
                  <a:gd name="T12" fmla="*/ 142 w 166"/>
                  <a:gd name="T13" fmla="*/ 0 h 131"/>
                  <a:gd name="T14" fmla="*/ 142 w 166"/>
                  <a:gd name="T15" fmla="*/ 15 h 131"/>
                  <a:gd name="T16" fmla="*/ 83 w 166"/>
                  <a:gd name="T17" fmla="*/ 73 h 131"/>
                  <a:gd name="T18" fmla="*/ 24 w 166"/>
                  <a:gd name="T19" fmla="*/ 15 h 131"/>
                  <a:gd name="T20" fmla="*/ 24 w 166"/>
                  <a:gd name="T21" fmla="*/ 0 h 131"/>
                  <a:gd name="T22" fmla="*/ 12 w 166"/>
                  <a:gd name="T23" fmla="*/ 0 h 131"/>
                  <a:gd name="T24" fmla="*/ 12 w 166"/>
                  <a:gd name="T25" fmla="*/ 15 h 131"/>
                  <a:gd name="T26" fmla="*/ 69 w 166"/>
                  <a:gd name="T27" fmla="*/ 84 h 131"/>
                  <a:gd name="T28" fmla="*/ 69 w 166"/>
                  <a:gd name="T29" fmla="*/ 98 h 131"/>
                  <a:gd name="T30" fmla="*/ 17 w 166"/>
                  <a:gd name="T31" fmla="*/ 115 h 131"/>
                  <a:gd name="T32" fmla="*/ 6 w 166"/>
                  <a:gd name="T33" fmla="*/ 115 h 131"/>
                  <a:gd name="T34" fmla="*/ 0 w 166"/>
                  <a:gd name="T35" fmla="*/ 122 h 131"/>
                  <a:gd name="T36" fmla="*/ 0 w 166"/>
                  <a:gd name="T37" fmla="*/ 125 h 131"/>
                  <a:gd name="T38" fmla="*/ 6 w 166"/>
                  <a:gd name="T39" fmla="*/ 131 h 131"/>
                  <a:gd name="T40" fmla="*/ 160 w 166"/>
                  <a:gd name="T41" fmla="*/ 131 h 131"/>
                  <a:gd name="T42" fmla="*/ 166 w 166"/>
                  <a:gd name="T43" fmla="*/ 125 h 131"/>
                  <a:gd name="T44" fmla="*/ 166 w 166"/>
                  <a:gd name="T45" fmla="*/ 122 h 131"/>
                  <a:gd name="T46" fmla="*/ 160 w 166"/>
                  <a:gd name="T47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6" h="131">
                    <a:moveTo>
                      <a:pt x="160" y="115"/>
                    </a:move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34" y="106"/>
                      <a:pt x="116" y="100"/>
                      <a:pt x="97" y="98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130" y="77"/>
                      <a:pt x="154" y="49"/>
                      <a:pt x="154" y="15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42" y="47"/>
                      <a:pt x="115" y="73"/>
                      <a:pt x="83" y="73"/>
                    </a:cubicBezTo>
                    <a:cubicBezTo>
                      <a:pt x="51" y="73"/>
                      <a:pt x="24" y="47"/>
                      <a:pt x="24" y="1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49"/>
                      <a:pt x="36" y="77"/>
                      <a:pt x="69" y="84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50" y="100"/>
                      <a:pt x="32" y="106"/>
                      <a:pt x="17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2" y="115"/>
                      <a:pt x="0" y="118"/>
                      <a:pt x="0" y="12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9"/>
                      <a:pt x="2" y="131"/>
                      <a:pt x="6" y="131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3" y="131"/>
                      <a:pt x="166" y="129"/>
                      <a:pt x="166" y="125"/>
                    </a:cubicBezTo>
                    <a:cubicBezTo>
                      <a:pt x="166" y="122"/>
                      <a:pt x="166" y="122"/>
                      <a:pt x="166" y="122"/>
                    </a:cubicBezTo>
                    <a:cubicBezTo>
                      <a:pt x="166" y="118"/>
                      <a:pt x="163" y="115"/>
                      <a:pt x="160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7"/>
              <p:cNvSpPr/>
              <p:nvPr/>
            </p:nvSpPr>
            <p:spPr bwMode="auto">
              <a:xfrm>
                <a:off x="7999413" y="503238"/>
                <a:ext cx="239713" cy="122238"/>
              </a:xfrm>
              <a:custGeom>
                <a:avLst/>
                <a:gdLst>
                  <a:gd name="T0" fmla="*/ 82 w 82"/>
                  <a:gd name="T1" fmla="*/ 42 h 42"/>
                  <a:gd name="T2" fmla="*/ 82 w 82"/>
                  <a:gd name="T3" fmla="*/ 41 h 42"/>
                  <a:gd name="T4" fmla="*/ 41 w 82"/>
                  <a:gd name="T5" fmla="*/ 0 h 42"/>
                  <a:gd name="T6" fmla="*/ 0 w 82"/>
                  <a:gd name="T7" fmla="*/ 41 h 42"/>
                  <a:gd name="T8" fmla="*/ 0 w 82"/>
                  <a:gd name="T9" fmla="*/ 42 h 42"/>
                  <a:gd name="T10" fmla="*/ 82 w 8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2">
                    <a:moveTo>
                      <a:pt x="82" y="42"/>
                    </a:move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8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Freeform 68"/>
              <p:cNvSpPr/>
              <p:nvPr/>
            </p:nvSpPr>
            <p:spPr bwMode="auto">
              <a:xfrm>
                <a:off x="7999413" y="655638"/>
                <a:ext cx="239713" cy="360363"/>
              </a:xfrm>
              <a:custGeom>
                <a:avLst/>
                <a:gdLst>
                  <a:gd name="T0" fmla="*/ 0 w 82"/>
                  <a:gd name="T1" fmla="*/ 0 h 123"/>
                  <a:gd name="T2" fmla="*/ 0 w 82"/>
                  <a:gd name="T3" fmla="*/ 82 h 123"/>
                  <a:gd name="T4" fmla="*/ 41 w 82"/>
                  <a:gd name="T5" fmla="*/ 123 h 123"/>
                  <a:gd name="T6" fmla="*/ 82 w 82"/>
                  <a:gd name="T7" fmla="*/ 82 h 123"/>
                  <a:gd name="T8" fmla="*/ 82 w 82"/>
                  <a:gd name="T9" fmla="*/ 0 h 123"/>
                  <a:gd name="T10" fmla="*/ 0 w 82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23">
                    <a:moveTo>
                      <a:pt x="0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105"/>
                      <a:pt x="18" y="123"/>
                      <a:pt x="41" y="123"/>
                    </a:cubicBezTo>
                    <a:cubicBezTo>
                      <a:pt x="64" y="123"/>
                      <a:pt x="82" y="105"/>
                      <a:pt x="82" y="82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9" name="组合 70"/>
          <p:cNvGrpSpPr/>
          <p:nvPr/>
        </p:nvGrpSpPr>
        <p:grpSpPr>
          <a:xfrm>
            <a:off x="5163503" y="5626100"/>
            <a:ext cx="835025" cy="835025"/>
            <a:chOff x="3493455" y="4805489"/>
            <a:chExt cx="476336" cy="476336"/>
          </a:xfrm>
        </p:grpSpPr>
        <p:sp>
          <p:nvSpPr>
            <p:cNvPr id="72" name="椭圆 71"/>
            <p:cNvSpPr/>
            <p:nvPr/>
          </p:nvSpPr>
          <p:spPr>
            <a:xfrm>
              <a:off x="3493455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3587213" y="4902911"/>
              <a:ext cx="288821" cy="281492"/>
              <a:chOff x="7770813" y="763588"/>
              <a:chExt cx="1376363" cy="1341438"/>
            </a:xfrm>
            <a:solidFill>
              <a:schemeClr val="bg1"/>
            </a:solidFill>
            <a:effectLst/>
          </p:grpSpPr>
          <p:sp>
            <p:nvSpPr>
              <p:cNvPr id="74" name="Freeform 30"/>
              <p:cNvSpPr/>
              <p:nvPr/>
            </p:nvSpPr>
            <p:spPr bwMode="auto">
              <a:xfrm>
                <a:off x="7770813" y="1501776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5" name="Freeform 31"/>
              <p:cNvSpPr/>
              <p:nvPr/>
            </p:nvSpPr>
            <p:spPr bwMode="auto">
              <a:xfrm>
                <a:off x="7770813" y="992188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2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Freeform 32"/>
              <p:cNvSpPr/>
              <p:nvPr/>
            </p:nvSpPr>
            <p:spPr bwMode="auto">
              <a:xfrm>
                <a:off x="7770813" y="1247776"/>
                <a:ext cx="214313" cy="119063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7" name="Freeform 33"/>
              <p:cNvSpPr/>
              <p:nvPr/>
            </p:nvSpPr>
            <p:spPr bwMode="auto">
              <a:xfrm>
                <a:off x="7770813" y="1758951"/>
                <a:ext cx="214313" cy="117475"/>
              </a:xfrm>
              <a:custGeom>
                <a:avLst/>
                <a:gdLst>
                  <a:gd name="T0" fmla="*/ 75 w 75"/>
                  <a:gd name="T1" fmla="*/ 20 h 41"/>
                  <a:gd name="T2" fmla="*/ 54 w 75"/>
                  <a:gd name="T3" fmla="*/ 0 h 41"/>
                  <a:gd name="T4" fmla="*/ 21 w 75"/>
                  <a:gd name="T5" fmla="*/ 0 h 41"/>
                  <a:gd name="T6" fmla="*/ 0 w 75"/>
                  <a:gd name="T7" fmla="*/ 20 h 41"/>
                  <a:gd name="T8" fmla="*/ 21 w 75"/>
                  <a:gd name="T9" fmla="*/ 41 h 41"/>
                  <a:gd name="T10" fmla="*/ 54 w 75"/>
                  <a:gd name="T11" fmla="*/ 41 h 41"/>
                  <a:gd name="T12" fmla="*/ 75 w 75"/>
                  <a:gd name="T13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1">
                    <a:moveTo>
                      <a:pt x="75" y="20"/>
                    </a:moveTo>
                    <a:cubicBezTo>
                      <a:pt x="75" y="9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65" y="41"/>
                      <a:pt x="75" y="32"/>
                      <a:pt x="7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Freeform 34"/>
              <p:cNvSpPr>
                <a:spLocks noEditPoints="1"/>
              </p:cNvSpPr>
              <p:nvPr/>
            </p:nvSpPr>
            <p:spPr bwMode="auto">
              <a:xfrm>
                <a:off x="7859713" y="763588"/>
                <a:ext cx="1173163" cy="1341438"/>
              </a:xfrm>
              <a:custGeom>
                <a:avLst/>
                <a:gdLst>
                  <a:gd name="T0" fmla="*/ 368 w 411"/>
                  <a:gd name="T1" fmla="*/ 0 h 469"/>
                  <a:gd name="T2" fmla="*/ 42 w 411"/>
                  <a:gd name="T3" fmla="*/ 0 h 469"/>
                  <a:gd name="T4" fmla="*/ 0 w 411"/>
                  <a:gd name="T5" fmla="*/ 43 h 469"/>
                  <a:gd name="T6" fmla="*/ 0 w 411"/>
                  <a:gd name="T7" fmla="*/ 68 h 469"/>
                  <a:gd name="T8" fmla="*/ 23 w 411"/>
                  <a:gd name="T9" fmla="*/ 68 h 469"/>
                  <a:gd name="T10" fmla="*/ 56 w 411"/>
                  <a:gd name="T11" fmla="*/ 101 h 469"/>
                  <a:gd name="T12" fmla="*/ 23 w 411"/>
                  <a:gd name="T13" fmla="*/ 134 h 469"/>
                  <a:gd name="T14" fmla="*/ 0 w 411"/>
                  <a:gd name="T15" fmla="*/ 134 h 469"/>
                  <a:gd name="T16" fmla="*/ 0 w 411"/>
                  <a:gd name="T17" fmla="*/ 157 h 469"/>
                  <a:gd name="T18" fmla="*/ 23 w 411"/>
                  <a:gd name="T19" fmla="*/ 157 h 469"/>
                  <a:gd name="T20" fmla="*/ 56 w 411"/>
                  <a:gd name="T21" fmla="*/ 190 h 469"/>
                  <a:gd name="T22" fmla="*/ 23 w 411"/>
                  <a:gd name="T23" fmla="*/ 223 h 469"/>
                  <a:gd name="T24" fmla="*/ 0 w 411"/>
                  <a:gd name="T25" fmla="*/ 223 h 469"/>
                  <a:gd name="T26" fmla="*/ 0 w 411"/>
                  <a:gd name="T27" fmla="*/ 246 h 469"/>
                  <a:gd name="T28" fmla="*/ 23 w 411"/>
                  <a:gd name="T29" fmla="*/ 246 h 469"/>
                  <a:gd name="T30" fmla="*/ 56 w 411"/>
                  <a:gd name="T31" fmla="*/ 279 h 469"/>
                  <a:gd name="T32" fmla="*/ 23 w 411"/>
                  <a:gd name="T33" fmla="*/ 312 h 469"/>
                  <a:gd name="T34" fmla="*/ 0 w 411"/>
                  <a:gd name="T35" fmla="*/ 312 h 469"/>
                  <a:gd name="T36" fmla="*/ 0 w 411"/>
                  <a:gd name="T37" fmla="*/ 335 h 469"/>
                  <a:gd name="T38" fmla="*/ 23 w 411"/>
                  <a:gd name="T39" fmla="*/ 335 h 469"/>
                  <a:gd name="T40" fmla="*/ 56 w 411"/>
                  <a:gd name="T41" fmla="*/ 368 h 469"/>
                  <a:gd name="T42" fmla="*/ 23 w 411"/>
                  <a:gd name="T43" fmla="*/ 401 h 469"/>
                  <a:gd name="T44" fmla="*/ 0 w 411"/>
                  <a:gd name="T45" fmla="*/ 401 h 469"/>
                  <a:gd name="T46" fmla="*/ 0 w 411"/>
                  <a:gd name="T47" fmla="*/ 426 h 469"/>
                  <a:gd name="T48" fmla="*/ 42 w 411"/>
                  <a:gd name="T49" fmla="*/ 469 h 469"/>
                  <a:gd name="T50" fmla="*/ 368 w 411"/>
                  <a:gd name="T51" fmla="*/ 469 h 469"/>
                  <a:gd name="T52" fmla="*/ 411 w 411"/>
                  <a:gd name="T53" fmla="*/ 426 h 469"/>
                  <a:gd name="T54" fmla="*/ 411 w 411"/>
                  <a:gd name="T55" fmla="*/ 43 h 469"/>
                  <a:gd name="T56" fmla="*/ 368 w 411"/>
                  <a:gd name="T57" fmla="*/ 0 h 469"/>
                  <a:gd name="T58" fmla="*/ 212 w 411"/>
                  <a:gd name="T59" fmla="*/ 87 h 469"/>
                  <a:gd name="T60" fmla="*/ 271 w 411"/>
                  <a:gd name="T61" fmla="*/ 146 h 469"/>
                  <a:gd name="T62" fmla="*/ 212 w 411"/>
                  <a:gd name="T63" fmla="*/ 205 h 469"/>
                  <a:gd name="T64" fmla="*/ 153 w 411"/>
                  <a:gd name="T65" fmla="*/ 146 h 469"/>
                  <a:gd name="T66" fmla="*/ 212 w 411"/>
                  <a:gd name="T67" fmla="*/ 87 h 469"/>
                  <a:gd name="T68" fmla="*/ 307 w 411"/>
                  <a:gd name="T69" fmla="*/ 363 h 469"/>
                  <a:gd name="T70" fmla="*/ 307 w 411"/>
                  <a:gd name="T71" fmla="*/ 363 h 469"/>
                  <a:gd name="T72" fmla="*/ 212 w 411"/>
                  <a:gd name="T73" fmla="*/ 383 h 469"/>
                  <a:gd name="T74" fmla="*/ 117 w 411"/>
                  <a:gd name="T75" fmla="*/ 363 h 469"/>
                  <a:gd name="T76" fmla="*/ 117 w 411"/>
                  <a:gd name="T77" fmla="*/ 363 h 469"/>
                  <a:gd name="T78" fmla="*/ 117 w 411"/>
                  <a:gd name="T79" fmla="*/ 306 h 469"/>
                  <a:gd name="T80" fmla="*/ 180 w 411"/>
                  <a:gd name="T81" fmla="*/ 215 h 469"/>
                  <a:gd name="T82" fmla="*/ 212 w 411"/>
                  <a:gd name="T83" fmla="*/ 257 h 469"/>
                  <a:gd name="T84" fmla="*/ 244 w 411"/>
                  <a:gd name="T85" fmla="*/ 215 h 469"/>
                  <a:gd name="T86" fmla="*/ 307 w 411"/>
                  <a:gd name="T87" fmla="*/ 306 h 469"/>
                  <a:gd name="T88" fmla="*/ 307 w 411"/>
                  <a:gd name="T89" fmla="*/ 36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69">
                    <a:moveTo>
                      <a:pt x="36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41" y="68"/>
                      <a:pt x="56" y="83"/>
                      <a:pt x="56" y="101"/>
                    </a:cubicBezTo>
                    <a:cubicBezTo>
                      <a:pt x="56" y="119"/>
                      <a:pt x="41" y="134"/>
                      <a:pt x="23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41" y="157"/>
                      <a:pt x="56" y="172"/>
                      <a:pt x="56" y="190"/>
                    </a:cubicBezTo>
                    <a:cubicBezTo>
                      <a:pt x="56" y="208"/>
                      <a:pt x="41" y="223"/>
                      <a:pt x="23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41" y="246"/>
                      <a:pt x="56" y="261"/>
                      <a:pt x="56" y="279"/>
                    </a:cubicBezTo>
                    <a:cubicBezTo>
                      <a:pt x="56" y="298"/>
                      <a:pt x="41" y="312"/>
                      <a:pt x="23" y="312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3" y="335"/>
                      <a:pt x="23" y="335"/>
                      <a:pt x="23" y="335"/>
                    </a:cubicBezTo>
                    <a:cubicBezTo>
                      <a:pt x="41" y="335"/>
                      <a:pt x="56" y="350"/>
                      <a:pt x="56" y="368"/>
                    </a:cubicBezTo>
                    <a:cubicBezTo>
                      <a:pt x="56" y="387"/>
                      <a:pt x="41" y="401"/>
                      <a:pt x="23" y="401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450"/>
                      <a:pt x="19" y="469"/>
                      <a:pt x="42" y="469"/>
                    </a:cubicBezTo>
                    <a:cubicBezTo>
                      <a:pt x="368" y="469"/>
                      <a:pt x="368" y="469"/>
                      <a:pt x="368" y="469"/>
                    </a:cubicBezTo>
                    <a:cubicBezTo>
                      <a:pt x="392" y="469"/>
                      <a:pt x="411" y="450"/>
                      <a:pt x="411" y="426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11" y="20"/>
                      <a:pt x="392" y="0"/>
                      <a:pt x="368" y="0"/>
                    </a:cubicBezTo>
                    <a:close/>
                    <a:moveTo>
                      <a:pt x="212" y="87"/>
                    </a:moveTo>
                    <a:cubicBezTo>
                      <a:pt x="245" y="87"/>
                      <a:pt x="271" y="113"/>
                      <a:pt x="271" y="146"/>
                    </a:cubicBezTo>
                    <a:cubicBezTo>
                      <a:pt x="271" y="179"/>
                      <a:pt x="245" y="205"/>
                      <a:pt x="212" y="205"/>
                    </a:cubicBezTo>
                    <a:cubicBezTo>
                      <a:pt x="179" y="205"/>
                      <a:pt x="153" y="179"/>
                      <a:pt x="153" y="146"/>
                    </a:cubicBezTo>
                    <a:cubicBezTo>
                      <a:pt x="153" y="113"/>
                      <a:pt x="179" y="87"/>
                      <a:pt x="212" y="87"/>
                    </a:cubicBezTo>
                    <a:close/>
                    <a:moveTo>
                      <a:pt x="307" y="363"/>
                    </a:moveTo>
                    <a:cubicBezTo>
                      <a:pt x="307" y="363"/>
                      <a:pt x="307" y="363"/>
                      <a:pt x="307" y="363"/>
                    </a:cubicBezTo>
                    <a:cubicBezTo>
                      <a:pt x="305" y="374"/>
                      <a:pt x="263" y="383"/>
                      <a:pt x="212" y="383"/>
                    </a:cubicBezTo>
                    <a:cubicBezTo>
                      <a:pt x="161" y="383"/>
                      <a:pt x="119" y="374"/>
                      <a:pt x="117" y="363"/>
                    </a:cubicBezTo>
                    <a:cubicBezTo>
                      <a:pt x="117" y="363"/>
                      <a:pt x="117" y="363"/>
                      <a:pt x="117" y="363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7" y="264"/>
                      <a:pt x="143" y="228"/>
                      <a:pt x="180" y="215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44" y="215"/>
                      <a:pt x="244" y="215"/>
                      <a:pt x="244" y="215"/>
                    </a:cubicBezTo>
                    <a:cubicBezTo>
                      <a:pt x="281" y="228"/>
                      <a:pt x="307" y="264"/>
                      <a:pt x="307" y="306"/>
                    </a:cubicBezTo>
                    <a:lnTo>
                      <a:pt x="307" y="3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9" name="Freeform 35"/>
              <p:cNvSpPr/>
              <p:nvPr/>
            </p:nvSpPr>
            <p:spPr bwMode="auto">
              <a:xfrm>
                <a:off x="9056688" y="892176"/>
                <a:ext cx="90488" cy="169863"/>
              </a:xfrm>
              <a:custGeom>
                <a:avLst/>
                <a:gdLst>
                  <a:gd name="T0" fmla="*/ 23 w 32"/>
                  <a:gd name="T1" fmla="*/ 0 h 59"/>
                  <a:gd name="T2" fmla="*/ 9 w 32"/>
                  <a:gd name="T3" fmla="*/ 0 h 59"/>
                  <a:gd name="T4" fmla="*/ 0 w 32"/>
                  <a:gd name="T5" fmla="*/ 8 h 59"/>
                  <a:gd name="T6" fmla="*/ 0 w 32"/>
                  <a:gd name="T7" fmla="*/ 59 h 59"/>
                  <a:gd name="T8" fmla="*/ 9 w 32"/>
                  <a:gd name="T9" fmla="*/ 51 h 59"/>
                  <a:gd name="T10" fmla="*/ 23 w 32"/>
                  <a:gd name="T11" fmla="*/ 51 h 59"/>
                  <a:gd name="T12" fmla="*/ 32 w 32"/>
                  <a:gd name="T13" fmla="*/ 59 h 59"/>
                  <a:gd name="T14" fmla="*/ 32 w 32"/>
                  <a:gd name="T15" fmla="*/ 8 h 59"/>
                  <a:gd name="T16" fmla="*/ 23 w 32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59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5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80" name="Freeform 36"/>
              <p:cNvSpPr/>
              <p:nvPr/>
            </p:nvSpPr>
            <p:spPr bwMode="auto">
              <a:xfrm>
                <a:off x="9056688" y="1076326"/>
                <a:ext cx="90488" cy="171450"/>
              </a:xfrm>
              <a:custGeom>
                <a:avLst/>
                <a:gdLst>
                  <a:gd name="T0" fmla="*/ 23 w 32"/>
                  <a:gd name="T1" fmla="*/ 0 h 60"/>
                  <a:gd name="T2" fmla="*/ 9 w 32"/>
                  <a:gd name="T3" fmla="*/ 0 h 60"/>
                  <a:gd name="T4" fmla="*/ 0 w 32"/>
                  <a:gd name="T5" fmla="*/ 9 h 60"/>
                  <a:gd name="T6" fmla="*/ 0 w 32"/>
                  <a:gd name="T7" fmla="*/ 60 h 60"/>
                  <a:gd name="T8" fmla="*/ 9 w 32"/>
                  <a:gd name="T9" fmla="*/ 51 h 60"/>
                  <a:gd name="T10" fmla="*/ 23 w 32"/>
                  <a:gd name="T11" fmla="*/ 51 h 60"/>
                  <a:gd name="T12" fmla="*/ 32 w 32"/>
                  <a:gd name="T13" fmla="*/ 60 h 60"/>
                  <a:gd name="T14" fmla="*/ 32 w 32"/>
                  <a:gd name="T15" fmla="*/ 9 h 60"/>
                  <a:gd name="T16" fmla="*/ 23 w 32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0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6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Freeform 37"/>
              <p:cNvSpPr/>
              <p:nvPr/>
            </p:nvSpPr>
            <p:spPr bwMode="auto">
              <a:xfrm>
                <a:off x="9056688" y="1252538"/>
                <a:ext cx="90488" cy="209550"/>
              </a:xfrm>
              <a:custGeom>
                <a:avLst/>
                <a:gdLst>
                  <a:gd name="T0" fmla="*/ 32 w 32"/>
                  <a:gd name="T1" fmla="*/ 64 h 73"/>
                  <a:gd name="T2" fmla="*/ 23 w 32"/>
                  <a:gd name="T3" fmla="*/ 73 h 73"/>
                  <a:gd name="T4" fmla="*/ 9 w 32"/>
                  <a:gd name="T5" fmla="*/ 73 h 73"/>
                  <a:gd name="T6" fmla="*/ 0 w 32"/>
                  <a:gd name="T7" fmla="*/ 64 h 73"/>
                  <a:gd name="T8" fmla="*/ 0 w 32"/>
                  <a:gd name="T9" fmla="*/ 9 h 73"/>
                  <a:gd name="T10" fmla="*/ 9 w 32"/>
                  <a:gd name="T11" fmla="*/ 0 h 73"/>
                  <a:gd name="T12" fmla="*/ 23 w 32"/>
                  <a:gd name="T13" fmla="*/ 0 h 73"/>
                  <a:gd name="T14" fmla="*/ 32 w 32"/>
                  <a:gd name="T15" fmla="*/ 9 h 73"/>
                  <a:gd name="T16" fmla="*/ 32 w 32"/>
                  <a:gd name="T17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32" y="64"/>
                    </a:moveTo>
                    <a:cubicBezTo>
                      <a:pt x="32" y="69"/>
                      <a:pt x="28" y="73"/>
                      <a:pt x="23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" y="73"/>
                      <a:pt x="0" y="69"/>
                      <a:pt x="0" y="6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2" y="4"/>
                      <a:pt x="32" y="9"/>
                    </a:cubicBez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2" name="椭圆 81"/>
          <p:cNvSpPr/>
          <p:nvPr/>
        </p:nvSpPr>
        <p:spPr>
          <a:xfrm>
            <a:off x="9680575" y="4733925"/>
            <a:ext cx="882650" cy="882650"/>
          </a:xfrm>
          <a:prstGeom prst="ellipse">
            <a:avLst/>
          </a:prstGeom>
          <a:solidFill>
            <a:srgbClr val="C5785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0434638" y="4459288"/>
            <a:ext cx="298450" cy="298450"/>
          </a:xfrm>
          <a:prstGeom prst="ellipse">
            <a:avLst/>
          </a:prstGeom>
          <a:solidFill>
            <a:srgbClr val="C5785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2785" y="848995"/>
            <a:ext cx="6180455" cy="4368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F172B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Machine Comparison</a:t>
            </a:r>
            <a:endParaRPr 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F172B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Project Evaluation</a:t>
            </a:r>
            <a:endParaRPr 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F172B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Capitalized Cost</a:t>
            </a:r>
            <a:endParaRPr 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F172B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Bond Pricing</a:t>
            </a:r>
            <a:endParaRPr 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0260" y="1016000"/>
            <a:ext cx="10571480" cy="5152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P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roblem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：</a:t>
            </a:r>
            <a:r>
              <a:rPr lang="en-US" sz="3200" dirty="0">
                <a:solidFill>
                  <a:srgbClr val="C5785C"/>
                </a:solidFill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Machine Comparison</a:t>
            </a:r>
            <a:endParaRPr lang="en-US" sz="3200" dirty="0">
              <a:solidFill>
                <a:srgbClr val="C5785C"/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314158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Two machines are being considered:</a:t>
            </a:r>
            <a:endParaRPr lang="en-US" sz="18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b="1" dirty="0">
                <a:solidFill>
                  <a:srgbClr val="1E293B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Machine X:</a:t>
            </a:r>
            <a:r>
              <a:rPr lang="en-US" sz="1800" dirty="0">
                <a:solidFill>
                  <a:srgbClr val="1E293B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 Cost $8,000, annual benefit $2,500, life 4 years</a:t>
            </a:r>
            <a:endParaRPr lang="en-US" sz="18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b="1" dirty="0">
                <a:solidFill>
                  <a:srgbClr val="1E293B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Machine Y:</a:t>
            </a:r>
            <a:r>
              <a:rPr lang="en-US" sz="1800" dirty="0">
                <a:solidFill>
                  <a:srgbClr val="1E293B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 Cost $12,000, annual benefit $3,500, life 6 years</a:t>
            </a:r>
            <a:endParaRPr lang="en-US" sz="1800" dirty="0">
              <a:solidFill>
                <a:srgbClr val="1E293B"/>
              </a:solidFill>
              <a:latin typeface="Times New Roman Regular" panose="02020503050405090304" charset="0"/>
              <a:ea typeface="MiSans" pitchFamily="34" charset="-122"/>
              <a:cs typeface="Times New Roman Regular" panose="0202050305040509030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314158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Using PW analysis at 10% interest, which machine should be selected?</a:t>
            </a:r>
            <a:endParaRPr lang="en-US" sz="18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X:  -8000 + 2500(P/A,10%,4) = -75.34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PWx= -75.34 * [1+(P/F,10%,4)+(P/F,10%,8)] =-75.34*2.1495 = -161.94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Y: -50000 + 12000(P/A,12%,8) = 3242.41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PXy = 3243.41[</a:t>
            </a:r>
            <a:r>
              <a:rPr lang="en-US" altLang="zh-CN" sz="1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1+(P/F,10%,6)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] = 5074.23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Y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064750" y="1768475"/>
            <a:ext cx="1316038" cy="790575"/>
            <a:chOff x="9654540" y="1768263"/>
            <a:chExt cx="1316691" cy="790008"/>
          </a:xfrm>
        </p:grpSpPr>
        <p:sp>
          <p:nvSpPr>
            <p:cNvPr id="4" name="Freeform 22"/>
            <p:cNvSpPr/>
            <p:nvPr/>
          </p:nvSpPr>
          <p:spPr>
            <a:xfrm>
              <a:off x="10008729" y="2202926"/>
              <a:ext cx="406602" cy="355345"/>
            </a:xfrm>
            <a:custGeom>
              <a:avLst/>
              <a:gdLst/>
              <a:ahLst/>
              <a:cxnLst>
                <a:cxn ang="0">
                  <a:pos x="406602" y="17194"/>
                </a:cxn>
                <a:cxn ang="0">
                  <a:pos x="0" y="355345"/>
                </a:cxn>
                <a:cxn ang="0">
                  <a:pos x="80175" y="0"/>
                </a:cxn>
                <a:cxn ang="0">
                  <a:pos x="406602" y="17194"/>
                </a:cxn>
              </a:cxnLst>
              <a:rect l="0" t="0" r="0" b="0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566172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</a:endParaRPr>
            </a:p>
          </p:txBody>
        </p:sp>
        <p:sp>
          <p:nvSpPr>
            <p:cNvPr id="5" name="Freeform 23"/>
            <p:cNvSpPr/>
            <p:nvPr/>
          </p:nvSpPr>
          <p:spPr>
            <a:xfrm>
              <a:off x="9654540" y="1768263"/>
              <a:ext cx="1316691" cy="680550"/>
            </a:xfrm>
            <a:custGeom>
              <a:avLst/>
              <a:gdLst/>
              <a:ahLst/>
              <a:cxnLst>
                <a:cxn ang="0">
                  <a:pos x="1316691" y="0"/>
                </a:cxn>
                <a:cxn ang="0">
                  <a:pos x="0" y="148691"/>
                </a:cxn>
                <a:cxn ang="0">
                  <a:pos x="801464" y="680550"/>
                </a:cxn>
                <a:cxn ang="0">
                  <a:pos x="1316691" y="0"/>
                </a:cxn>
              </a:cxnLst>
              <a:rect l="0" t="0" r="0" b="0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1C7D0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</a:endParaRPr>
            </a:p>
          </p:txBody>
        </p:sp>
        <p:sp>
          <p:nvSpPr>
            <p:cNvPr id="6" name="Freeform 24"/>
            <p:cNvSpPr/>
            <p:nvPr/>
          </p:nvSpPr>
          <p:spPr>
            <a:xfrm>
              <a:off x="9940432" y="1814268"/>
              <a:ext cx="933913" cy="744003"/>
            </a:xfrm>
            <a:custGeom>
              <a:avLst/>
              <a:gdLst/>
              <a:ahLst/>
              <a:cxnLst>
                <a:cxn ang="0">
                  <a:pos x="933913" y="0"/>
                </a:cxn>
                <a:cxn ang="0">
                  <a:pos x="0" y="297601"/>
                </a:cxn>
                <a:cxn ang="0">
                  <a:pos x="68754" y="744003"/>
                </a:cxn>
                <a:cxn ang="0">
                  <a:pos x="148967" y="389170"/>
                </a:cxn>
                <a:cxn ang="0">
                  <a:pos x="933913" y="0"/>
                </a:cxn>
              </a:cxnLst>
              <a:rect l="0" t="0" r="0" b="0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893A5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文本框 1"/>
          <p:cNvSpPr txBox="1"/>
          <p:nvPr>
            <p:custDataLst>
              <p:tags r:id="rId1"/>
            </p:custDataLst>
          </p:nvPr>
        </p:nvSpPr>
        <p:spPr>
          <a:xfrm>
            <a:off x="5922963" y="3805238"/>
            <a:ext cx="2209800" cy="4524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charset="-122"/>
                <a:ea typeface="黑体" charset="-122"/>
                <a:cs typeface="+mn-cs"/>
                <a:sym typeface="Arial" panose="020B0604020202090204" pitchFamily="34" charset="0"/>
              </a:rPr>
              <a:t>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cs"/>
              <a:sym typeface="Arial" panose="020B060402020209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2445" y="593090"/>
            <a:ext cx="9918700" cy="5672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P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roblem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：</a:t>
            </a:r>
            <a:r>
              <a:rPr lang="en-US" sz="3200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Project Evaluation</a:t>
            </a:r>
            <a:endParaRPr lang="en-US" sz="3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314158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A project requires an initial investment of $50,000 and will generate annual benefits of $12,000 for 8 years.</a:t>
            </a:r>
            <a:endParaRPr lang="en-US" sz="18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314158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At 12% interest, what is the net present worth? Should the project be undertaken?</a:t>
            </a:r>
            <a:endParaRPr lang="en-US" sz="1800" dirty="0"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b="1" dirty="0">
                <a:solidFill>
                  <a:srgbClr val="1C398E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NPW = -50,000 + 12,000(P/A, 12%, 8</a:t>
            </a:r>
            <a:r>
              <a:rPr lang="zh-CN" altLang="en-US" sz="1800" b="1" dirty="0">
                <a:solidFill>
                  <a:srgbClr val="1C398E"/>
                </a:solidFill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）</a:t>
            </a:r>
            <a:endParaRPr lang="en-US" altLang="en-US" sz="1800" b="1" dirty="0">
              <a:solidFill>
                <a:srgbClr val="1C398E"/>
              </a:solidFill>
              <a:latin typeface="Times New Roman Regular" panose="02020503050405090304" charset="0"/>
              <a:ea typeface="MiSans" pitchFamily="34" charset="-122"/>
              <a:cs typeface="Times New Roman Regular" panose="0202050305040509030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NPV = -50000 + 12000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P/A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12%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8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P/A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12%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8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=4.96764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 NPV = -50000 + 12000*4.96764 = 9611.68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NPV &gt; 0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</a:rPr>
              <a:t>项目可行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1055" y="663575"/>
            <a:ext cx="9871710" cy="5266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P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roblem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C</a:t>
            </a:r>
            <a:r>
              <a:rPr lang="en-US" sz="3200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a</a:t>
            </a:r>
            <a:r>
              <a:rPr lang="en-US" sz="3200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pitalized Cost</a:t>
            </a:r>
            <a:endParaRPr lang="en-US" sz="3200" dirty="0"/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Calculate the capitalized cost for a bridge that requires $100,000 annual maintenance. Interest rate is 6%.</a:t>
            </a:r>
            <a:endParaRPr lang="en-US" sz="1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Use: P = A/i</a:t>
            </a:r>
            <a:endParaRPr lang="en-US" sz="1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 P = A/i</a:t>
            </a:r>
            <a:endParaRPr lang="en-US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    </a:t>
            </a: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= 100000/0.06</a:t>
            </a:r>
            <a:endParaRPr lang="en-US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    </a:t>
            </a: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= 1666666.67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60145" y="792480"/>
            <a:ext cx="10177145" cy="5388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2306" y="532765"/>
            <a:ext cx="9859645" cy="5648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  <a:sym typeface="+mn-ea"/>
              </a:rPr>
              <a:t>P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  <a:sym typeface="+mn-ea"/>
              </a:rPr>
              <a:t>roblem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  <a:sym typeface="+mn-ea"/>
              </a:rPr>
              <a:t> 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 Regular" panose="02020503050405090304" charset="0"/>
                <a:ea typeface="PingFang SC Regular" panose="020B0400000000000000" charset="-122"/>
                <a:cs typeface="Times New Roman Regular" panose="02020503050405090304" charset="0"/>
                <a:sym typeface="+mn-ea"/>
              </a:rPr>
              <a:t>：</a:t>
            </a:r>
            <a:r>
              <a:rPr lang="en-US" sz="3200" dirty="0">
                <a:solidFill>
                  <a:srgbClr val="C5785C"/>
                </a:solidFill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Bond Pricing</a:t>
            </a:r>
            <a:endParaRPr lang="en-US" sz="3200" dirty="0">
              <a:solidFill>
                <a:srgbClr val="C5785C"/>
              </a:solidFill>
              <a:latin typeface="Times New Roman Regular" panose="02020503050405090304" charset="0"/>
              <a:ea typeface="Noto Sans SC" panose="020B0200000000000000" pitchFamily="34" charset="-122"/>
              <a:cs typeface="Times New Roman Regular" panose="0202050305040509030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A bond with face value $1,000 pays $40 interest semiannually and matures in 10 years. If the market interest rate is 12% compounded semiannually, what is the present worth (price) of the bond?</a:t>
            </a:r>
            <a:endParaRPr lang="en-US" sz="1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PingFang SC Regular" panose="020B0400000000000000" charset="-122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PW = 40(P/A, 6%, 20) + 1000(P/F, 6%, 20</a:t>
            </a:r>
            <a:r>
              <a:rPr lang="zh-CN" alt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）</a:t>
            </a:r>
            <a:endParaRPr lang="zh-CN" altLang="en-US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i = 6% n = 20</a:t>
            </a:r>
            <a:endParaRPr lang="en-US" altLang="zh-CN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年利息</a:t>
            </a:r>
            <a:r>
              <a:rPr lang="en-US" altLang="zh-CN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40 </a:t>
            </a:r>
            <a:r>
              <a:rPr lang="zh-CN" alt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面值</a:t>
            </a:r>
            <a:r>
              <a:rPr lang="en-US" altLang="zh-CN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 1000</a:t>
            </a:r>
            <a:endParaRPr lang="en-US" altLang="zh-CN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PW = 40(P/A, 6%, 20) + 1000(P/F, 6%, 20</a:t>
            </a:r>
            <a:r>
              <a:rPr lang="zh-CN" alt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）</a:t>
            </a:r>
            <a:endParaRPr lang="zh-CN" altLang="en-US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      </a:t>
            </a: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= 40*11.4699 + 1000*0.3118</a:t>
            </a:r>
            <a:endParaRPr lang="en-US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1D293D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      =770.596</a:t>
            </a:r>
            <a:endParaRPr lang="en-US" altLang="zh-CN" sz="1800" dirty="0">
              <a:solidFill>
                <a:srgbClr val="1D293D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800" dirty="0">
              <a:solidFill>
                <a:srgbClr val="1D293D"/>
              </a:solidFill>
              <a:latin typeface="MiSans" pitchFamily="34" charset="-122"/>
              <a:ea typeface="MiSans" pitchFamily="34" charset="-122"/>
              <a:cs typeface="MiSans" pitchFamily="34" charset="-12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PingFang SC Regular" panose="020B0400000000000000" charset="-122"/>
              <a:cs typeface="Times New Roman Regular" panose="0202050305040509030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64029" y="289174"/>
            <a:ext cx="936013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6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Introduction to Present Worth Analysis</a:t>
            </a:r>
            <a:endParaRPr lang="en-US" altLang="zh-CN" sz="36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4552" y="172219"/>
            <a:ext cx="842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kern="0" dirty="0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rPr>
              <a:t>01</a:t>
            </a:r>
            <a:r>
              <a:rPr lang="en-US" altLang="zh-CN" sz="4000" b="1" kern="0" noProof="1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rPr>
              <a:t>.</a:t>
            </a:r>
            <a:endParaRPr lang="en-US" altLang="zh-CN" sz="4000" b="1" kern="0" dirty="0">
              <a:solidFill>
                <a:srgbClr val="C5785C"/>
              </a:solidFill>
              <a:latin typeface="黑体" charset="-122"/>
              <a:ea typeface="黑体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9971" y="997060"/>
            <a:ext cx="6594762" cy="46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What is PW Analysis?</a:t>
            </a:r>
            <a:endParaRPr lang="en-US" altLang="zh-CN" sz="2400" dirty="0">
              <a:solidFill>
                <a:srgbClr val="C5785C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9971" y="1466227"/>
            <a:ext cx="10252364" cy="82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800" b="1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Present Worth (PW) Analysis</a:t>
            </a: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 converts all cash flows to their equivalent value at time zero (present). This allows direct comparison of alternatives.</a:t>
            </a:r>
            <a:endParaRPr lang="en-US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9971" y="2291325"/>
            <a:ext cx="6594762" cy="772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 b="1" dirty="0">
                <a:solidFill>
                  <a:srgbClr val="C5785C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Formula:</a:t>
            </a:r>
            <a:endParaRPr lang="en-US" altLang="zh-CN" sz="1800" b="1" dirty="0">
              <a:solidFill>
                <a:srgbClr val="C5785C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800" b="1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NPW</a:t>
            </a:r>
            <a:r>
              <a:rPr lang="en-US" altLang="zh-CN" sz="1800" dirty="0">
                <a:latin typeface="+mj-ea"/>
                <a:ea typeface="+mj-ea"/>
                <a:cs typeface="Times New Roman" panose="02020503050405090304" pitchFamily="18" charset="0"/>
              </a:rPr>
              <a:t>(</a:t>
            </a:r>
            <a:r>
              <a:rPr lang="zh-CN" altLang="en-US" sz="1800" dirty="0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净现值）</a:t>
            </a:r>
            <a:r>
              <a:rPr lang="en-US" altLang="zh-CN" sz="1800" dirty="0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1800" b="1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= PW</a:t>
            </a:r>
            <a:r>
              <a:rPr lang="en-US" altLang="zh-CN" sz="1800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(Benefits) </a:t>
            </a:r>
            <a:r>
              <a:rPr lang="en-US" altLang="zh-CN" sz="1800" b="1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- PW</a:t>
            </a:r>
            <a:r>
              <a:rPr lang="en-US" altLang="zh-CN" sz="1800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(Costs)</a:t>
            </a:r>
            <a:endParaRPr lang="en-US" altLang="zh-CN" sz="28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9971" y="3063972"/>
            <a:ext cx="6594762" cy="39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When to Use PW Analysis</a:t>
            </a:r>
            <a:endParaRPr lang="en-US" altLang="zh-CN" sz="2000" dirty="0">
              <a:solidFill>
                <a:srgbClr val="C5785C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74124" y="3429000"/>
            <a:ext cx="6594762" cy="2034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1.Comparing alternatives with equal lives(choose the larger one)</a:t>
            </a:r>
            <a:endParaRPr lang="en-US" altLang="zh-CN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2.Finding today's value of future cash flows</a:t>
            </a:r>
            <a:endParaRPr lang="en-US" altLang="zh-CN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3.Bond pricing and valuation</a:t>
            </a:r>
            <a:endParaRPr lang="en-US" altLang="zh-CN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4.Project feasibility analysis(NPW&gt;0,</a:t>
            </a:r>
            <a:r>
              <a:rPr lang="zh-CN" altLang="en-US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可投资）</a:t>
            </a:r>
            <a:endParaRPr lang="en-US" altLang="zh-CN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044932" y="3328987"/>
            <a:ext cx="8174180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cs"/>
            </a:endParaRPr>
          </a:p>
        </p:txBody>
      </p:sp>
      <p:grpSp>
        <p:nvGrpSpPr>
          <p:cNvPr id="9218" name="组合 1"/>
          <p:cNvGrpSpPr/>
          <p:nvPr/>
        </p:nvGrpSpPr>
        <p:grpSpPr>
          <a:xfrm>
            <a:off x="1972886" y="2505075"/>
            <a:ext cx="8174179" cy="1601735"/>
            <a:chOff x="1972345" y="2145300"/>
            <a:chExt cx="8175295" cy="1601727"/>
          </a:xfrm>
        </p:grpSpPr>
        <p:sp>
          <p:nvSpPr>
            <p:cNvPr id="11" name="文本框"/>
            <p:cNvSpPr txBox="1"/>
            <p:nvPr/>
          </p:nvSpPr>
          <p:spPr>
            <a:xfrm>
              <a:off x="4562896" y="2145300"/>
              <a:ext cx="2995079" cy="6769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P</a:t>
              </a:r>
              <a:r>
                <a:rPr kumimoji="0" lang="en-US" altLang="zh-CN" sz="4400" b="0" i="0" u="none" strike="noStrike" kern="0" cap="none" spc="0" normalizeH="0" baseline="0" noProof="1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art</a:t>
              </a: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503050405090304" pitchFamily="18" charset="0"/>
                  <a:ea typeface="黑体" charset="-122"/>
                  <a:cs typeface="Times New Roman" panose="02020503050405090304" pitchFamily="18" charset="0"/>
                  <a:sym typeface="+mn-lt"/>
                </a:rPr>
                <a:t> 4</a:t>
              </a:r>
              <a:endPara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srgbClr val="8C5042"/>
                </a:solidFill>
                <a:effectLst/>
                <a:uLnTx/>
                <a:uFillTx/>
                <a:latin typeface="Times New Roman" panose="02020503050405090304" pitchFamily="18" charset="0"/>
                <a:ea typeface="黑体" charset="-122"/>
                <a:cs typeface="Times New Roman" panose="02020503050405090304" pitchFamily="18" charset="0"/>
                <a:sym typeface="+mn-lt"/>
              </a:endParaRPr>
            </a:p>
          </p:txBody>
        </p:sp>
        <p:sp>
          <p:nvSpPr>
            <p:cNvPr id="9220" name="文本框"/>
            <p:cNvSpPr txBox="1"/>
            <p:nvPr/>
          </p:nvSpPr>
          <p:spPr>
            <a:xfrm>
              <a:off x="1972345" y="3008526"/>
              <a:ext cx="8175295" cy="7385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ctr">
                <a:defRPr/>
              </a:pPr>
              <a:r>
                <a:rPr lang="en-US" altLang="zh-CN" sz="4800" b="1" dirty="0">
                  <a:solidFill>
                    <a:srgbClr val="FFFFFF"/>
                  </a:solidFill>
                  <a:latin typeface="Times New Roman" panose="02020503050405090304" pitchFamily="18" charset="0"/>
                  <a:ea typeface="Noto Sans SC" panose="020B0200000000000000" pitchFamily="34" charset="-122"/>
                  <a:cs typeface="Times New Roman" panose="02020503050405090304" pitchFamily="18" charset="0"/>
                </a:rPr>
                <a:t>Key takeaways</a:t>
              </a:r>
              <a:endParaRPr lang="en-US" altLang="zh-CN" sz="4800" b="1" dirty="0">
                <a:solidFill>
                  <a:srgbClr val="FFFFFF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64260" y="288925"/>
            <a:ext cx="10534015" cy="589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6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Session Summary: Present Worth &amp; Cost Analysis</a:t>
            </a:r>
            <a:endParaRPr lang="en-US" altLang="zh-CN" sz="36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4552" y="172219"/>
            <a:ext cx="842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kern="0" dirty="0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rPr>
              <a:t>01</a:t>
            </a:r>
            <a:r>
              <a:rPr lang="en-US" altLang="zh-CN" sz="4000" b="1" kern="0" noProof="1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rPr>
              <a:t>.</a:t>
            </a:r>
            <a:endParaRPr lang="en-US" altLang="zh-CN" sz="4000" b="1" kern="0" dirty="0">
              <a:solidFill>
                <a:srgbClr val="C5785C"/>
              </a:solidFill>
              <a:latin typeface="黑体" charset="-122"/>
              <a:ea typeface="黑体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9971" y="997060"/>
            <a:ext cx="6594762" cy="497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Key Takeaways</a:t>
            </a:r>
            <a:endParaRPr lang="en-US" altLang="zh-CN" sz="24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9971" y="1466227"/>
            <a:ext cx="10252364" cy="473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1. Present Worth (PW) Analysis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Core idea: Convert all future cash inflows/outflows to their present value at a common discount rate.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Net Present Worth (NPW):  NPW = PW(Benefits) - PW(Costs) 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Use case: Compare alternatives with different cash flow timelines on a comparable basis.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2. Economic Decision Criteria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Profit-focused projects: Maximize NPW or Present Worth of benefits.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 Cost-focused projects: Minimize Present Worth of costs.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 Rule: Select the alternative with the most favorable NPW based on project type.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3. Capitalized Cost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 Formula:  P = A/i 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Definition: Present worth of an infinite (perpetual) series of equal annual payments.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800" dirty="0">
                <a:solidFill>
                  <a:srgbClr val="314158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Use case: Permanent projects, endowments, or assets with indefinite service life.</a:t>
            </a:r>
            <a:endParaRPr lang="en-US" altLang="zh-CN" sz="1800" dirty="0">
              <a:solidFill>
                <a:srgbClr val="314158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46290" y="436018"/>
            <a:ext cx="6594762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Next Session Preview</a:t>
            </a:r>
            <a:endParaRPr lang="en-US" altLang="zh-CN" sz="36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2920" y="1282700"/>
            <a:ext cx="57029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• </a:t>
            </a:r>
            <a:r>
              <a:rPr lang="zh-CN" altLang="en-US">
                <a:latin typeface="Times New Roman" panose="02020503050405090304" pitchFamily="18" charset="0"/>
                <a:cs typeface="Times New Roman" panose="02020503050405090304" pitchFamily="18" charset="0"/>
              </a:rPr>
              <a:t>Annual Cash Flow Analysis</a:t>
            </a:r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>
                <a:latin typeface="Times New Roman" panose="02020503050405090304" pitchFamily="18" charset="0"/>
                <a:cs typeface="Times New Roman" panose="02020503050405090304" pitchFamily="18" charset="0"/>
              </a:rPr>
              <a:t>Use EUAC (Equivalent Uniform Annual Cost) and EUAB (Equivalent Uniform Annual Benefit) to compare alternatives on an annualized basis.</a:t>
            </a:r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>
                <a:latin typeface="Times New Roman" panose="02020503050405090304" pitchFamily="18" charset="0"/>
                <a:cs typeface="Times New Roman" panose="02020503050405090304" pitchFamily="18" charset="0"/>
              </a:rPr>
              <a:t>• Capital Recovery Concepts</a:t>
            </a:r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>
                <a:latin typeface="Times New Roman" panose="02020503050405090304" pitchFamily="18" charset="0"/>
                <a:cs typeface="Times New Roman" panose="02020503050405090304" pitchFamily="18" charset="0"/>
              </a:rPr>
              <a:t>Cover loan amortization, equipment replacement analysis, and calculating annual cost of owning an asset.</a:t>
            </a:r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044932" y="3328987"/>
            <a:ext cx="8174180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charset="-122"/>
              <a:ea typeface="黑体" charset="-122"/>
              <a:cs typeface="+mn-cs"/>
            </a:endParaRPr>
          </a:p>
        </p:txBody>
      </p:sp>
      <p:sp>
        <p:nvSpPr>
          <p:cNvPr id="6" name="文本框"/>
          <p:cNvSpPr txBox="1"/>
          <p:nvPr/>
        </p:nvSpPr>
        <p:spPr>
          <a:xfrm>
            <a:off x="1972886" y="3368305"/>
            <a:ext cx="8174179" cy="738664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altLang="zh-CN" sz="4800" b="1" dirty="0">
                <a:solidFill>
                  <a:srgbClr val="FFFFFF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Economic Criteria</a:t>
            </a:r>
            <a:endParaRPr lang="en-US" altLang="zh-CN" sz="4800" b="1" dirty="0">
              <a:solidFill>
                <a:srgbClr val="FFFFFF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0" y="1082349"/>
            <a:ext cx="5763490" cy="183711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6290" y="436018"/>
            <a:ext cx="6594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Criteria</a:t>
            </a:r>
            <a:endParaRPr lang="zh-CN" altLang="en-US" sz="36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4" y="2875128"/>
            <a:ext cx="8986405" cy="30592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206" y="382385"/>
            <a:ext cx="6594762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Situation 1: Neither Input nor Output Fixed</a:t>
            </a:r>
            <a:endParaRPr lang="en-US" altLang="zh-CN" sz="2000" dirty="0">
              <a:solidFill>
                <a:srgbClr val="C5785C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206" y="719970"/>
            <a:ext cx="5988493" cy="821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800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When both costs and benefits vary among alternatives, maximize the net present worth.</a:t>
            </a:r>
            <a:endParaRPr lang="en-US" altLang="zh-CN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5206" y="1482754"/>
            <a:ext cx="6594762" cy="4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NPW = PW(Benefits) - PW(Costs)</a:t>
            </a:r>
            <a:endParaRPr lang="en-US" altLang="zh-CN" sz="2400" dirty="0">
              <a:solidFill>
                <a:srgbClr val="0070C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5206" y="1882249"/>
            <a:ext cx="576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NPW</a:t>
            </a:r>
            <a:r>
              <a:rPr lang="zh-CN" altLang="en-US" dirty="0">
                <a:solidFill>
                  <a:srgbClr val="FF0000"/>
                </a:solidFill>
              </a:rPr>
              <a:t>越大，项目纯收入越高，选择</a:t>
            </a:r>
            <a:r>
              <a:rPr lang="en-US" altLang="zh-CN" dirty="0">
                <a:solidFill>
                  <a:srgbClr val="FF0000"/>
                </a:solidFill>
              </a:rPr>
              <a:t>NPW</a:t>
            </a:r>
            <a:r>
              <a:rPr lang="zh-CN" altLang="en-US" dirty="0">
                <a:solidFill>
                  <a:srgbClr val="FF0000"/>
                </a:solidFill>
              </a:rPr>
              <a:t>最大的方案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5206" y="2251581"/>
            <a:ext cx="6594762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Situation 2: Fixed Input (Budget)</a:t>
            </a:r>
            <a:endParaRPr lang="en-US" altLang="zh-CN" sz="20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206" y="2592738"/>
            <a:ext cx="6594762" cy="437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When the budget is fixed, maximize the present worth of benefits.</a:t>
            </a:r>
            <a:endParaRPr lang="en-US" altLang="zh-CN" dirty="0"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5206" y="2958645"/>
            <a:ext cx="6594762" cy="4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0070C0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Given: Cost = Constant</a:t>
            </a:r>
            <a:endParaRPr lang="en-US" altLang="zh-CN" dirty="0">
              <a:solidFill>
                <a:srgbClr val="0070C0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5206" y="3348770"/>
            <a:ext cx="576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成本相同，选择</a:t>
            </a:r>
            <a:r>
              <a:rPr lang="en-US" altLang="zh-CN" dirty="0">
                <a:solidFill>
                  <a:srgbClr val="FF0000"/>
                </a:solidFill>
              </a:rPr>
              <a:t>PW(</a:t>
            </a:r>
            <a:r>
              <a:rPr lang="zh-CN" altLang="en-US" dirty="0">
                <a:solidFill>
                  <a:srgbClr val="FF0000"/>
                </a:solidFill>
              </a:rPr>
              <a:t>收益）最大的方案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5206" y="3696299"/>
            <a:ext cx="6594762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5785C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</a:rPr>
              <a:t>Situation 3: Fixed Output (Required Task)</a:t>
            </a:r>
            <a:endParaRPr lang="en-US" altLang="zh-CN" sz="2000" b="1" dirty="0">
              <a:solidFill>
                <a:srgbClr val="C5785C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5206" y="4005027"/>
            <a:ext cx="6594762" cy="437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dirty="0"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When the output is fixed, minimize the present worth of costs.</a:t>
            </a:r>
            <a:endParaRPr lang="en-US" altLang="zh-CN" dirty="0"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5206" y="4372720"/>
            <a:ext cx="6594762" cy="4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0070C0"/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</a:rPr>
              <a:t>Given: Benefit = Constant</a:t>
            </a:r>
            <a:endParaRPr lang="en-US" altLang="zh-CN" dirty="0">
              <a:solidFill>
                <a:srgbClr val="0070C0"/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5206" y="4785269"/>
            <a:ext cx="576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收益相同，选择</a:t>
            </a:r>
            <a:r>
              <a:rPr lang="en-US" altLang="zh-CN" dirty="0">
                <a:solidFill>
                  <a:srgbClr val="FF0000"/>
                </a:solidFill>
              </a:rPr>
              <a:t>PW(</a:t>
            </a:r>
            <a:r>
              <a:rPr lang="zh-CN" altLang="en-US" dirty="0">
                <a:solidFill>
                  <a:srgbClr val="FF0000"/>
                </a:solidFill>
              </a:rPr>
              <a:t>成本）最小的方案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" y="0"/>
            <a:ext cx="12191998" cy="6858000"/>
          </a:xfrm>
          <a:prstGeom prst="rect">
            <a:avLst/>
          </a:prstGeom>
        </p:spPr>
      </p:pic>
      <p:pic>
        <p:nvPicPr>
          <p:cNvPr id="1036" name="picture 1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098499"/>
            <a:ext cx="1532819" cy="4509757"/>
          </a:xfrm>
          <a:prstGeom prst="rect">
            <a:avLst/>
          </a:prstGeom>
        </p:spPr>
      </p:pic>
      <p:pic>
        <p:nvPicPr>
          <p:cNvPr id="1038" name="picture 10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137755" y="732654"/>
            <a:ext cx="2054244" cy="4875602"/>
          </a:xfrm>
          <a:prstGeom prst="rect">
            <a:avLst/>
          </a:prstGeom>
        </p:spPr>
      </p:pic>
      <p:graphicFrame>
        <p:nvGraphicFramePr>
          <p:cNvPr id="1040" name="table 1040"/>
          <p:cNvGraphicFramePr>
            <a:graphicFrameLocks noGrp="1"/>
          </p:cNvGraphicFramePr>
          <p:nvPr/>
        </p:nvGraphicFramePr>
        <p:xfrm>
          <a:off x="1515046" y="1176274"/>
          <a:ext cx="9184005" cy="452564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9184005"/>
              </a:tblGrid>
              <a:tr h="20707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3790315" algn="l" rtl="0" eaLnBrk="0">
                        <a:lnSpc>
                          <a:spcPct val="76000"/>
                        </a:lnSpc>
                        <a:spcBef>
                          <a:spcPts val="5"/>
                        </a:spcBef>
                      </a:pPr>
                      <a:r>
                        <a:rPr sz="4400" kern="0" spc="-30" dirty="0">
                          <a:solidFill>
                            <a:srgbClr val="8C5042">
                              <a:alpha val="100000"/>
                            </a:srgbClr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</a:rPr>
                        <a:t>Part</a:t>
                      </a:r>
                      <a:r>
                        <a:rPr sz="4400" kern="0" spc="160" dirty="0">
                          <a:solidFill>
                            <a:srgbClr val="8C5042">
                              <a:alpha val="100000"/>
                            </a:srgbClr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</a:rPr>
                        <a:t> </a:t>
                      </a:r>
                      <a:r>
                        <a:rPr sz="4400" kern="0" spc="-30" dirty="0">
                          <a:solidFill>
                            <a:srgbClr val="8C5042">
                              <a:alpha val="100000"/>
                            </a:srgbClr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</a:rPr>
                        <a:t>0</a:t>
                      </a:r>
                      <a:r>
                        <a:rPr lang="en-US" sz="4400" kern="0" spc="-30" dirty="0">
                          <a:solidFill>
                            <a:srgbClr val="8C5042">
                              <a:alpha val="100000"/>
                            </a:srgbClr>
                          </a:solidFill>
                          <a:latin typeface="Times New Roman" panose="02020503050405090304"/>
                          <a:ea typeface="Times New Roman" panose="02020503050405090304"/>
                          <a:cs typeface="Times New Roman" panose="02020503050405090304"/>
                        </a:rPr>
                        <a:t>2</a:t>
                      </a:r>
                      <a:endParaRPr lang="en-US" sz="4400" kern="0" spc="-30" dirty="0">
                        <a:solidFill>
                          <a:srgbClr val="8C5042">
                            <a:alpha val="100000"/>
                          </a:srgbClr>
                        </a:solidFill>
                        <a:latin typeface="Times New Roman" panose="02020503050405090304"/>
                        <a:ea typeface="Times New Roman" panose="02020503050405090304"/>
                        <a:cs typeface="Times New Roman" panose="020205030504050903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549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42" name="textbox 1042"/>
          <p:cNvSpPr/>
          <p:nvPr/>
        </p:nvSpPr>
        <p:spPr>
          <a:xfrm>
            <a:off x="2762250" y="3328924"/>
            <a:ext cx="7018655" cy="957580"/>
          </a:xfrm>
          <a:prstGeom prst="rect">
            <a:avLst/>
          </a:prstGeom>
          <a:solidFill>
            <a:srgbClr val="C5785C">
              <a:alpha val="9647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PW Analysis with Equal Lives and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PW Analysis with Different Lives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>
              <a:lnSpc>
                <a:spcPct val="90000"/>
              </a:lnSpc>
            </a:pPr>
            <a:endParaRPr lang="en-US" sz="3200" b="1" kern="0" spc="-1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1044" name="picture 10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48093" y="3927983"/>
            <a:ext cx="807377" cy="1811870"/>
          </a:xfrm>
          <a:prstGeom prst="rect">
            <a:avLst/>
          </a:prstGeom>
        </p:spPr>
      </p:pic>
      <p:pic>
        <p:nvPicPr>
          <p:cNvPr id="1046" name="picture 10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512950" y="5978525"/>
            <a:ext cx="1174750" cy="879475"/>
          </a:xfrm>
          <a:prstGeom prst="rect">
            <a:avLst/>
          </a:prstGeom>
        </p:spPr>
      </p:pic>
      <p:pic>
        <p:nvPicPr>
          <p:cNvPr id="1048" name="picture 10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0" y="5438775"/>
            <a:ext cx="730250" cy="1173162"/>
          </a:xfrm>
          <a:prstGeom prst="rect">
            <a:avLst/>
          </a:prstGeom>
        </p:spPr>
      </p:pic>
      <p:sp>
        <p:nvSpPr>
          <p:cNvPr id="1050" name="path 1050"/>
          <p:cNvSpPr/>
          <p:nvPr/>
        </p:nvSpPr>
        <p:spPr>
          <a:xfrm>
            <a:off x="10737977" y="5644578"/>
            <a:ext cx="1400047" cy="361721"/>
          </a:xfrm>
          <a:custGeom>
            <a:avLst/>
            <a:gdLst/>
            <a:ahLst/>
            <a:cxnLst/>
            <a:rect l="0" t="0" r="0" b="0"/>
            <a:pathLst>
              <a:path w="2204" h="569">
                <a:moveTo>
                  <a:pt x="0" y="21"/>
                </a:moveTo>
                <a:cubicBezTo>
                  <a:pt x="0" y="9"/>
                  <a:pt x="9" y="0"/>
                  <a:pt x="21" y="0"/>
                </a:cubicBezTo>
                <a:cubicBezTo>
                  <a:pt x="33" y="0"/>
                  <a:pt x="43" y="9"/>
                  <a:pt x="43" y="21"/>
                </a:cubicBezTo>
                <a:cubicBezTo>
                  <a:pt x="43" y="33"/>
                  <a:pt x="33" y="43"/>
                  <a:pt x="21" y="43"/>
                </a:cubicBezTo>
                <a:cubicBezTo>
                  <a:pt x="9" y="43"/>
                  <a:pt x="0" y="33"/>
                  <a:pt x="0" y="21"/>
                </a:cubicBezTo>
              </a:path>
              <a:path w="2204" h="569">
                <a:moveTo>
                  <a:pt x="216" y="21"/>
                </a:moveTo>
                <a:cubicBezTo>
                  <a:pt x="216" y="9"/>
                  <a:pt x="225" y="0"/>
                  <a:pt x="237" y="0"/>
                </a:cubicBezTo>
                <a:cubicBezTo>
                  <a:pt x="249" y="0"/>
                  <a:pt x="259" y="9"/>
                  <a:pt x="259" y="21"/>
                </a:cubicBezTo>
                <a:cubicBezTo>
                  <a:pt x="259" y="33"/>
                  <a:pt x="249" y="43"/>
                  <a:pt x="237" y="43"/>
                </a:cubicBezTo>
                <a:cubicBezTo>
                  <a:pt x="225" y="43"/>
                  <a:pt x="216" y="33"/>
                  <a:pt x="216" y="21"/>
                </a:cubicBezTo>
              </a:path>
              <a:path w="2204" h="569">
                <a:moveTo>
                  <a:pt x="432" y="21"/>
                </a:moveTo>
                <a:cubicBezTo>
                  <a:pt x="432" y="9"/>
                  <a:pt x="441" y="0"/>
                  <a:pt x="454" y="0"/>
                </a:cubicBezTo>
                <a:cubicBezTo>
                  <a:pt x="465" y="0"/>
                  <a:pt x="475" y="9"/>
                  <a:pt x="475" y="21"/>
                </a:cubicBezTo>
                <a:cubicBezTo>
                  <a:pt x="475" y="33"/>
                  <a:pt x="465" y="43"/>
                  <a:pt x="454" y="43"/>
                </a:cubicBezTo>
                <a:cubicBezTo>
                  <a:pt x="441" y="43"/>
                  <a:pt x="432" y="33"/>
                  <a:pt x="432" y="21"/>
                </a:cubicBezTo>
              </a:path>
              <a:path w="2204" h="569">
                <a:moveTo>
                  <a:pt x="648" y="21"/>
                </a:moveTo>
                <a:cubicBezTo>
                  <a:pt x="648" y="9"/>
                  <a:pt x="658" y="0"/>
                  <a:pt x="670" y="0"/>
                </a:cubicBezTo>
                <a:cubicBezTo>
                  <a:pt x="681" y="0"/>
                  <a:pt x="691" y="9"/>
                  <a:pt x="691" y="21"/>
                </a:cubicBezTo>
                <a:cubicBezTo>
                  <a:pt x="691" y="33"/>
                  <a:pt x="681" y="43"/>
                  <a:pt x="670" y="43"/>
                </a:cubicBezTo>
                <a:cubicBezTo>
                  <a:pt x="658" y="43"/>
                  <a:pt x="648" y="33"/>
                  <a:pt x="648" y="21"/>
                </a:cubicBezTo>
              </a:path>
              <a:path w="2204" h="569">
                <a:moveTo>
                  <a:pt x="864" y="21"/>
                </a:moveTo>
                <a:cubicBezTo>
                  <a:pt x="864" y="9"/>
                  <a:pt x="874" y="0"/>
                  <a:pt x="886" y="0"/>
                </a:cubicBezTo>
                <a:cubicBezTo>
                  <a:pt x="898" y="0"/>
                  <a:pt x="907" y="9"/>
                  <a:pt x="907" y="21"/>
                </a:cubicBezTo>
                <a:cubicBezTo>
                  <a:pt x="907" y="33"/>
                  <a:pt x="898" y="43"/>
                  <a:pt x="886" y="43"/>
                </a:cubicBezTo>
                <a:cubicBezTo>
                  <a:pt x="874" y="43"/>
                  <a:pt x="864" y="33"/>
                  <a:pt x="864" y="21"/>
                </a:cubicBezTo>
              </a:path>
              <a:path w="2204" h="569">
                <a:moveTo>
                  <a:pt x="1080" y="21"/>
                </a:moveTo>
                <a:cubicBezTo>
                  <a:pt x="1080" y="9"/>
                  <a:pt x="1090" y="0"/>
                  <a:pt x="1102" y="0"/>
                </a:cubicBezTo>
                <a:cubicBezTo>
                  <a:pt x="1114" y="0"/>
                  <a:pt x="1124" y="9"/>
                  <a:pt x="1124" y="21"/>
                </a:cubicBezTo>
                <a:cubicBezTo>
                  <a:pt x="1124" y="33"/>
                  <a:pt x="1114" y="43"/>
                  <a:pt x="1102" y="43"/>
                </a:cubicBezTo>
                <a:cubicBezTo>
                  <a:pt x="1090" y="43"/>
                  <a:pt x="1080" y="33"/>
                  <a:pt x="1080" y="21"/>
                </a:cubicBezTo>
              </a:path>
              <a:path w="2204" h="569">
                <a:moveTo>
                  <a:pt x="1296" y="21"/>
                </a:moveTo>
                <a:cubicBezTo>
                  <a:pt x="1296" y="9"/>
                  <a:pt x="1306" y="0"/>
                  <a:pt x="1318" y="0"/>
                </a:cubicBezTo>
                <a:cubicBezTo>
                  <a:pt x="1330" y="0"/>
                  <a:pt x="1340" y="9"/>
                  <a:pt x="1340" y="21"/>
                </a:cubicBezTo>
                <a:cubicBezTo>
                  <a:pt x="1340" y="33"/>
                  <a:pt x="1330" y="43"/>
                  <a:pt x="1318" y="43"/>
                </a:cubicBezTo>
                <a:cubicBezTo>
                  <a:pt x="1306" y="43"/>
                  <a:pt x="1296" y="33"/>
                  <a:pt x="1296" y="21"/>
                </a:cubicBezTo>
              </a:path>
              <a:path w="2204" h="569">
                <a:moveTo>
                  <a:pt x="1513" y="21"/>
                </a:moveTo>
                <a:cubicBezTo>
                  <a:pt x="1513" y="9"/>
                  <a:pt x="1522" y="0"/>
                  <a:pt x="1534" y="0"/>
                </a:cubicBezTo>
                <a:cubicBezTo>
                  <a:pt x="1546" y="0"/>
                  <a:pt x="1556" y="9"/>
                  <a:pt x="1556" y="21"/>
                </a:cubicBezTo>
                <a:cubicBezTo>
                  <a:pt x="1556" y="33"/>
                  <a:pt x="1546" y="43"/>
                  <a:pt x="1534" y="43"/>
                </a:cubicBezTo>
                <a:cubicBezTo>
                  <a:pt x="1522" y="43"/>
                  <a:pt x="1513" y="33"/>
                  <a:pt x="1513" y="21"/>
                </a:cubicBezTo>
              </a:path>
              <a:path w="2204" h="569">
                <a:moveTo>
                  <a:pt x="1729" y="21"/>
                </a:moveTo>
                <a:cubicBezTo>
                  <a:pt x="1729" y="9"/>
                  <a:pt x="1739" y="0"/>
                  <a:pt x="1750" y="0"/>
                </a:cubicBezTo>
                <a:cubicBezTo>
                  <a:pt x="1762" y="0"/>
                  <a:pt x="1772" y="9"/>
                  <a:pt x="1772" y="21"/>
                </a:cubicBezTo>
                <a:cubicBezTo>
                  <a:pt x="1772" y="33"/>
                  <a:pt x="1762" y="43"/>
                  <a:pt x="1750" y="43"/>
                </a:cubicBezTo>
                <a:cubicBezTo>
                  <a:pt x="1739" y="43"/>
                  <a:pt x="1729" y="33"/>
                  <a:pt x="1729" y="21"/>
                </a:cubicBezTo>
              </a:path>
              <a:path w="2204" h="569">
                <a:moveTo>
                  <a:pt x="1945" y="21"/>
                </a:moveTo>
                <a:cubicBezTo>
                  <a:pt x="1945" y="9"/>
                  <a:pt x="1955" y="0"/>
                  <a:pt x="1966" y="0"/>
                </a:cubicBezTo>
                <a:cubicBezTo>
                  <a:pt x="1979" y="0"/>
                  <a:pt x="1988" y="9"/>
                  <a:pt x="1988" y="21"/>
                </a:cubicBezTo>
                <a:cubicBezTo>
                  <a:pt x="1988" y="33"/>
                  <a:pt x="1979" y="43"/>
                  <a:pt x="1966" y="43"/>
                </a:cubicBezTo>
                <a:cubicBezTo>
                  <a:pt x="1955" y="43"/>
                  <a:pt x="1945" y="33"/>
                  <a:pt x="1945" y="21"/>
                </a:cubicBezTo>
              </a:path>
              <a:path w="2204" h="569">
                <a:moveTo>
                  <a:pt x="2161" y="21"/>
                </a:moveTo>
                <a:cubicBezTo>
                  <a:pt x="2161" y="9"/>
                  <a:pt x="2171" y="0"/>
                  <a:pt x="2183" y="0"/>
                </a:cubicBezTo>
                <a:cubicBezTo>
                  <a:pt x="2195" y="0"/>
                  <a:pt x="2204" y="9"/>
                  <a:pt x="2204" y="21"/>
                </a:cubicBezTo>
                <a:cubicBezTo>
                  <a:pt x="2204" y="33"/>
                  <a:pt x="2195" y="43"/>
                  <a:pt x="2183" y="43"/>
                </a:cubicBezTo>
                <a:cubicBezTo>
                  <a:pt x="2171" y="43"/>
                  <a:pt x="2161" y="33"/>
                  <a:pt x="2161" y="21"/>
                </a:cubicBezTo>
              </a:path>
              <a:path w="2204" h="569">
                <a:moveTo>
                  <a:pt x="0" y="197"/>
                </a:moveTo>
                <a:cubicBezTo>
                  <a:pt x="0" y="185"/>
                  <a:pt x="9" y="175"/>
                  <a:pt x="21" y="175"/>
                </a:cubicBezTo>
                <a:cubicBezTo>
                  <a:pt x="33" y="175"/>
                  <a:pt x="43" y="185"/>
                  <a:pt x="43" y="197"/>
                </a:cubicBezTo>
                <a:cubicBezTo>
                  <a:pt x="43" y="209"/>
                  <a:pt x="33" y="218"/>
                  <a:pt x="21" y="218"/>
                </a:cubicBezTo>
                <a:cubicBezTo>
                  <a:pt x="9" y="218"/>
                  <a:pt x="0" y="209"/>
                  <a:pt x="0" y="197"/>
                </a:cubicBezTo>
              </a:path>
              <a:path w="2204" h="569">
                <a:moveTo>
                  <a:pt x="216" y="197"/>
                </a:moveTo>
                <a:cubicBezTo>
                  <a:pt x="216" y="185"/>
                  <a:pt x="225" y="175"/>
                  <a:pt x="237" y="175"/>
                </a:cubicBezTo>
                <a:cubicBezTo>
                  <a:pt x="249" y="175"/>
                  <a:pt x="259" y="185"/>
                  <a:pt x="259" y="197"/>
                </a:cubicBezTo>
                <a:cubicBezTo>
                  <a:pt x="259" y="209"/>
                  <a:pt x="249" y="218"/>
                  <a:pt x="237" y="218"/>
                </a:cubicBezTo>
                <a:cubicBezTo>
                  <a:pt x="225" y="218"/>
                  <a:pt x="216" y="209"/>
                  <a:pt x="216" y="197"/>
                </a:cubicBezTo>
              </a:path>
              <a:path w="2204" h="569">
                <a:moveTo>
                  <a:pt x="432" y="197"/>
                </a:moveTo>
                <a:cubicBezTo>
                  <a:pt x="432" y="185"/>
                  <a:pt x="441" y="175"/>
                  <a:pt x="454" y="175"/>
                </a:cubicBezTo>
                <a:cubicBezTo>
                  <a:pt x="465" y="175"/>
                  <a:pt x="475" y="185"/>
                  <a:pt x="475" y="197"/>
                </a:cubicBezTo>
                <a:cubicBezTo>
                  <a:pt x="475" y="209"/>
                  <a:pt x="465" y="218"/>
                  <a:pt x="454" y="218"/>
                </a:cubicBezTo>
                <a:cubicBezTo>
                  <a:pt x="441" y="218"/>
                  <a:pt x="432" y="209"/>
                  <a:pt x="432" y="197"/>
                </a:cubicBezTo>
              </a:path>
              <a:path w="2204" h="569">
                <a:moveTo>
                  <a:pt x="648" y="197"/>
                </a:moveTo>
                <a:cubicBezTo>
                  <a:pt x="648" y="185"/>
                  <a:pt x="658" y="175"/>
                  <a:pt x="670" y="175"/>
                </a:cubicBezTo>
                <a:cubicBezTo>
                  <a:pt x="681" y="175"/>
                  <a:pt x="691" y="185"/>
                  <a:pt x="691" y="197"/>
                </a:cubicBezTo>
                <a:cubicBezTo>
                  <a:pt x="691" y="209"/>
                  <a:pt x="681" y="218"/>
                  <a:pt x="670" y="218"/>
                </a:cubicBezTo>
                <a:cubicBezTo>
                  <a:pt x="658" y="218"/>
                  <a:pt x="648" y="209"/>
                  <a:pt x="648" y="197"/>
                </a:cubicBezTo>
              </a:path>
              <a:path w="2204" h="569">
                <a:moveTo>
                  <a:pt x="864" y="197"/>
                </a:moveTo>
                <a:cubicBezTo>
                  <a:pt x="864" y="185"/>
                  <a:pt x="874" y="175"/>
                  <a:pt x="886" y="175"/>
                </a:cubicBezTo>
                <a:cubicBezTo>
                  <a:pt x="898" y="175"/>
                  <a:pt x="907" y="185"/>
                  <a:pt x="907" y="197"/>
                </a:cubicBezTo>
                <a:cubicBezTo>
                  <a:pt x="907" y="209"/>
                  <a:pt x="898" y="218"/>
                  <a:pt x="886" y="218"/>
                </a:cubicBezTo>
                <a:cubicBezTo>
                  <a:pt x="874" y="218"/>
                  <a:pt x="864" y="209"/>
                  <a:pt x="864" y="197"/>
                </a:cubicBezTo>
              </a:path>
              <a:path w="2204" h="569">
                <a:moveTo>
                  <a:pt x="1080" y="197"/>
                </a:moveTo>
                <a:cubicBezTo>
                  <a:pt x="1080" y="185"/>
                  <a:pt x="1090" y="175"/>
                  <a:pt x="1102" y="175"/>
                </a:cubicBezTo>
                <a:cubicBezTo>
                  <a:pt x="1114" y="175"/>
                  <a:pt x="1124" y="185"/>
                  <a:pt x="1124" y="197"/>
                </a:cubicBezTo>
                <a:cubicBezTo>
                  <a:pt x="1124" y="209"/>
                  <a:pt x="1114" y="218"/>
                  <a:pt x="1102" y="218"/>
                </a:cubicBezTo>
                <a:cubicBezTo>
                  <a:pt x="1090" y="218"/>
                  <a:pt x="1080" y="209"/>
                  <a:pt x="1080" y="197"/>
                </a:cubicBezTo>
              </a:path>
              <a:path w="2204" h="569">
                <a:moveTo>
                  <a:pt x="1296" y="197"/>
                </a:moveTo>
                <a:cubicBezTo>
                  <a:pt x="1296" y="185"/>
                  <a:pt x="1306" y="175"/>
                  <a:pt x="1318" y="175"/>
                </a:cubicBezTo>
                <a:cubicBezTo>
                  <a:pt x="1330" y="175"/>
                  <a:pt x="1340" y="185"/>
                  <a:pt x="1340" y="197"/>
                </a:cubicBezTo>
                <a:cubicBezTo>
                  <a:pt x="1340" y="209"/>
                  <a:pt x="1330" y="218"/>
                  <a:pt x="1318" y="218"/>
                </a:cubicBezTo>
                <a:cubicBezTo>
                  <a:pt x="1306" y="218"/>
                  <a:pt x="1296" y="209"/>
                  <a:pt x="1296" y="197"/>
                </a:cubicBezTo>
              </a:path>
              <a:path w="2204" h="569">
                <a:moveTo>
                  <a:pt x="1513" y="197"/>
                </a:moveTo>
                <a:cubicBezTo>
                  <a:pt x="1513" y="185"/>
                  <a:pt x="1522" y="175"/>
                  <a:pt x="1534" y="175"/>
                </a:cubicBezTo>
                <a:cubicBezTo>
                  <a:pt x="1546" y="175"/>
                  <a:pt x="1556" y="185"/>
                  <a:pt x="1556" y="197"/>
                </a:cubicBezTo>
                <a:cubicBezTo>
                  <a:pt x="1556" y="209"/>
                  <a:pt x="1546" y="218"/>
                  <a:pt x="1534" y="218"/>
                </a:cubicBezTo>
                <a:cubicBezTo>
                  <a:pt x="1522" y="218"/>
                  <a:pt x="1513" y="209"/>
                  <a:pt x="1513" y="197"/>
                </a:cubicBezTo>
              </a:path>
              <a:path w="2204" h="569">
                <a:moveTo>
                  <a:pt x="1729" y="197"/>
                </a:moveTo>
                <a:cubicBezTo>
                  <a:pt x="1729" y="185"/>
                  <a:pt x="1739" y="175"/>
                  <a:pt x="1750" y="175"/>
                </a:cubicBezTo>
                <a:cubicBezTo>
                  <a:pt x="1762" y="175"/>
                  <a:pt x="1772" y="185"/>
                  <a:pt x="1772" y="197"/>
                </a:cubicBezTo>
                <a:cubicBezTo>
                  <a:pt x="1772" y="209"/>
                  <a:pt x="1762" y="218"/>
                  <a:pt x="1750" y="218"/>
                </a:cubicBezTo>
                <a:cubicBezTo>
                  <a:pt x="1739" y="218"/>
                  <a:pt x="1729" y="209"/>
                  <a:pt x="1729" y="197"/>
                </a:cubicBezTo>
              </a:path>
              <a:path w="2204" h="569">
                <a:moveTo>
                  <a:pt x="1945" y="197"/>
                </a:moveTo>
                <a:cubicBezTo>
                  <a:pt x="1945" y="185"/>
                  <a:pt x="1955" y="175"/>
                  <a:pt x="1966" y="175"/>
                </a:cubicBezTo>
                <a:cubicBezTo>
                  <a:pt x="1979" y="175"/>
                  <a:pt x="1988" y="185"/>
                  <a:pt x="1988" y="197"/>
                </a:cubicBezTo>
                <a:cubicBezTo>
                  <a:pt x="1988" y="209"/>
                  <a:pt x="1979" y="218"/>
                  <a:pt x="1966" y="218"/>
                </a:cubicBezTo>
                <a:cubicBezTo>
                  <a:pt x="1955" y="218"/>
                  <a:pt x="1945" y="209"/>
                  <a:pt x="1945" y="197"/>
                </a:cubicBezTo>
              </a:path>
              <a:path w="2204" h="569">
                <a:moveTo>
                  <a:pt x="2161" y="197"/>
                </a:moveTo>
                <a:cubicBezTo>
                  <a:pt x="2161" y="185"/>
                  <a:pt x="2171" y="175"/>
                  <a:pt x="2183" y="175"/>
                </a:cubicBezTo>
                <a:cubicBezTo>
                  <a:pt x="2195" y="175"/>
                  <a:pt x="2204" y="185"/>
                  <a:pt x="2204" y="197"/>
                </a:cubicBezTo>
                <a:cubicBezTo>
                  <a:pt x="2204" y="209"/>
                  <a:pt x="2195" y="218"/>
                  <a:pt x="2183" y="218"/>
                </a:cubicBezTo>
                <a:cubicBezTo>
                  <a:pt x="2171" y="218"/>
                  <a:pt x="2161" y="209"/>
                  <a:pt x="2161" y="197"/>
                </a:cubicBezTo>
              </a:path>
              <a:path w="2204" h="569">
                <a:moveTo>
                  <a:pt x="0" y="372"/>
                </a:moveTo>
                <a:cubicBezTo>
                  <a:pt x="0" y="360"/>
                  <a:pt x="9" y="350"/>
                  <a:pt x="21" y="350"/>
                </a:cubicBezTo>
                <a:cubicBezTo>
                  <a:pt x="33" y="350"/>
                  <a:pt x="43" y="360"/>
                  <a:pt x="43" y="372"/>
                </a:cubicBezTo>
                <a:cubicBezTo>
                  <a:pt x="43" y="384"/>
                  <a:pt x="33" y="394"/>
                  <a:pt x="21" y="394"/>
                </a:cubicBezTo>
                <a:cubicBezTo>
                  <a:pt x="9" y="394"/>
                  <a:pt x="0" y="384"/>
                  <a:pt x="0" y="372"/>
                </a:cubicBezTo>
              </a:path>
              <a:path w="2204" h="569">
                <a:moveTo>
                  <a:pt x="216" y="372"/>
                </a:moveTo>
                <a:cubicBezTo>
                  <a:pt x="216" y="360"/>
                  <a:pt x="225" y="350"/>
                  <a:pt x="237" y="350"/>
                </a:cubicBezTo>
                <a:cubicBezTo>
                  <a:pt x="249" y="350"/>
                  <a:pt x="259" y="360"/>
                  <a:pt x="259" y="372"/>
                </a:cubicBezTo>
                <a:cubicBezTo>
                  <a:pt x="259" y="384"/>
                  <a:pt x="249" y="394"/>
                  <a:pt x="237" y="394"/>
                </a:cubicBezTo>
                <a:cubicBezTo>
                  <a:pt x="225" y="394"/>
                  <a:pt x="216" y="384"/>
                  <a:pt x="216" y="372"/>
                </a:cubicBezTo>
              </a:path>
              <a:path w="2204" h="569">
                <a:moveTo>
                  <a:pt x="432" y="372"/>
                </a:moveTo>
                <a:cubicBezTo>
                  <a:pt x="432" y="360"/>
                  <a:pt x="441" y="350"/>
                  <a:pt x="454" y="350"/>
                </a:cubicBezTo>
                <a:cubicBezTo>
                  <a:pt x="465" y="350"/>
                  <a:pt x="475" y="360"/>
                  <a:pt x="475" y="372"/>
                </a:cubicBezTo>
                <a:cubicBezTo>
                  <a:pt x="475" y="384"/>
                  <a:pt x="465" y="394"/>
                  <a:pt x="454" y="394"/>
                </a:cubicBezTo>
                <a:cubicBezTo>
                  <a:pt x="441" y="394"/>
                  <a:pt x="432" y="384"/>
                  <a:pt x="432" y="372"/>
                </a:cubicBezTo>
              </a:path>
              <a:path w="2204" h="569">
                <a:moveTo>
                  <a:pt x="648" y="372"/>
                </a:moveTo>
                <a:cubicBezTo>
                  <a:pt x="648" y="360"/>
                  <a:pt x="658" y="350"/>
                  <a:pt x="670" y="350"/>
                </a:cubicBezTo>
                <a:cubicBezTo>
                  <a:pt x="681" y="350"/>
                  <a:pt x="691" y="360"/>
                  <a:pt x="691" y="372"/>
                </a:cubicBezTo>
                <a:cubicBezTo>
                  <a:pt x="691" y="384"/>
                  <a:pt x="681" y="394"/>
                  <a:pt x="670" y="394"/>
                </a:cubicBezTo>
                <a:cubicBezTo>
                  <a:pt x="658" y="394"/>
                  <a:pt x="648" y="384"/>
                  <a:pt x="648" y="372"/>
                </a:cubicBezTo>
              </a:path>
              <a:path w="2204" h="569">
                <a:moveTo>
                  <a:pt x="864" y="372"/>
                </a:moveTo>
                <a:cubicBezTo>
                  <a:pt x="864" y="360"/>
                  <a:pt x="874" y="350"/>
                  <a:pt x="886" y="350"/>
                </a:cubicBezTo>
                <a:cubicBezTo>
                  <a:pt x="898" y="350"/>
                  <a:pt x="907" y="360"/>
                  <a:pt x="907" y="372"/>
                </a:cubicBezTo>
                <a:cubicBezTo>
                  <a:pt x="907" y="384"/>
                  <a:pt x="898" y="394"/>
                  <a:pt x="886" y="394"/>
                </a:cubicBezTo>
                <a:cubicBezTo>
                  <a:pt x="874" y="394"/>
                  <a:pt x="864" y="384"/>
                  <a:pt x="864" y="372"/>
                </a:cubicBezTo>
              </a:path>
              <a:path w="2204" h="569">
                <a:moveTo>
                  <a:pt x="1080" y="372"/>
                </a:moveTo>
                <a:cubicBezTo>
                  <a:pt x="1080" y="360"/>
                  <a:pt x="1090" y="350"/>
                  <a:pt x="1102" y="350"/>
                </a:cubicBezTo>
                <a:cubicBezTo>
                  <a:pt x="1114" y="350"/>
                  <a:pt x="1124" y="360"/>
                  <a:pt x="1124" y="372"/>
                </a:cubicBezTo>
                <a:cubicBezTo>
                  <a:pt x="1124" y="384"/>
                  <a:pt x="1114" y="394"/>
                  <a:pt x="1102" y="394"/>
                </a:cubicBezTo>
                <a:cubicBezTo>
                  <a:pt x="1090" y="394"/>
                  <a:pt x="1080" y="384"/>
                  <a:pt x="1080" y="372"/>
                </a:cubicBezTo>
              </a:path>
              <a:path w="2204" h="569">
                <a:moveTo>
                  <a:pt x="1296" y="372"/>
                </a:moveTo>
                <a:cubicBezTo>
                  <a:pt x="1296" y="360"/>
                  <a:pt x="1306" y="350"/>
                  <a:pt x="1318" y="350"/>
                </a:cubicBezTo>
                <a:cubicBezTo>
                  <a:pt x="1330" y="350"/>
                  <a:pt x="1340" y="360"/>
                  <a:pt x="1340" y="372"/>
                </a:cubicBezTo>
                <a:cubicBezTo>
                  <a:pt x="1340" y="384"/>
                  <a:pt x="1330" y="394"/>
                  <a:pt x="1318" y="394"/>
                </a:cubicBezTo>
                <a:cubicBezTo>
                  <a:pt x="1306" y="394"/>
                  <a:pt x="1296" y="384"/>
                  <a:pt x="1296" y="372"/>
                </a:cubicBezTo>
              </a:path>
              <a:path w="2204" h="569">
                <a:moveTo>
                  <a:pt x="1513" y="372"/>
                </a:moveTo>
                <a:cubicBezTo>
                  <a:pt x="1513" y="360"/>
                  <a:pt x="1522" y="350"/>
                  <a:pt x="1534" y="350"/>
                </a:cubicBezTo>
                <a:cubicBezTo>
                  <a:pt x="1546" y="350"/>
                  <a:pt x="1556" y="360"/>
                  <a:pt x="1556" y="372"/>
                </a:cubicBezTo>
                <a:cubicBezTo>
                  <a:pt x="1556" y="384"/>
                  <a:pt x="1546" y="394"/>
                  <a:pt x="1534" y="394"/>
                </a:cubicBezTo>
                <a:cubicBezTo>
                  <a:pt x="1522" y="394"/>
                  <a:pt x="1513" y="384"/>
                  <a:pt x="1513" y="372"/>
                </a:cubicBezTo>
              </a:path>
              <a:path w="2204" h="569">
                <a:moveTo>
                  <a:pt x="1729" y="372"/>
                </a:moveTo>
                <a:cubicBezTo>
                  <a:pt x="1729" y="360"/>
                  <a:pt x="1739" y="350"/>
                  <a:pt x="1750" y="350"/>
                </a:cubicBezTo>
                <a:cubicBezTo>
                  <a:pt x="1762" y="350"/>
                  <a:pt x="1772" y="360"/>
                  <a:pt x="1772" y="372"/>
                </a:cubicBezTo>
                <a:cubicBezTo>
                  <a:pt x="1772" y="384"/>
                  <a:pt x="1762" y="394"/>
                  <a:pt x="1750" y="394"/>
                </a:cubicBezTo>
                <a:cubicBezTo>
                  <a:pt x="1739" y="394"/>
                  <a:pt x="1729" y="384"/>
                  <a:pt x="1729" y="372"/>
                </a:cubicBezTo>
              </a:path>
              <a:path w="2204" h="569">
                <a:moveTo>
                  <a:pt x="1945" y="372"/>
                </a:moveTo>
                <a:cubicBezTo>
                  <a:pt x="1945" y="360"/>
                  <a:pt x="1955" y="350"/>
                  <a:pt x="1966" y="350"/>
                </a:cubicBezTo>
                <a:cubicBezTo>
                  <a:pt x="1979" y="350"/>
                  <a:pt x="1988" y="360"/>
                  <a:pt x="1988" y="372"/>
                </a:cubicBezTo>
                <a:cubicBezTo>
                  <a:pt x="1988" y="384"/>
                  <a:pt x="1979" y="394"/>
                  <a:pt x="1966" y="394"/>
                </a:cubicBezTo>
                <a:cubicBezTo>
                  <a:pt x="1955" y="394"/>
                  <a:pt x="1945" y="384"/>
                  <a:pt x="1945" y="372"/>
                </a:cubicBezTo>
              </a:path>
              <a:path w="2204" h="569">
                <a:moveTo>
                  <a:pt x="2161" y="372"/>
                </a:moveTo>
                <a:cubicBezTo>
                  <a:pt x="2161" y="360"/>
                  <a:pt x="2171" y="350"/>
                  <a:pt x="2183" y="350"/>
                </a:cubicBezTo>
                <a:cubicBezTo>
                  <a:pt x="2195" y="350"/>
                  <a:pt x="2204" y="360"/>
                  <a:pt x="2204" y="372"/>
                </a:cubicBezTo>
                <a:cubicBezTo>
                  <a:pt x="2204" y="384"/>
                  <a:pt x="2195" y="394"/>
                  <a:pt x="2183" y="394"/>
                </a:cubicBezTo>
                <a:cubicBezTo>
                  <a:pt x="2171" y="394"/>
                  <a:pt x="2161" y="384"/>
                  <a:pt x="2161" y="372"/>
                </a:cubicBezTo>
              </a:path>
              <a:path w="2204" h="569">
                <a:moveTo>
                  <a:pt x="0" y="548"/>
                </a:moveTo>
                <a:cubicBezTo>
                  <a:pt x="0" y="536"/>
                  <a:pt x="9" y="526"/>
                  <a:pt x="21" y="526"/>
                </a:cubicBezTo>
                <a:cubicBezTo>
                  <a:pt x="33" y="526"/>
                  <a:pt x="43" y="536"/>
                  <a:pt x="43" y="548"/>
                </a:cubicBezTo>
                <a:cubicBezTo>
                  <a:pt x="43" y="559"/>
                  <a:pt x="33" y="569"/>
                  <a:pt x="21" y="569"/>
                </a:cubicBezTo>
                <a:cubicBezTo>
                  <a:pt x="9" y="569"/>
                  <a:pt x="0" y="559"/>
                  <a:pt x="0" y="548"/>
                </a:cubicBezTo>
              </a:path>
              <a:path w="2204" h="569">
                <a:moveTo>
                  <a:pt x="216" y="548"/>
                </a:moveTo>
                <a:cubicBezTo>
                  <a:pt x="216" y="536"/>
                  <a:pt x="225" y="526"/>
                  <a:pt x="237" y="526"/>
                </a:cubicBezTo>
                <a:cubicBezTo>
                  <a:pt x="249" y="526"/>
                  <a:pt x="259" y="536"/>
                  <a:pt x="259" y="548"/>
                </a:cubicBezTo>
                <a:cubicBezTo>
                  <a:pt x="259" y="559"/>
                  <a:pt x="249" y="569"/>
                  <a:pt x="237" y="569"/>
                </a:cubicBezTo>
                <a:cubicBezTo>
                  <a:pt x="225" y="569"/>
                  <a:pt x="216" y="559"/>
                  <a:pt x="216" y="548"/>
                </a:cubicBezTo>
              </a:path>
              <a:path w="2204" h="569">
                <a:moveTo>
                  <a:pt x="432" y="548"/>
                </a:moveTo>
                <a:cubicBezTo>
                  <a:pt x="432" y="536"/>
                  <a:pt x="441" y="526"/>
                  <a:pt x="454" y="526"/>
                </a:cubicBezTo>
                <a:cubicBezTo>
                  <a:pt x="465" y="526"/>
                  <a:pt x="475" y="536"/>
                  <a:pt x="475" y="548"/>
                </a:cubicBezTo>
                <a:cubicBezTo>
                  <a:pt x="475" y="559"/>
                  <a:pt x="465" y="569"/>
                  <a:pt x="454" y="569"/>
                </a:cubicBezTo>
                <a:cubicBezTo>
                  <a:pt x="441" y="569"/>
                  <a:pt x="432" y="559"/>
                  <a:pt x="432" y="548"/>
                </a:cubicBezTo>
              </a:path>
              <a:path w="2204" h="569">
                <a:moveTo>
                  <a:pt x="648" y="548"/>
                </a:moveTo>
                <a:cubicBezTo>
                  <a:pt x="648" y="536"/>
                  <a:pt x="658" y="526"/>
                  <a:pt x="670" y="526"/>
                </a:cubicBezTo>
                <a:cubicBezTo>
                  <a:pt x="681" y="526"/>
                  <a:pt x="691" y="536"/>
                  <a:pt x="691" y="548"/>
                </a:cubicBezTo>
                <a:cubicBezTo>
                  <a:pt x="691" y="559"/>
                  <a:pt x="681" y="569"/>
                  <a:pt x="670" y="569"/>
                </a:cubicBezTo>
                <a:cubicBezTo>
                  <a:pt x="658" y="569"/>
                  <a:pt x="648" y="559"/>
                  <a:pt x="648" y="548"/>
                </a:cubicBezTo>
              </a:path>
              <a:path w="2204" h="569">
                <a:moveTo>
                  <a:pt x="864" y="548"/>
                </a:moveTo>
                <a:cubicBezTo>
                  <a:pt x="864" y="536"/>
                  <a:pt x="874" y="526"/>
                  <a:pt x="886" y="526"/>
                </a:cubicBezTo>
                <a:cubicBezTo>
                  <a:pt x="898" y="526"/>
                  <a:pt x="907" y="536"/>
                  <a:pt x="907" y="548"/>
                </a:cubicBezTo>
                <a:cubicBezTo>
                  <a:pt x="907" y="559"/>
                  <a:pt x="898" y="569"/>
                  <a:pt x="886" y="569"/>
                </a:cubicBezTo>
                <a:cubicBezTo>
                  <a:pt x="874" y="569"/>
                  <a:pt x="864" y="559"/>
                  <a:pt x="864" y="548"/>
                </a:cubicBezTo>
              </a:path>
              <a:path w="2204" h="569">
                <a:moveTo>
                  <a:pt x="1080" y="548"/>
                </a:moveTo>
                <a:cubicBezTo>
                  <a:pt x="1080" y="536"/>
                  <a:pt x="1090" y="526"/>
                  <a:pt x="1102" y="526"/>
                </a:cubicBezTo>
                <a:cubicBezTo>
                  <a:pt x="1114" y="526"/>
                  <a:pt x="1124" y="536"/>
                  <a:pt x="1124" y="548"/>
                </a:cubicBezTo>
                <a:cubicBezTo>
                  <a:pt x="1124" y="559"/>
                  <a:pt x="1114" y="569"/>
                  <a:pt x="1102" y="569"/>
                </a:cubicBezTo>
                <a:cubicBezTo>
                  <a:pt x="1090" y="569"/>
                  <a:pt x="1080" y="559"/>
                  <a:pt x="1080" y="548"/>
                </a:cubicBezTo>
              </a:path>
              <a:path w="2204" h="569">
                <a:moveTo>
                  <a:pt x="1296" y="548"/>
                </a:moveTo>
                <a:cubicBezTo>
                  <a:pt x="1296" y="536"/>
                  <a:pt x="1306" y="526"/>
                  <a:pt x="1318" y="526"/>
                </a:cubicBezTo>
                <a:cubicBezTo>
                  <a:pt x="1330" y="526"/>
                  <a:pt x="1340" y="536"/>
                  <a:pt x="1340" y="548"/>
                </a:cubicBezTo>
                <a:cubicBezTo>
                  <a:pt x="1340" y="559"/>
                  <a:pt x="1330" y="569"/>
                  <a:pt x="1318" y="569"/>
                </a:cubicBezTo>
                <a:cubicBezTo>
                  <a:pt x="1306" y="569"/>
                  <a:pt x="1296" y="559"/>
                  <a:pt x="1296" y="548"/>
                </a:cubicBezTo>
              </a:path>
              <a:path w="2204" h="569">
                <a:moveTo>
                  <a:pt x="1513" y="548"/>
                </a:moveTo>
                <a:cubicBezTo>
                  <a:pt x="1513" y="536"/>
                  <a:pt x="1522" y="526"/>
                  <a:pt x="1534" y="526"/>
                </a:cubicBezTo>
                <a:cubicBezTo>
                  <a:pt x="1546" y="526"/>
                  <a:pt x="1556" y="536"/>
                  <a:pt x="1556" y="548"/>
                </a:cubicBezTo>
                <a:cubicBezTo>
                  <a:pt x="1556" y="559"/>
                  <a:pt x="1546" y="569"/>
                  <a:pt x="1534" y="569"/>
                </a:cubicBezTo>
                <a:cubicBezTo>
                  <a:pt x="1522" y="569"/>
                  <a:pt x="1513" y="559"/>
                  <a:pt x="1513" y="548"/>
                </a:cubicBezTo>
              </a:path>
              <a:path w="2204" h="569">
                <a:moveTo>
                  <a:pt x="1729" y="548"/>
                </a:moveTo>
                <a:cubicBezTo>
                  <a:pt x="1729" y="536"/>
                  <a:pt x="1739" y="526"/>
                  <a:pt x="1750" y="526"/>
                </a:cubicBezTo>
                <a:cubicBezTo>
                  <a:pt x="1762" y="526"/>
                  <a:pt x="1772" y="536"/>
                  <a:pt x="1772" y="548"/>
                </a:cubicBezTo>
                <a:cubicBezTo>
                  <a:pt x="1772" y="559"/>
                  <a:pt x="1762" y="569"/>
                  <a:pt x="1750" y="569"/>
                </a:cubicBezTo>
                <a:cubicBezTo>
                  <a:pt x="1739" y="569"/>
                  <a:pt x="1729" y="559"/>
                  <a:pt x="1729" y="548"/>
                </a:cubicBezTo>
              </a:path>
              <a:path w="2204" h="569">
                <a:moveTo>
                  <a:pt x="1945" y="548"/>
                </a:moveTo>
                <a:cubicBezTo>
                  <a:pt x="1945" y="536"/>
                  <a:pt x="1955" y="526"/>
                  <a:pt x="1966" y="526"/>
                </a:cubicBezTo>
                <a:cubicBezTo>
                  <a:pt x="1979" y="526"/>
                  <a:pt x="1988" y="536"/>
                  <a:pt x="1988" y="548"/>
                </a:cubicBezTo>
                <a:cubicBezTo>
                  <a:pt x="1988" y="559"/>
                  <a:pt x="1979" y="569"/>
                  <a:pt x="1966" y="569"/>
                </a:cubicBezTo>
                <a:cubicBezTo>
                  <a:pt x="1955" y="569"/>
                  <a:pt x="1945" y="559"/>
                  <a:pt x="1945" y="548"/>
                </a:cubicBezTo>
              </a:path>
              <a:path w="2204" h="569">
                <a:moveTo>
                  <a:pt x="2161" y="548"/>
                </a:moveTo>
                <a:cubicBezTo>
                  <a:pt x="2161" y="536"/>
                  <a:pt x="2171" y="526"/>
                  <a:pt x="2183" y="526"/>
                </a:cubicBezTo>
                <a:cubicBezTo>
                  <a:pt x="2195" y="526"/>
                  <a:pt x="2204" y="536"/>
                  <a:pt x="2204" y="548"/>
                </a:cubicBezTo>
                <a:cubicBezTo>
                  <a:pt x="2204" y="559"/>
                  <a:pt x="2195" y="569"/>
                  <a:pt x="2183" y="569"/>
                </a:cubicBezTo>
                <a:cubicBezTo>
                  <a:pt x="2171" y="569"/>
                  <a:pt x="2161" y="559"/>
                  <a:pt x="2161" y="548"/>
                </a:cubicBezTo>
              </a:path>
            </a:pathLst>
          </a:custGeom>
          <a:solidFill>
            <a:srgbClr val="FFFFFF">
              <a:alpha val="2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052" name="picture 10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539351" y="6315075"/>
            <a:ext cx="911225" cy="542925"/>
          </a:xfrm>
          <a:prstGeom prst="rect">
            <a:avLst/>
          </a:prstGeom>
        </p:spPr>
      </p:pic>
      <p:pic>
        <p:nvPicPr>
          <p:cNvPr id="1054" name="picture 10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1144250" y="0"/>
            <a:ext cx="560451" cy="482600"/>
          </a:xfrm>
          <a:prstGeom prst="rect">
            <a:avLst/>
          </a:prstGeom>
        </p:spPr>
      </p:pic>
      <p:sp>
        <p:nvSpPr>
          <p:cNvPr id="1056" name="path 1056"/>
          <p:cNvSpPr/>
          <p:nvPr/>
        </p:nvSpPr>
        <p:spPr>
          <a:xfrm>
            <a:off x="7814944" y="1104010"/>
            <a:ext cx="1176020" cy="17779"/>
          </a:xfrm>
          <a:custGeom>
            <a:avLst/>
            <a:gdLst/>
            <a:ahLst/>
            <a:cxnLst/>
            <a:rect l="0" t="0" r="0" b="0"/>
            <a:pathLst>
              <a:path w="1852" h="27">
                <a:moveTo>
                  <a:pt x="1852" y="14"/>
                </a:moveTo>
                <a:cubicBezTo>
                  <a:pt x="1852" y="21"/>
                  <a:pt x="1845" y="27"/>
                  <a:pt x="1838" y="27"/>
                </a:cubicBezTo>
                <a:cubicBezTo>
                  <a:pt x="1830" y="27"/>
                  <a:pt x="1824" y="21"/>
                  <a:pt x="1824" y="14"/>
                </a:cubicBezTo>
                <a:cubicBezTo>
                  <a:pt x="1824" y="6"/>
                  <a:pt x="1830" y="0"/>
                  <a:pt x="1838" y="0"/>
                </a:cubicBezTo>
                <a:cubicBezTo>
                  <a:pt x="1845" y="0"/>
                  <a:pt x="1852" y="6"/>
                  <a:pt x="1852" y="14"/>
                </a:cubicBezTo>
              </a:path>
              <a:path w="1852" h="27">
                <a:moveTo>
                  <a:pt x="1711" y="14"/>
                </a:moveTo>
                <a:cubicBezTo>
                  <a:pt x="1711" y="21"/>
                  <a:pt x="1705" y="27"/>
                  <a:pt x="1697" y="27"/>
                </a:cubicBezTo>
                <a:cubicBezTo>
                  <a:pt x="1690" y="27"/>
                  <a:pt x="1683" y="21"/>
                  <a:pt x="1683" y="14"/>
                </a:cubicBezTo>
                <a:cubicBezTo>
                  <a:pt x="1683" y="6"/>
                  <a:pt x="1690" y="0"/>
                  <a:pt x="1697" y="0"/>
                </a:cubicBezTo>
                <a:cubicBezTo>
                  <a:pt x="1705" y="0"/>
                  <a:pt x="1711" y="6"/>
                  <a:pt x="1711" y="14"/>
                </a:cubicBezTo>
              </a:path>
              <a:path w="1852" h="27">
                <a:moveTo>
                  <a:pt x="1571" y="14"/>
                </a:moveTo>
                <a:cubicBezTo>
                  <a:pt x="1571" y="21"/>
                  <a:pt x="1565" y="27"/>
                  <a:pt x="1557" y="27"/>
                </a:cubicBezTo>
                <a:cubicBezTo>
                  <a:pt x="1549" y="27"/>
                  <a:pt x="1543" y="21"/>
                  <a:pt x="1543" y="14"/>
                </a:cubicBezTo>
                <a:cubicBezTo>
                  <a:pt x="1543" y="6"/>
                  <a:pt x="1549" y="0"/>
                  <a:pt x="1557" y="0"/>
                </a:cubicBezTo>
                <a:cubicBezTo>
                  <a:pt x="1565" y="0"/>
                  <a:pt x="1571" y="6"/>
                  <a:pt x="1571" y="14"/>
                </a:cubicBezTo>
              </a:path>
              <a:path w="1852" h="27">
                <a:moveTo>
                  <a:pt x="1431" y="14"/>
                </a:moveTo>
                <a:cubicBezTo>
                  <a:pt x="1431" y="21"/>
                  <a:pt x="1424" y="27"/>
                  <a:pt x="1417" y="27"/>
                </a:cubicBezTo>
                <a:cubicBezTo>
                  <a:pt x="1409" y="27"/>
                  <a:pt x="1403" y="21"/>
                  <a:pt x="1403" y="14"/>
                </a:cubicBezTo>
                <a:cubicBezTo>
                  <a:pt x="1403" y="6"/>
                  <a:pt x="1409" y="0"/>
                  <a:pt x="1417" y="0"/>
                </a:cubicBezTo>
                <a:cubicBezTo>
                  <a:pt x="1424" y="0"/>
                  <a:pt x="1431" y="6"/>
                  <a:pt x="1431" y="14"/>
                </a:cubicBezTo>
              </a:path>
              <a:path w="1852" h="27">
                <a:moveTo>
                  <a:pt x="1290" y="14"/>
                </a:moveTo>
                <a:cubicBezTo>
                  <a:pt x="1290" y="21"/>
                  <a:pt x="1284" y="27"/>
                  <a:pt x="1276" y="27"/>
                </a:cubicBezTo>
                <a:cubicBezTo>
                  <a:pt x="1269" y="27"/>
                  <a:pt x="1262" y="21"/>
                  <a:pt x="1262" y="14"/>
                </a:cubicBezTo>
                <a:cubicBezTo>
                  <a:pt x="1262" y="6"/>
                  <a:pt x="1269" y="0"/>
                  <a:pt x="1276" y="0"/>
                </a:cubicBezTo>
                <a:cubicBezTo>
                  <a:pt x="1284" y="0"/>
                  <a:pt x="1290" y="6"/>
                  <a:pt x="1290" y="14"/>
                </a:cubicBezTo>
              </a:path>
              <a:path w="1852" h="27">
                <a:moveTo>
                  <a:pt x="1150" y="14"/>
                </a:moveTo>
                <a:cubicBezTo>
                  <a:pt x="1150" y="21"/>
                  <a:pt x="1144" y="27"/>
                  <a:pt x="1136" y="27"/>
                </a:cubicBezTo>
                <a:cubicBezTo>
                  <a:pt x="1128" y="27"/>
                  <a:pt x="1122" y="21"/>
                  <a:pt x="1122" y="14"/>
                </a:cubicBezTo>
                <a:cubicBezTo>
                  <a:pt x="1122" y="6"/>
                  <a:pt x="1128" y="0"/>
                  <a:pt x="1136" y="0"/>
                </a:cubicBezTo>
                <a:cubicBezTo>
                  <a:pt x="1144" y="0"/>
                  <a:pt x="1150" y="6"/>
                  <a:pt x="1150" y="14"/>
                </a:cubicBezTo>
              </a:path>
              <a:path w="1852" h="27">
                <a:moveTo>
                  <a:pt x="1010" y="14"/>
                </a:moveTo>
                <a:cubicBezTo>
                  <a:pt x="1010" y="21"/>
                  <a:pt x="1004" y="27"/>
                  <a:pt x="996" y="27"/>
                </a:cubicBezTo>
                <a:cubicBezTo>
                  <a:pt x="988" y="27"/>
                  <a:pt x="982" y="21"/>
                  <a:pt x="982" y="14"/>
                </a:cubicBezTo>
                <a:cubicBezTo>
                  <a:pt x="982" y="6"/>
                  <a:pt x="988" y="0"/>
                  <a:pt x="996" y="0"/>
                </a:cubicBezTo>
                <a:cubicBezTo>
                  <a:pt x="1004" y="0"/>
                  <a:pt x="1010" y="6"/>
                  <a:pt x="1010" y="14"/>
                </a:cubicBezTo>
              </a:path>
              <a:path w="1852" h="27">
                <a:moveTo>
                  <a:pt x="870" y="14"/>
                </a:moveTo>
                <a:cubicBezTo>
                  <a:pt x="870" y="21"/>
                  <a:pt x="863" y="27"/>
                  <a:pt x="855" y="27"/>
                </a:cubicBezTo>
                <a:cubicBezTo>
                  <a:pt x="848" y="27"/>
                  <a:pt x="841" y="21"/>
                  <a:pt x="841" y="14"/>
                </a:cubicBezTo>
                <a:cubicBezTo>
                  <a:pt x="841" y="6"/>
                  <a:pt x="848" y="0"/>
                  <a:pt x="855" y="0"/>
                </a:cubicBezTo>
                <a:cubicBezTo>
                  <a:pt x="863" y="0"/>
                  <a:pt x="870" y="6"/>
                  <a:pt x="870" y="14"/>
                </a:cubicBezTo>
              </a:path>
              <a:path w="1852" h="27">
                <a:moveTo>
                  <a:pt x="729" y="14"/>
                </a:moveTo>
                <a:cubicBezTo>
                  <a:pt x="729" y="21"/>
                  <a:pt x="723" y="27"/>
                  <a:pt x="715" y="27"/>
                </a:cubicBezTo>
                <a:cubicBezTo>
                  <a:pt x="707" y="27"/>
                  <a:pt x="701" y="21"/>
                  <a:pt x="701" y="14"/>
                </a:cubicBezTo>
                <a:cubicBezTo>
                  <a:pt x="701" y="6"/>
                  <a:pt x="707" y="0"/>
                  <a:pt x="715" y="0"/>
                </a:cubicBezTo>
                <a:cubicBezTo>
                  <a:pt x="723" y="0"/>
                  <a:pt x="729" y="6"/>
                  <a:pt x="729" y="14"/>
                </a:cubicBezTo>
              </a:path>
              <a:path w="1852" h="27">
                <a:moveTo>
                  <a:pt x="589" y="14"/>
                </a:moveTo>
                <a:cubicBezTo>
                  <a:pt x="589" y="21"/>
                  <a:pt x="583" y="27"/>
                  <a:pt x="575" y="27"/>
                </a:cubicBezTo>
                <a:cubicBezTo>
                  <a:pt x="567" y="27"/>
                  <a:pt x="561" y="21"/>
                  <a:pt x="561" y="14"/>
                </a:cubicBezTo>
                <a:cubicBezTo>
                  <a:pt x="561" y="6"/>
                  <a:pt x="567" y="0"/>
                  <a:pt x="575" y="0"/>
                </a:cubicBezTo>
                <a:cubicBezTo>
                  <a:pt x="583" y="0"/>
                  <a:pt x="589" y="6"/>
                  <a:pt x="589" y="14"/>
                </a:cubicBezTo>
              </a:path>
              <a:path w="1852" h="27">
                <a:moveTo>
                  <a:pt x="449" y="14"/>
                </a:moveTo>
                <a:cubicBezTo>
                  <a:pt x="449" y="21"/>
                  <a:pt x="442" y="27"/>
                  <a:pt x="435" y="27"/>
                </a:cubicBezTo>
                <a:cubicBezTo>
                  <a:pt x="427" y="27"/>
                  <a:pt x="421" y="21"/>
                  <a:pt x="421" y="14"/>
                </a:cubicBezTo>
                <a:cubicBezTo>
                  <a:pt x="421" y="6"/>
                  <a:pt x="427" y="0"/>
                  <a:pt x="435" y="0"/>
                </a:cubicBezTo>
                <a:cubicBezTo>
                  <a:pt x="442" y="0"/>
                  <a:pt x="449" y="6"/>
                  <a:pt x="449" y="14"/>
                </a:cubicBezTo>
              </a:path>
              <a:path w="1852" h="27">
                <a:moveTo>
                  <a:pt x="308" y="14"/>
                </a:moveTo>
                <a:cubicBezTo>
                  <a:pt x="308" y="21"/>
                  <a:pt x="302" y="27"/>
                  <a:pt x="294" y="27"/>
                </a:cubicBezTo>
                <a:cubicBezTo>
                  <a:pt x="287" y="27"/>
                  <a:pt x="280" y="21"/>
                  <a:pt x="280" y="14"/>
                </a:cubicBezTo>
                <a:cubicBezTo>
                  <a:pt x="280" y="6"/>
                  <a:pt x="287" y="0"/>
                  <a:pt x="294" y="0"/>
                </a:cubicBezTo>
                <a:cubicBezTo>
                  <a:pt x="302" y="0"/>
                  <a:pt x="308" y="6"/>
                  <a:pt x="308" y="14"/>
                </a:cubicBezTo>
              </a:path>
              <a:path w="1852" h="27">
                <a:moveTo>
                  <a:pt x="168" y="14"/>
                </a:moveTo>
                <a:cubicBezTo>
                  <a:pt x="168" y="21"/>
                  <a:pt x="162" y="27"/>
                  <a:pt x="154" y="27"/>
                </a:cubicBezTo>
                <a:cubicBezTo>
                  <a:pt x="146" y="27"/>
                  <a:pt x="140" y="21"/>
                  <a:pt x="140" y="14"/>
                </a:cubicBezTo>
                <a:cubicBezTo>
                  <a:pt x="140" y="6"/>
                  <a:pt x="146" y="0"/>
                  <a:pt x="154" y="0"/>
                </a:cubicBezTo>
                <a:cubicBezTo>
                  <a:pt x="162" y="0"/>
                  <a:pt x="168" y="6"/>
                  <a:pt x="168" y="14"/>
                </a:cubicBezTo>
              </a:path>
              <a:path w="1852" h="27">
                <a:moveTo>
                  <a:pt x="28" y="14"/>
                </a:moveTo>
                <a:cubicBezTo>
                  <a:pt x="28" y="21"/>
                  <a:pt x="21" y="27"/>
                  <a:pt x="14" y="27"/>
                </a:cubicBezTo>
                <a:cubicBezTo>
                  <a:pt x="6" y="27"/>
                  <a:pt x="0" y="21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21" y="0"/>
                  <a:pt x="28" y="6"/>
                  <a:pt x="28" y="14"/>
                </a:cubicBezTo>
              </a:path>
            </a:pathLst>
          </a:custGeom>
          <a:solidFill>
            <a:srgbClr val="D5E2C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41" name="组合 5"/>
          <p:cNvGrpSpPr/>
          <p:nvPr/>
        </p:nvGrpSpPr>
        <p:grpSpPr>
          <a:xfrm>
            <a:off x="603250" y="517525"/>
            <a:ext cx="5444491" cy="615315"/>
            <a:chOff x="1841967" y="2979880"/>
            <a:chExt cx="5445715" cy="616268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79880"/>
              <a:ext cx="812800" cy="6162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kern="0" cap="none" spc="0" normalizeH="0" baseline="0" noProof="0" dirty="0">
                  <a:solidFill>
                    <a:srgbClr val="C5785C"/>
                  </a:solidFill>
                  <a:latin typeface="黑体" charset="-122"/>
                  <a:ea typeface="黑体" charset="-122"/>
                  <a:cs typeface="+mn-ea"/>
                  <a:sym typeface="+mn-lt"/>
                </a:rPr>
                <a:t>01</a:t>
              </a:r>
              <a:r>
                <a:rPr lang="en-US" altLang="zh-CN" sz="4000" b="1" kern="0" noProof="1" dirty="0">
                  <a:solidFill>
                    <a:srgbClr val="C5785C"/>
                  </a:solidFill>
                  <a:latin typeface="黑体" charset="-122"/>
                  <a:ea typeface="黑体" charset="-122"/>
                  <a:cs typeface="+mn-ea"/>
                  <a:sym typeface="+mn-lt"/>
                </a:rPr>
                <a:t>.</a:t>
              </a:r>
              <a:endParaRPr kumimoji="0" lang="en-US" altLang="zh-CN" sz="4000" b="1" i="0" kern="0" cap="none" spc="0" normalizeH="0" baseline="0" noProof="0" dirty="0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sp>
          <p:nvSpPr>
            <p:cNvPr id="10243" name="文本框"/>
            <p:cNvSpPr txBox="1"/>
            <p:nvPr/>
          </p:nvSpPr>
          <p:spPr>
            <a:xfrm>
              <a:off x="2750222" y="3022491"/>
              <a:ext cx="4537460" cy="5170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p>
              <a:pPr>
                <a:lnSpc>
                  <a:spcPct val="120000"/>
                </a:lnSpc>
              </a:pPr>
              <a:r>
                <a:rPr lang="en-US" sz="28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503050405090304" pitchFamily="18" charset="0"/>
                  <a:ea typeface="Noto Sans SC" panose="020B0200000000000000" pitchFamily="34" charset="-122"/>
                  <a:cs typeface="Times New Roman" panose="02020503050405090304" pitchFamily="18" charset="0"/>
                  <a:sym typeface="+mn-ea"/>
                </a:rPr>
                <a:t>Example: Machine Selection</a:t>
              </a:r>
              <a:endParaRPr lang="en-US" altLang="en-US" sz="2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endParaRPr>
            </a:p>
          </p:txBody>
        </p:sp>
        <p:sp>
          <p:nvSpPr>
            <p:cNvPr id="10244" name="文本框 8"/>
            <p:cNvSpPr txBox="1"/>
            <p:nvPr/>
          </p:nvSpPr>
          <p:spPr>
            <a:xfrm>
              <a:off x="2645643" y="3329723"/>
              <a:ext cx="3239008" cy="230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endParaRPr lang="en-US" altLang="zh-CN" sz="900" i="1" dirty="0">
                <a:solidFill>
                  <a:srgbClr val="404040"/>
                </a:solidFill>
                <a:latin typeface="黑体" charset="-122"/>
                <a:ea typeface="黑体" charset="-122"/>
                <a:sym typeface="Arial" panose="020B0604020202090204" pitchFamily="34" charset="0"/>
              </a:endParaRPr>
            </a:p>
          </p:txBody>
        </p:sp>
      </p:grpSp>
      <p:grpSp>
        <p:nvGrpSpPr>
          <p:cNvPr id="10246" name="组合 45"/>
          <p:cNvGrpSpPr/>
          <p:nvPr>
            <p:custDataLst>
              <p:tags r:id="rId1"/>
            </p:custDataLst>
          </p:nvPr>
        </p:nvGrpSpPr>
        <p:grpSpPr>
          <a:xfrm>
            <a:off x="1240790" y="1473835"/>
            <a:ext cx="6438265" cy="3695699"/>
            <a:chOff x="1728378" y="4700525"/>
            <a:chExt cx="6438689" cy="3696364"/>
          </a:xfrm>
        </p:grpSpPr>
        <p:sp>
          <p:nvSpPr>
            <p:cNvPr id="10247" name="矩形 46"/>
            <p:cNvSpPr/>
            <p:nvPr>
              <p:custDataLst>
                <p:tags r:id="rId2"/>
              </p:custDataLst>
            </p:nvPr>
          </p:nvSpPr>
          <p:spPr>
            <a:xfrm>
              <a:off x="1728378" y="5144470"/>
              <a:ext cx="4812347" cy="21289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pPr>
                <a:lnSpc>
                  <a:spcPct val="150000"/>
                </a:lnSpc>
              </a:pPr>
              <a:endParaRPr lang="en-US" altLang="en-US" sz="1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endParaRPr>
            </a:p>
          </p:txBody>
        </p:sp>
        <p:sp>
          <p:nvSpPr>
            <p:cNvPr id="10248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1728378" y="4700525"/>
              <a:ext cx="6438689" cy="30167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68580" tIns="34290" rIns="68580" bIns="34290" anchor="t" anchorCtr="0">
              <a:noAutofit/>
            </a:bodyPr>
            <a:p>
              <a:pPr>
                <a:lnSpc>
                  <a:spcPct val="130000"/>
                </a:lnSpc>
              </a:pPr>
              <a:r>
                <a:rPr lang="en-US" sz="2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Times New Roman" panose="02020503050405090304" pitchFamily="18" charset="0"/>
                  <a:ea typeface="MiSans" pitchFamily="34" charset="-122"/>
                  <a:cs typeface="Times New Roman" panose="02020503050405090304" pitchFamily="18" charset="0"/>
                  <a:sym typeface="+mn-ea"/>
                </a:rPr>
                <a:t>Compare two machines with 5-year lives at 7% interest:</a:t>
              </a:r>
              <a:endParaRPr lang="en-US" altLang="en-US" sz="2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endParaRPr>
            </a:p>
          </p:txBody>
        </p:sp>
        <p:sp>
          <p:nvSpPr>
            <p:cNvPr id="10249" name="矩形 1"/>
            <p:cNvSpPr/>
            <p:nvPr>
              <p:custDataLst>
                <p:tags r:id="rId4"/>
              </p:custDataLst>
            </p:nvPr>
          </p:nvSpPr>
          <p:spPr>
            <a:xfrm>
              <a:off x="1729013" y="6318505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rgbClr val="404040"/>
                </a:solidFill>
                <a:latin typeface="黑体" charset="-122"/>
                <a:ea typeface="黑体" charset="-122"/>
                <a:sym typeface="Arial" panose="020B0604020202090204" pitchFamily="34" charset="0"/>
              </a:endParaRPr>
            </a:p>
          </p:txBody>
        </p:sp>
        <p:sp>
          <p:nvSpPr>
            <p:cNvPr id="10250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729013" y="5874640"/>
              <a:ext cx="3119968" cy="452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spAutoFit/>
            </a:bodyPr>
            <a:p>
              <a:pPr>
                <a:lnSpc>
                  <a:spcPct val="125000"/>
                </a:lnSpc>
              </a:pPr>
              <a:endParaRPr lang="zh-CN" altLang="en-US" sz="2000" b="1" dirty="0">
                <a:solidFill>
                  <a:srgbClr val="3B3838"/>
                </a:solidFill>
                <a:latin typeface="黑体" charset="-122"/>
                <a:ea typeface="黑体" charset="-122"/>
                <a:sym typeface="Arial" panose="020B0604020202090204" pitchFamily="34" charset="0"/>
              </a:endParaRPr>
            </a:p>
          </p:txBody>
        </p:sp>
        <p:sp>
          <p:nvSpPr>
            <p:cNvPr id="10251" name="矩形 3"/>
            <p:cNvSpPr/>
            <p:nvPr>
              <p:custDataLst>
                <p:tags r:id="rId6"/>
              </p:custDataLst>
            </p:nvPr>
          </p:nvSpPr>
          <p:spPr>
            <a:xfrm>
              <a:off x="1729648" y="7492620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p>
              <a:pPr>
                <a:lnSpc>
                  <a:spcPct val="150000"/>
                </a:lnSpc>
              </a:pPr>
              <a:endParaRPr lang="zh-CN" altLang="en-US" sz="1200" dirty="0">
                <a:solidFill>
                  <a:srgbClr val="404040"/>
                </a:solidFill>
                <a:latin typeface="黑体" charset="-122"/>
                <a:ea typeface="黑体" charset="-122"/>
                <a:sym typeface="Arial" panose="020B0604020202090204" pitchFamily="34" charset="0"/>
              </a:endParaRPr>
            </a:p>
          </p:txBody>
        </p:sp>
        <p:sp>
          <p:nvSpPr>
            <p:cNvPr id="1025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1729648" y="7048542"/>
              <a:ext cx="4633265" cy="1348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noAutofit/>
            </a:bodyPr>
            <a:p>
              <a:pPr>
                <a:lnSpc>
                  <a:spcPct val="120000"/>
                </a:lnSpc>
              </a:pPr>
              <a:endParaRPr lang="en-US" altLang="en-US" sz="1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endParaRPr>
            </a:p>
          </p:txBody>
        </p:sp>
      </p:grpSp>
      <p:grpSp>
        <p:nvGrpSpPr>
          <p:cNvPr id="10253" name="组合 48"/>
          <p:cNvGrpSpPr/>
          <p:nvPr/>
        </p:nvGrpSpPr>
        <p:grpSpPr>
          <a:xfrm>
            <a:off x="1511300" y="5283200"/>
            <a:ext cx="830263" cy="830263"/>
            <a:chOff x="1585732" y="4805489"/>
            <a:chExt cx="476336" cy="476336"/>
          </a:xfrm>
        </p:grpSpPr>
        <p:sp>
          <p:nvSpPr>
            <p:cNvPr id="50" name="椭圆 49"/>
            <p:cNvSpPr/>
            <p:nvPr/>
          </p:nvSpPr>
          <p:spPr>
            <a:xfrm>
              <a:off x="1585732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 dirty="0"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657003" y="4903244"/>
              <a:ext cx="333794" cy="280826"/>
              <a:chOff x="5146675" y="766763"/>
              <a:chExt cx="1590676" cy="1338263"/>
            </a:xfrm>
            <a:solidFill>
              <a:schemeClr val="bg1"/>
            </a:solidFill>
            <a:effectLst/>
          </p:grpSpPr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6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8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59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6" name="组合 63"/>
          <p:cNvGrpSpPr/>
          <p:nvPr/>
        </p:nvGrpSpPr>
        <p:grpSpPr>
          <a:xfrm>
            <a:off x="3083878" y="5310188"/>
            <a:ext cx="889072" cy="807720"/>
            <a:chOff x="2402908" y="4805489"/>
            <a:chExt cx="524106" cy="476149"/>
          </a:xfrm>
        </p:grpSpPr>
        <p:sp>
          <p:nvSpPr>
            <p:cNvPr id="65" name="椭圆 64"/>
            <p:cNvSpPr/>
            <p:nvPr/>
          </p:nvSpPr>
          <p:spPr>
            <a:xfrm>
              <a:off x="2402908" y="4805489"/>
              <a:ext cx="466042" cy="476149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 dirty="0"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2696528" y="4865897"/>
              <a:ext cx="230486" cy="355521"/>
              <a:chOff x="7875588" y="503238"/>
              <a:chExt cx="485775" cy="749300"/>
            </a:xfrm>
            <a:solidFill>
              <a:schemeClr val="bg1"/>
            </a:solidFill>
            <a:effectLst/>
          </p:grpSpPr>
          <p:sp>
            <p:nvSpPr>
              <p:cNvPr id="67" name="Freeform 65"/>
              <p:cNvSpPr/>
              <p:nvPr/>
            </p:nvSpPr>
            <p:spPr bwMode="auto">
              <a:xfrm>
                <a:off x="7964488" y="868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66"/>
              <p:cNvSpPr/>
              <p:nvPr/>
            </p:nvSpPr>
            <p:spPr bwMode="auto">
              <a:xfrm>
                <a:off x="7875588" y="868363"/>
                <a:ext cx="485775" cy="384175"/>
              </a:xfrm>
              <a:custGeom>
                <a:avLst/>
                <a:gdLst>
                  <a:gd name="T0" fmla="*/ 160 w 166"/>
                  <a:gd name="T1" fmla="*/ 115 h 131"/>
                  <a:gd name="T2" fmla="*/ 149 w 166"/>
                  <a:gd name="T3" fmla="*/ 115 h 131"/>
                  <a:gd name="T4" fmla="*/ 97 w 166"/>
                  <a:gd name="T5" fmla="*/ 98 h 131"/>
                  <a:gd name="T6" fmla="*/ 97 w 166"/>
                  <a:gd name="T7" fmla="*/ 84 h 131"/>
                  <a:gd name="T8" fmla="*/ 154 w 166"/>
                  <a:gd name="T9" fmla="*/ 15 h 131"/>
                  <a:gd name="T10" fmla="*/ 154 w 166"/>
                  <a:gd name="T11" fmla="*/ 0 h 131"/>
                  <a:gd name="T12" fmla="*/ 142 w 166"/>
                  <a:gd name="T13" fmla="*/ 0 h 131"/>
                  <a:gd name="T14" fmla="*/ 142 w 166"/>
                  <a:gd name="T15" fmla="*/ 15 h 131"/>
                  <a:gd name="T16" fmla="*/ 83 w 166"/>
                  <a:gd name="T17" fmla="*/ 73 h 131"/>
                  <a:gd name="T18" fmla="*/ 24 w 166"/>
                  <a:gd name="T19" fmla="*/ 15 h 131"/>
                  <a:gd name="T20" fmla="*/ 24 w 166"/>
                  <a:gd name="T21" fmla="*/ 0 h 131"/>
                  <a:gd name="T22" fmla="*/ 12 w 166"/>
                  <a:gd name="T23" fmla="*/ 0 h 131"/>
                  <a:gd name="T24" fmla="*/ 12 w 166"/>
                  <a:gd name="T25" fmla="*/ 15 h 131"/>
                  <a:gd name="T26" fmla="*/ 69 w 166"/>
                  <a:gd name="T27" fmla="*/ 84 h 131"/>
                  <a:gd name="T28" fmla="*/ 69 w 166"/>
                  <a:gd name="T29" fmla="*/ 98 h 131"/>
                  <a:gd name="T30" fmla="*/ 17 w 166"/>
                  <a:gd name="T31" fmla="*/ 115 h 131"/>
                  <a:gd name="T32" fmla="*/ 6 w 166"/>
                  <a:gd name="T33" fmla="*/ 115 h 131"/>
                  <a:gd name="T34" fmla="*/ 0 w 166"/>
                  <a:gd name="T35" fmla="*/ 122 h 131"/>
                  <a:gd name="T36" fmla="*/ 0 w 166"/>
                  <a:gd name="T37" fmla="*/ 125 h 131"/>
                  <a:gd name="T38" fmla="*/ 6 w 166"/>
                  <a:gd name="T39" fmla="*/ 131 h 131"/>
                  <a:gd name="T40" fmla="*/ 160 w 166"/>
                  <a:gd name="T41" fmla="*/ 131 h 131"/>
                  <a:gd name="T42" fmla="*/ 166 w 166"/>
                  <a:gd name="T43" fmla="*/ 125 h 131"/>
                  <a:gd name="T44" fmla="*/ 166 w 166"/>
                  <a:gd name="T45" fmla="*/ 122 h 131"/>
                  <a:gd name="T46" fmla="*/ 160 w 166"/>
                  <a:gd name="T47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6" h="131">
                    <a:moveTo>
                      <a:pt x="160" y="115"/>
                    </a:move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34" y="106"/>
                      <a:pt x="116" y="100"/>
                      <a:pt x="97" y="98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130" y="77"/>
                      <a:pt x="154" y="49"/>
                      <a:pt x="154" y="15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42" y="47"/>
                      <a:pt x="115" y="73"/>
                      <a:pt x="83" y="73"/>
                    </a:cubicBezTo>
                    <a:cubicBezTo>
                      <a:pt x="51" y="73"/>
                      <a:pt x="24" y="47"/>
                      <a:pt x="24" y="1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49"/>
                      <a:pt x="36" y="77"/>
                      <a:pt x="69" y="84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50" y="100"/>
                      <a:pt x="32" y="106"/>
                      <a:pt x="17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2" y="115"/>
                      <a:pt x="0" y="118"/>
                      <a:pt x="0" y="12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9"/>
                      <a:pt x="2" y="131"/>
                      <a:pt x="6" y="131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3" y="131"/>
                      <a:pt x="166" y="129"/>
                      <a:pt x="166" y="125"/>
                    </a:cubicBezTo>
                    <a:cubicBezTo>
                      <a:pt x="166" y="122"/>
                      <a:pt x="166" y="122"/>
                      <a:pt x="166" y="122"/>
                    </a:cubicBezTo>
                    <a:cubicBezTo>
                      <a:pt x="166" y="118"/>
                      <a:pt x="163" y="115"/>
                      <a:pt x="160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7"/>
              <p:cNvSpPr/>
              <p:nvPr/>
            </p:nvSpPr>
            <p:spPr bwMode="auto">
              <a:xfrm>
                <a:off x="7999413" y="503238"/>
                <a:ext cx="239713" cy="122238"/>
              </a:xfrm>
              <a:custGeom>
                <a:avLst/>
                <a:gdLst>
                  <a:gd name="T0" fmla="*/ 82 w 82"/>
                  <a:gd name="T1" fmla="*/ 42 h 42"/>
                  <a:gd name="T2" fmla="*/ 82 w 82"/>
                  <a:gd name="T3" fmla="*/ 41 h 42"/>
                  <a:gd name="T4" fmla="*/ 41 w 82"/>
                  <a:gd name="T5" fmla="*/ 0 h 42"/>
                  <a:gd name="T6" fmla="*/ 0 w 82"/>
                  <a:gd name="T7" fmla="*/ 41 h 42"/>
                  <a:gd name="T8" fmla="*/ 0 w 82"/>
                  <a:gd name="T9" fmla="*/ 42 h 42"/>
                  <a:gd name="T10" fmla="*/ 82 w 8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2">
                    <a:moveTo>
                      <a:pt x="82" y="42"/>
                    </a:move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8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Freeform 68"/>
              <p:cNvSpPr/>
              <p:nvPr/>
            </p:nvSpPr>
            <p:spPr bwMode="auto">
              <a:xfrm>
                <a:off x="7999413" y="655638"/>
                <a:ext cx="239713" cy="360363"/>
              </a:xfrm>
              <a:custGeom>
                <a:avLst/>
                <a:gdLst>
                  <a:gd name="T0" fmla="*/ 0 w 82"/>
                  <a:gd name="T1" fmla="*/ 0 h 123"/>
                  <a:gd name="T2" fmla="*/ 0 w 82"/>
                  <a:gd name="T3" fmla="*/ 82 h 123"/>
                  <a:gd name="T4" fmla="*/ 41 w 82"/>
                  <a:gd name="T5" fmla="*/ 123 h 123"/>
                  <a:gd name="T6" fmla="*/ 82 w 82"/>
                  <a:gd name="T7" fmla="*/ 82 h 123"/>
                  <a:gd name="T8" fmla="*/ 82 w 82"/>
                  <a:gd name="T9" fmla="*/ 0 h 123"/>
                  <a:gd name="T10" fmla="*/ 0 w 82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23">
                    <a:moveTo>
                      <a:pt x="0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105"/>
                      <a:pt x="18" y="123"/>
                      <a:pt x="41" y="123"/>
                    </a:cubicBezTo>
                    <a:cubicBezTo>
                      <a:pt x="64" y="123"/>
                      <a:pt x="82" y="105"/>
                      <a:pt x="82" y="82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9" name="组合 70"/>
          <p:cNvGrpSpPr/>
          <p:nvPr/>
        </p:nvGrpSpPr>
        <p:grpSpPr>
          <a:xfrm>
            <a:off x="4741228" y="5310505"/>
            <a:ext cx="835025" cy="835025"/>
            <a:chOff x="3493455" y="4805489"/>
            <a:chExt cx="476336" cy="476336"/>
          </a:xfrm>
        </p:grpSpPr>
        <p:sp>
          <p:nvSpPr>
            <p:cNvPr id="72" name="椭圆 71"/>
            <p:cNvSpPr/>
            <p:nvPr/>
          </p:nvSpPr>
          <p:spPr>
            <a:xfrm>
              <a:off x="3493455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 dirty="0"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3587213" y="4902911"/>
              <a:ext cx="288821" cy="281492"/>
              <a:chOff x="7770813" y="763588"/>
              <a:chExt cx="1376363" cy="1341438"/>
            </a:xfrm>
            <a:solidFill>
              <a:schemeClr val="bg1"/>
            </a:solidFill>
            <a:effectLst/>
          </p:grpSpPr>
          <p:sp>
            <p:nvSpPr>
              <p:cNvPr id="74" name="Freeform 30"/>
              <p:cNvSpPr/>
              <p:nvPr/>
            </p:nvSpPr>
            <p:spPr bwMode="auto">
              <a:xfrm>
                <a:off x="7770813" y="1501776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5" name="Freeform 31"/>
              <p:cNvSpPr/>
              <p:nvPr/>
            </p:nvSpPr>
            <p:spPr bwMode="auto">
              <a:xfrm>
                <a:off x="7770813" y="992188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2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Freeform 32"/>
              <p:cNvSpPr/>
              <p:nvPr/>
            </p:nvSpPr>
            <p:spPr bwMode="auto">
              <a:xfrm>
                <a:off x="7770813" y="1247776"/>
                <a:ext cx="214313" cy="119063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7" name="Freeform 33"/>
              <p:cNvSpPr/>
              <p:nvPr/>
            </p:nvSpPr>
            <p:spPr bwMode="auto">
              <a:xfrm>
                <a:off x="7770813" y="1758951"/>
                <a:ext cx="214313" cy="117475"/>
              </a:xfrm>
              <a:custGeom>
                <a:avLst/>
                <a:gdLst>
                  <a:gd name="T0" fmla="*/ 75 w 75"/>
                  <a:gd name="T1" fmla="*/ 20 h 41"/>
                  <a:gd name="T2" fmla="*/ 54 w 75"/>
                  <a:gd name="T3" fmla="*/ 0 h 41"/>
                  <a:gd name="T4" fmla="*/ 21 w 75"/>
                  <a:gd name="T5" fmla="*/ 0 h 41"/>
                  <a:gd name="T6" fmla="*/ 0 w 75"/>
                  <a:gd name="T7" fmla="*/ 20 h 41"/>
                  <a:gd name="T8" fmla="*/ 21 w 75"/>
                  <a:gd name="T9" fmla="*/ 41 h 41"/>
                  <a:gd name="T10" fmla="*/ 54 w 75"/>
                  <a:gd name="T11" fmla="*/ 41 h 41"/>
                  <a:gd name="T12" fmla="*/ 75 w 75"/>
                  <a:gd name="T13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1">
                    <a:moveTo>
                      <a:pt x="75" y="20"/>
                    </a:moveTo>
                    <a:cubicBezTo>
                      <a:pt x="75" y="9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65" y="41"/>
                      <a:pt x="75" y="32"/>
                      <a:pt x="7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Freeform 34"/>
              <p:cNvSpPr>
                <a:spLocks noEditPoints="1"/>
              </p:cNvSpPr>
              <p:nvPr/>
            </p:nvSpPr>
            <p:spPr bwMode="auto">
              <a:xfrm>
                <a:off x="7859713" y="763588"/>
                <a:ext cx="1173163" cy="1341438"/>
              </a:xfrm>
              <a:custGeom>
                <a:avLst/>
                <a:gdLst>
                  <a:gd name="T0" fmla="*/ 368 w 411"/>
                  <a:gd name="T1" fmla="*/ 0 h 469"/>
                  <a:gd name="T2" fmla="*/ 42 w 411"/>
                  <a:gd name="T3" fmla="*/ 0 h 469"/>
                  <a:gd name="T4" fmla="*/ 0 w 411"/>
                  <a:gd name="T5" fmla="*/ 43 h 469"/>
                  <a:gd name="T6" fmla="*/ 0 w 411"/>
                  <a:gd name="T7" fmla="*/ 68 h 469"/>
                  <a:gd name="T8" fmla="*/ 23 w 411"/>
                  <a:gd name="T9" fmla="*/ 68 h 469"/>
                  <a:gd name="T10" fmla="*/ 56 w 411"/>
                  <a:gd name="T11" fmla="*/ 101 h 469"/>
                  <a:gd name="T12" fmla="*/ 23 w 411"/>
                  <a:gd name="T13" fmla="*/ 134 h 469"/>
                  <a:gd name="T14" fmla="*/ 0 w 411"/>
                  <a:gd name="T15" fmla="*/ 134 h 469"/>
                  <a:gd name="T16" fmla="*/ 0 w 411"/>
                  <a:gd name="T17" fmla="*/ 157 h 469"/>
                  <a:gd name="T18" fmla="*/ 23 w 411"/>
                  <a:gd name="T19" fmla="*/ 157 h 469"/>
                  <a:gd name="T20" fmla="*/ 56 w 411"/>
                  <a:gd name="T21" fmla="*/ 190 h 469"/>
                  <a:gd name="T22" fmla="*/ 23 w 411"/>
                  <a:gd name="T23" fmla="*/ 223 h 469"/>
                  <a:gd name="T24" fmla="*/ 0 w 411"/>
                  <a:gd name="T25" fmla="*/ 223 h 469"/>
                  <a:gd name="T26" fmla="*/ 0 w 411"/>
                  <a:gd name="T27" fmla="*/ 246 h 469"/>
                  <a:gd name="T28" fmla="*/ 23 w 411"/>
                  <a:gd name="T29" fmla="*/ 246 h 469"/>
                  <a:gd name="T30" fmla="*/ 56 w 411"/>
                  <a:gd name="T31" fmla="*/ 279 h 469"/>
                  <a:gd name="T32" fmla="*/ 23 w 411"/>
                  <a:gd name="T33" fmla="*/ 312 h 469"/>
                  <a:gd name="T34" fmla="*/ 0 w 411"/>
                  <a:gd name="T35" fmla="*/ 312 h 469"/>
                  <a:gd name="T36" fmla="*/ 0 w 411"/>
                  <a:gd name="T37" fmla="*/ 335 h 469"/>
                  <a:gd name="T38" fmla="*/ 23 w 411"/>
                  <a:gd name="T39" fmla="*/ 335 h 469"/>
                  <a:gd name="T40" fmla="*/ 56 w 411"/>
                  <a:gd name="T41" fmla="*/ 368 h 469"/>
                  <a:gd name="T42" fmla="*/ 23 w 411"/>
                  <a:gd name="T43" fmla="*/ 401 h 469"/>
                  <a:gd name="T44" fmla="*/ 0 w 411"/>
                  <a:gd name="T45" fmla="*/ 401 h 469"/>
                  <a:gd name="T46" fmla="*/ 0 w 411"/>
                  <a:gd name="T47" fmla="*/ 426 h 469"/>
                  <a:gd name="T48" fmla="*/ 42 w 411"/>
                  <a:gd name="T49" fmla="*/ 469 h 469"/>
                  <a:gd name="T50" fmla="*/ 368 w 411"/>
                  <a:gd name="T51" fmla="*/ 469 h 469"/>
                  <a:gd name="T52" fmla="*/ 411 w 411"/>
                  <a:gd name="T53" fmla="*/ 426 h 469"/>
                  <a:gd name="T54" fmla="*/ 411 w 411"/>
                  <a:gd name="T55" fmla="*/ 43 h 469"/>
                  <a:gd name="T56" fmla="*/ 368 w 411"/>
                  <a:gd name="T57" fmla="*/ 0 h 469"/>
                  <a:gd name="T58" fmla="*/ 212 w 411"/>
                  <a:gd name="T59" fmla="*/ 87 h 469"/>
                  <a:gd name="T60" fmla="*/ 271 w 411"/>
                  <a:gd name="T61" fmla="*/ 146 h 469"/>
                  <a:gd name="T62" fmla="*/ 212 w 411"/>
                  <a:gd name="T63" fmla="*/ 205 h 469"/>
                  <a:gd name="T64" fmla="*/ 153 w 411"/>
                  <a:gd name="T65" fmla="*/ 146 h 469"/>
                  <a:gd name="T66" fmla="*/ 212 w 411"/>
                  <a:gd name="T67" fmla="*/ 87 h 469"/>
                  <a:gd name="T68" fmla="*/ 307 w 411"/>
                  <a:gd name="T69" fmla="*/ 363 h 469"/>
                  <a:gd name="T70" fmla="*/ 307 w 411"/>
                  <a:gd name="T71" fmla="*/ 363 h 469"/>
                  <a:gd name="T72" fmla="*/ 212 w 411"/>
                  <a:gd name="T73" fmla="*/ 383 h 469"/>
                  <a:gd name="T74" fmla="*/ 117 w 411"/>
                  <a:gd name="T75" fmla="*/ 363 h 469"/>
                  <a:gd name="T76" fmla="*/ 117 w 411"/>
                  <a:gd name="T77" fmla="*/ 363 h 469"/>
                  <a:gd name="T78" fmla="*/ 117 w 411"/>
                  <a:gd name="T79" fmla="*/ 306 h 469"/>
                  <a:gd name="T80" fmla="*/ 180 w 411"/>
                  <a:gd name="T81" fmla="*/ 215 h 469"/>
                  <a:gd name="T82" fmla="*/ 212 w 411"/>
                  <a:gd name="T83" fmla="*/ 257 h 469"/>
                  <a:gd name="T84" fmla="*/ 244 w 411"/>
                  <a:gd name="T85" fmla="*/ 215 h 469"/>
                  <a:gd name="T86" fmla="*/ 307 w 411"/>
                  <a:gd name="T87" fmla="*/ 306 h 469"/>
                  <a:gd name="T88" fmla="*/ 307 w 411"/>
                  <a:gd name="T89" fmla="*/ 36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69">
                    <a:moveTo>
                      <a:pt x="36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41" y="68"/>
                      <a:pt x="56" y="83"/>
                      <a:pt x="56" y="101"/>
                    </a:cubicBezTo>
                    <a:cubicBezTo>
                      <a:pt x="56" y="119"/>
                      <a:pt x="41" y="134"/>
                      <a:pt x="23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41" y="157"/>
                      <a:pt x="56" y="172"/>
                      <a:pt x="56" y="190"/>
                    </a:cubicBezTo>
                    <a:cubicBezTo>
                      <a:pt x="56" y="208"/>
                      <a:pt x="41" y="223"/>
                      <a:pt x="23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41" y="246"/>
                      <a:pt x="56" y="261"/>
                      <a:pt x="56" y="279"/>
                    </a:cubicBezTo>
                    <a:cubicBezTo>
                      <a:pt x="56" y="298"/>
                      <a:pt x="41" y="312"/>
                      <a:pt x="23" y="312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3" y="335"/>
                      <a:pt x="23" y="335"/>
                      <a:pt x="23" y="335"/>
                    </a:cubicBezTo>
                    <a:cubicBezTo>
                      <a:pt x="41" y="335"/>
                      <a:pt x="56" y="350"/>
                      <a:pt x="56" y="368"/>
                    </a:cubicBezTo>
                    <a:cubicBezTo>
                      <a:pt x="56" y="387"/>
                      <a:pt x="41" y="401"/>
                      <a:pt x="23" y="401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450"/>
                      <a:pt x="19" y="469"/>
                      <a:pt x="42" y="469"/>
                    </a:cubicBezTo>
                    <a:cubicBezTo>
                      <a:pt x="368" y="469"/>
                      <a:pt x="368" y="469"/>
                      <a:pt x="368" y="469"/>
                    </a:cubicBezTo>
                    <a:cubicBezTo>
                      <a:pt x="392" y="469"/>
                      <a:pt x="411" y="450"/>
                      <a:pt x="411" y="426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11" y="20"/>
                      <a:pt x="392" y="0"/>
                      <a:pt x="368" y="0"/>
                    </a:cubicBezTo>
                    <a:close/>
                    <a:moveTo>
                      <a:pt x="212" y="87"/>
                    </a:moveTo>
                    <a:cubicBezTo>
                      <a:pt x="245" y="87"/>
                      <a:pt x="271" y="113"/>
                      <a:pt x="271" y="146"/>
                    </a:cubicBezTo>
                    <a:cubicBezTo>
                      <a:pt x="271" y="179"/>
                      <a:pt x="245" y="205"/>
                      <a:pt x="212" y="205"/>
                    </a:cubicBezTo>
                    <a:cubicBezTo>
                      <a:pt x="179" y="205"/>
                      <a:pt x="153" y="179"/>
                      <a:pt x="153" y="146"/>
                    </a:cubicBezTo>
                    <a:cubicBezTo>
                      <a:pt x="153" y="113"/>
                      <a:pt x="179" y="87"/>
                      <a:pt x="212" y="87"/>
                    </a:cubicBezTo>
                    <a:close/>
                    <a:moveTo>
                      <a:pt x="307" y="363"/>
                    </a:moveTo>
                    <a:cubicBezTo>
                      <a:pt x="307" y="363"/>
                      <a:pt x="307" y="363"/>
                      <a:pt x="307" y="363"/>
                    </a:cubicBezTo>
                    <a:cubicBezTo>
                      <a:pt x="305" y="374"/>
                      <a:pt x="263" y="383"/>
                      <a:pt x="212" y="383"/>
                    </a:cubicBezTo>
                    <a:cubicBezTo>
                      <a:pt x="161" y="383"/>
                      <a:pt x="119" y="374"/>
                      <a:pt x="117" y="363"/>
                    </a:cubicBezTo>
                    <a:cubicBezTo>
                      <a:pt x="117" y="363"/>
                      <a:pt x="117" y="363"/>
                      <a:pt x="117" y="363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7" y="264"/>
                      <a:pt x="143" y="228"/>
                      <a:pt x="180" y="215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44" y="215"/>
                      <a:pt x="244" y="215"/>
                      <a:pt x="244" y="215"/>
                    </a:cubicBezTo>
                    <a:cubicBezTo>
                      <a:pt x="281" y="228"/>
                      <a:pt x="307" y="264"/>
                      <a:pt x="307" y="306"/>
                    </a:cubicBezTo>
                    <a:lnTo>
                      <a:pt x="307" y="3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79" name="Freeform 35"/>
              <p:cNvSpPr/>
              <p:nvPr/>
            </p:nvSpPr>
            <p:spPr bwMode="auto">
              <a:xfrm>
                <a:off x="9056688" y="892176"/>
                <a:ext cx="90488" cy="169863"/>
              </a:xfrm>
              <a:custGeom>
                <a:avLst/>
                <a:gdLst>
                  <a:gd name="T0" fmla="*/ 23 w 32"/>
                  <a:gd name="T1" fmla="*/ 0 h 59"/>
                  <a:gd name="T2" fmla="*/ 9 w 32"/>
                  <a:gd name="T3" fmla="*/ 0 h 59"/>
                  <a:gd name="T4" fmla="*/ 0 w 32"/>
                  <a:gd name="T5" fmla="*/ 8 h 59"/>
                  <a:gd name="T6" fmla="*/ 0 w 32"/>
                  <a:gd name="T7" fmla="*/ 59 h 59"/>
                  <a:gd name="T8" fmla="*/ 9 w 32"/>
                  <a:gd name="T9" fmla="*/ 51 h 59"/>
                  <a:gd name="T10" fmla="*/ 23 w 32"/>
                  <a:gd name="T11" fmla="*/ 51 h 59"/>
                  <a:gd name="T12" fmla="*/ 32 w 32"/>
                  <a:gd name="T13" fmla="*/ 59 h 59"/>
                  <a:gd name="T14" fmla="*/ 32 w 32"/>
                  <a:gd name="T15" fmla="*/ 8 h 59"/>
                  <a:gd name="T16" fmla="*/ 23 w 32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59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5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80" name="Freeform 36"/>
              <p:cNvSpPr/>
              <p:nvPr/>
            </p:nvSpPr>
            <p:spPr bwMode="auto">
              <a:xfrm>
                <a:off x="9056688" y="1076326"/>
                <a:ext cx="90488" cy="171450"/>
              </a:xfrm>
              <a:custGeom>
                <a:avLst/>
                <a:gdLst>
                  <a:gd name="T0" fmla="*/ 23 w 32"/>
                  <a:gd name="T1" fmla="*/ 0 h 60"/>
                  <a:gd name="T2" fmla="*/ 9 w 32"/>
                  <a:gd name="T3" fmla="*/ 0 h 60"/>
                  <a:gd name="T4" fmla="*/ 0 w 32"/>
                  <a:gd name="T5" fmla="*/ 9 h 60"/>
                  <a:gd name="T6" fmla="*/ 0 w 32"/>
                  <a:gd name="T7" fmla="*/ 60 h 60"/>
                  <a:gd name="T8" fmla="*/ 9 w 32"/>
                  <a:gd name="T9" fmla="*/ 51 h 60"/>
                  <a:gd name="T10" fmla="*/ 23 w 32"/>
                  <a:gd name="T11" fmla="*/ 51 h 60"/>
                  <a:gd name="T12" fmla="*/ 32 w 32"/>
                  <a:gd name="T13" fmla="*/ 60 h 60"/>
                  <a:gd name="T14" fmla="*/ 32 w 32"/>
                  <a:gd name="T15" fmla="*/ 9 h 60"/>
                  <a:gd name="T16" fmla="*/ 23 w 32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0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6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Freeform 37"/>
              <p:cNvSpPr/>
              <p:nvPr/>
            </p:nvSpPr>
            <p:spPr bwMode="auto">
              <a:xfrm>
                <a:off x="9056688" y="1252538"/>
                <a:ext cx="90488" cy="209550"/>
              </a:xfrm>
              <a:custGeom>
                <a:avLst/>
                <a:gdLst>
                  <a:gd name="T0" fmla="*/ 32 w 32"/>
                  <a:gd name="T1" fmla="*/ 64 h 73"/>
                  <a:gd name="T2" fmla="*/ 23 w 32"/>
                  <a:gd name="T3" fmla="*/ 73 h 73"/>
                  <a:gd name="T4" fmla="*/ 9 w 32"/>
                  <a:gd name="T5" fmla="*/ 73 h 73"/>
                  <a:gd name="T6" fmla="*/ 0 w 32"/>
                  <a:gd name="T7" fmla="*/ 64 h 73"/>
                  <a:gd name="T8" fmla="*/ 0 w 32"/>
                  <a:gd name="T9" fmla="*/ 9 h 73"/>
                  <a:gd name="T10" fmla="*/ 9 w 32"/>
                  <a:gd name="T11" fmla="*/ 0 h 73"/>
                  <a:gd name="T12" fmla="*/ 23 w 32"/>
                  <a:gd name="T13" fmla="*/ 0 h 73"/>
                  <a:gd name="T14" fmla="*/ 32 w 32"/>
                  <a:gd name="T15" fmla="*/ 9 h 73"/>
                  <a:gd name="T16" fmla="*/ 32 w 32"/>
                  <a:gd name="T17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32" y="64"/>
                    </a:moveTo>
                    <a:cubicBezTo>
                      <a:pt x="32" y="69"/>
                      <a:pt x="28" y="73"/>
                      <a:pt x="23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" y="73"/>
                      <a:pt x="0" y="69"/>
                      <a:pt x="0" y="6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2" y="4"/>
                      <a:pt x="32" y="9"/>
                    </a:cubicBez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charset="-122"/>
                  <a:ea typeface="黑体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2" name="椭圆 81"/>
          <p:cNvSpPr/>
          <p:nvPr/>
        </p:nvSpPr>
        <p:spPr>
          <a:xfrm>
            <a:off x="10733405" y="5010785"/>
            <a:ext cx="882650" cy="882650"/>
          </a:xfrm>
          <a:prstGeom prst="ellipse">
            <a:avLst/>
          </a:prstGeom>
          <a:solidFill>
            <a:srgbClr val="C5785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>
              <a:latin typeface="黑体" charset="-122"/>
              <a:ea typeface="黑体" charset="-122"/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0733088" y="4705668"/>
            <a:ext cx="298450" cy="298450"/>
          </a:xfrm>
          <a:prstGeom prst="ellipse">
            <a:avLst/>
          </a:prstGeom>
          <a:solidFill>
            <a:srgbClr val="C5785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 dirty="0">
              <a:latin typeface="黑体" charset="-122"/>
              <a:ea typeface="黑体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2060" y="1981200"/>
            <a:ext cx="3538855" cy="2249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A: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 Cost: $1,000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Annual savings: $300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B: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 Cost: $1,350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Annual savings: $300 + $50/year</a:t>
            </a:r>
            <a:endParaRPr lang="en-US" altLang="en-US" sz="18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2430" y="1917700"/>
            <a:ext cx="5391150" cy="4441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Solution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A: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NPWₐ = -1000 + 300(P/A, 7%, 5)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NPWₐ = -1000 + 300(4.100)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NPWₐ = -1000 + 1,230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NPWₐ = $230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B: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NPWʙ = -1350 + 300(P/A, 7%, 5) + 50(P/G, 7%,5)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NPWʙ = -1350 + 300(4.100) + 50(7.647)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NPWʙ = -1350 + 1,230 + 382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NPWʙ = $262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Decision: Select Machine B (Higher NPW)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l">
              <a:lnSpc>
                <a:spcPct val="110000"/>
              </a:lnSpc>
            </a:pP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89" name="组合 5"/>
          <p:cNvGrpSpPr/>
          <p:nvPr/>
        </p:nvGrpSpPr>
        <p:grpSpPr>
          <a:xfrm>
            <a:off x="603250" y="525463"/>
            <a:ext cx="4041775" cy="615315"/>
            <a:chOff x="1841967" y="2988135"/>
            <a:chExt cx="4042684" cy="616269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88135"/>
              <a:ext cx="812800" cy="616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kern="0" cap="none" spc="0" normalizeH="0" baseline="0" noProof="0" dirty="0">
                  <a:solidFill>
                    <a:srgbClr val="C5785C"/>
                  </a:solidFill>
                  <a:latin typeface="黑体" charset="-122"/>
                  <a:ea typeface="黑体" charset="-122"/>
                  <a:cs typeface="+mn-ea"/>
                  <a:sym typeface="+mn-lt"/>
                </a:rPr>
                <a:t>02</a:t>
              </a:r>
              <a:r>
                <a:rPr lang="en-US" altLang="zh-CN" sz="4000" b="1" kern="0" noProof="1" dirty="0">
                  <a:solidFill>
                    <a:srgbClr val="C5785C"/>
                  </a:solidFill>
                  <a:latin typeface="黑体" charset="-122"/>
                  <a:ea typeface="黑体" charset="-122"/>
                  <a:cs typeface="+mn-ea"/>
                  <a:sym typeface="+mn-lt"/>
                </a:rPr>
                <a:t>.</a:t>
              </a:r>
              <a:endParaRPr kumimoji="0" lang="en-US" altLang="zh-CN" sz="4000" b="1" i="0" kern="0" cap="none" spc="0" normalizeH="0" baseline="0" noProof="0" dirty="0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endParaRPr>
            </a:p>
          </p:txBody>
        </p:sp>
        <p:sp>
          <p:nvSpPr>
            <p:cNvPr id="12291" name="文本框"/>
            <p:cNvSpPr txBox="1"/>
            <p:nvPr/>
          </p:nvSpPr>
          <p:spPr>
            <a:xfrm>
              <a:off x="2689057" y="3022651"/>
              <a:ext cx="2701687" cy="3078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p>
              <a:pPr>
                <a:buNone/>
              </a:pPr>
              <a:endParaRPr lang="zh-CN" altLang="en-US" sz="2000" b="1" dirty="0">
                <a:solidFill>
                  <a:srgbClr val="C5785C"/>
                </a:solidFill>
                <a:latin typeface="黑体" charset="-122"/>
                <a:ea typeface="黑体" charset="-122"/>
                <a:sym typeface="Arial" panose="020B0604020202090204" pitchFamily="34" charset="0"/>
              </a:endParaRPr>
            </a:p>
          </p:txBody>
        </p:sp>
        <p:sp>
          <p:nvSpPr>
            <p:cNvPr id="12292" name="文本框 8"/>
            <p:cNvSpPr txBox="1"/>
            <p:nvPr/>
          </p:nvSpPr>
          <p:spPr>
            <a:xfrm>
              <a:off x="2645643" y="3329723"/>
              <a:ext cx="3239008" cy="230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endParaRPr lang="en-US" altLang="zh-CN" sz="900" i="1" dirty="0">
                <a:solidFill>
                  <a:srgbClr val="404040"/>
                </a:solidFill>
                <a:latin typeface="黑体" charset="-122"/>
                <a:ea typeface="黑体" charset="-122"/>
                <a:sym typeface="Arial" panose="020B0604020202090204" pitchFamily="34" charset="0"/>
              </a:endParaRPr>
            </a:p>
          </p:txBody>
        </p:sp>
      </p:grpSp>
      <p:pic>
        <p:nvPicPr>
          <p:cNvPr id="15" name="图片 14" descr="D:\lky\素材\VCG41N1493136743.jpgVCG41N14931367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76630" y="4237990"/>
            <a:ext cx="1986280" cy="2008505"/>
          </a:xfrm>
          <a:prstGeom prst="round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520700" dir="8100000" algn="tr" rotWithShape="0">
              <a:srgbClr val="C5785C">
                <a:alpha val="10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2294" name="矩形 43"/>
          <p:cNvSpPr/>
          <p:nvPr>
            <p:custDataLst>
              <p:tags r:id="rId3"/>
            </p:custDataLst>
          </p:nvPr>
        </p:nvSpPr>
        <p:spPr>
          <a:xfrm>
            <a:off x="1187450" y="1965325"/>
            <a:ext cx="3838575" cy="1285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>
              <a:lnSpc>
                <a:spcPct val="150000"/>
              </a:lnSpc>
            </a:pPr>
            <a:endParaRPr lang="zh-CN" altLang="en-US" sz="1200" dirty="0">
              <a:solidFill>
                <a:srgbClr val="404040"/>
              </a:solidFill>
              <a:latin typeface="黑体" charset="-122"/>
              <a:ea typeface="黑体" charset="-122"/>
              <a:sym typeface="Arial" panose="020B0604020202090204" pitchFamily="34" charset="0"/>
            </a:endParaRPr>
          </a:p>
        </p:txBody>
      </p:sp>
      <p:sp>
        <p:nvSpPr>
          <p:cNvPr id="12295" name="文本框 1"/>
          <p:cNvSpPr txBox="1"/>
          <p:nvPr>
            <p:custDataLst>
              <p:tags r:id="rId4"/>
            </p:custDataLst>
          </p:nvPr>
        </p:nvSpPr>
        <p:spPr>
          <a:xfrm>
            <a:off x="1206500" y="1427480"/>
            <a:ext cx="3722370" cy="66802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noAutofit/>
          </a:bodyPr>
          <a:p>
            <a:pPr>
              <a:lnSpc>
                <a:spcPct val="125000"/>
              </a:lnSpc>
            </a:pPr>
            <a:endParaRPr lang="en-US" altLang="en-US" sz="2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黑体" charset="-122"/>
              <a:ea typeface="黑体" charset="-122"/>
              <a:sym typeface="Arial" panose="020B060402020209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375275" y="1374775"/>
            <a:ext cx="0" cy="4716463"/>
          </a:xfrm>
          <a:prstGeom prst="line">
            <a:avLst/>
          </a:prstGeom>
          <a:ln>
            <a:solidFill>
              <a:srgbClr val="C5785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299" name="矩形 9"/>
          <p:cNvSpPr/>
          <p:nvPr>
            <p:custDataLst>
              <p:tags r:id="rId5"/>
            </p:custDataLst>
          </p:nvPr>
        </p:nvSpPr>
        <p:spPr>
          <a:xfrm>
            <a:off x="5773738" y="2336800"/>
            <a:ext cx="5556250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>
              <a:lnSpc>
                <a:spcPct val="150000"/>
              </a:lnSpc>
            </a:pPr>
            <a:endParaRPr lang="zh-CN" altLang="en-US" sz="1200" dirty="0">
              <a:solidFill>
                <a:srgbClr val="404040"/>
              </a:solidFill>
              <a:latin typeface="黑体" charset="-122"/>
              <a:ea typeface="黑体" charset="-122"/>
              <a:sym typeface="Arial" panose="020B0604020202090204" pitchFamily="34" charset="0"/>
            </a:endParaRPr>
          </a:p>
        </p:txBody>
      </p:sp>
      <p:sp>
        <p:nvSpPr>
          <p:cNvPr id="12302" name="矩形 18"/>
          <p:cNvSpPr/>
          <p:nvPr>
            <p:custDataLst>
              <p:tags r:id="rId6"/>
            </p:custDataLst>
          </p:nvPr>
        </p:nvSpPr>
        <p:spPr>
          <a:xfrm>
            <a:off x="5773738" y="4398963"/>
            <a:ext cx="5556250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>
              <a:lnSpc>
                <a:spcPct val="150000"/>
              </a:lnSpc>
            </a:pPr>
            <a:endParaRPr lang="zh-CN" altLang="en-US" sz="1200" dirty="0">
              <a:solidFill>
                <a:srgbClr val="404040"/>
              </a:solidFill>
              <a:latin typeface="黑体" charset="-122"/>
              <a:ea typeface="黑体" charset="-122"/>
              <a:sym typeface="Arial" panose="020B060402020209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16575" y="1427480"/>
            <a:ext cx="6055995" cy="4589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Method 1: Least Common Multiple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Use the LCM of the lives as the analysis period. Assume identical replacement.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Example: LCM(6, 9) = 18 years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A replaced 2 times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B replaced 1 time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Method 2: Specified Study Period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Use a required project duration and estimate terminal (salvage) values.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Example: 10-year study period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Estimate salvage value at year 10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Include in PW calculation</a:t>
            </a:r>
            <a:endParaRPr lang="en-US" altLang="zh-CN" sz="1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5" y="1343660"/>
            <a:ext cx="406400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Noto Sans SC" panose="020B0200000000000000" pitchFamily="34" charset="-122"/>
                <a:cs typeface="Times New Roman" panose="02020503050405090304" pitchFamily="18" charset="0"/>
                <a:sym typeface="+mn-ea"/>
              </a:rPr>
              <a:t>The Problem</a:t>
            </a:r>
            <a:endParaRPr lang="en-US" altLang="en-US" sz="2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Noto Sans SC" panose="020B0200000000000000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1025" y="1877695"/>
            <a:ext cx="4943475" cy="739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Cannot directly compare alternatives with different lives. Need a common analysis period.</a:t>
            </a:r>
            <a:endParaRPr lang="en-US" altLang="en-US" sz="16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1025" y="2655570"/>
            <a:ext cx="5185410" cy="975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Example: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A: 6-year life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ea typeface="MiSans" pitchFamily="34" charset="-122"/>
                <a:cs typeface="Times New Roman" panose="02020503050405090304" pitchFamily="18" charset="0"/>
                <a:sym typeface="+mn-ea"/>
              </a:rPr>
              <a:t>Machine B: 9-year life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endParaRPr lang="en-US" sz="1600" b="1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ea typeface="MiSans" pitchFamily="34" charset="-122"/>
              <a:cs typeface="Times New Roman" panose="02020503050405090304" pitchFamily="18" charset="0"/>
              <a:sym typeface="+mn-ea"/>
            </a:endParaRPr>
          </a:p>
          <a:p>
            <a:pPr>
              <a:lnSpc>
                <a:spcPct val="130000"/>
              </a:lnSpc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>
              <a:lnSpc>
                <a:spcPct val="130000"/>
              </a:lnSpc>
            </a:pPr>
            <a:endParaRPr lang="en-US" altLang="en-US" sz="1600" dirty="0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57835" y="452755"/>
            <a:ext cx="3270250" cy="716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000" b="1" kern="0" noProof="0" dirty="0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rPr>
              <a:t>03</a:t>
            </a:r>
            <a:r>
              <a:rPr lang="en-US" altLang="zh-CN" sz="4000" b="1" kern="0" dirty="0">
                <a:solidFill>
                  <a:srgbClr val="C5785C"/>
                </a:solidFill>
                <a:latin typeface="黑体" charset="-122"/>
                <a:ea typeface="黑体" charset="-122"/>
                <a:cs typeface="+mn-ea"/>
                <a:sym typeface="+mn-lt"/>
              </a:rPr>
              <a:t>.</a:t>
            </a:r>
            <a:r>
              <a:rPr lang="en-US" altLang="zh-CN" sz="3200" b="1" kern="0" dirty="0">
                <a:solidFill>
                  <a:srgbClr val="C5785C"/>
                </a:solidFill>
                <a:latin typeface="Times New Roman" panose="02020503050405090304" pitchFamily="18" charset="0"/>
                <a:ea typeface="黑体" charset="-122"/>
                <a:cs typeface="Times New Roman" panose="02020503050405090304" pitchFamily="18" charset="0"/>
                <a:sym typeface="+mn-lt"/>
              </a:rPr>
              <a:t>Solution</a:t>
            </a:r>
            <a:endParaRPr lang="en-US" altLang="zh-CN" sz="3200" b="1" kern="0" dirty="0">
              <a:solidFill>
                <a:srgbClr val="C5785C"/>
              </a:solidFill>
              <a:latin typeface="Times New Roman" panose="02020503050405090304" pitchFamily="18" charset="0"/>
              <a:ea typeface="黑体" charset="-122"/>
              <a:cs typeface="Times New Roman" panose="0202050305040509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1675" y="1170305"/>
            <a:ext cx="10614660" cy="5317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Method1: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PW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+ (P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)(P/F,10%,6) + (P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)(P/F,10%,12) + A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(P/A,10%,18) -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(P/F,10%,18)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-10000 + (-10000+1000)*0.5645 + (-10000+1000)*0.3186 + (-2000)*8.2014 - 1000*0.1799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-34530.6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元</a:t>
            </a:r>
            <a:endParaRPr lang="zh-CN" altLang="en-US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PW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(P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)(P/F,10%,9) + A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(P/A,10%,18) -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(P/F,10%,18)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-15000 + (-15000+2000)*0.4241 + (-1500)*8.2014 - 2000*0.1799 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-33175.2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元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&lt;PW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endParaRPr lang="zh-CN" altLang="en-US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Method2: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PW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A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(P/A,10%,6)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(P/F,10%,6) + (P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A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(P/A,10%,4))(P/F,10%,6)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A,10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(P/F,10%,10)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-10000 + (-2000)*4.3553 + 1000*0.5645 + (-10000 - 2000*3.1699)*0.5645 + 7000*0.3855 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=-24661.4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元</a:t>
            </a:r>
            <a:endParaRPr lang="zh-CN" altLang="en-US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PW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P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A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(P/A,10%,9)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(P/F,10%,9) + A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(P/F,10%,9) + F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B,10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(P/F,10%,10)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-15000 + (-1500)*5.7590 + 2000*0.4241 + (-1500)*0.4241 + 3000*0.3855 *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= -22270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元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&lt;PW</a:t>
            </a:r>
            <a:r>
              <a:rPr lang="en-US" altLang="zh-CN" baseline="-25000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</a:t>
            </a:r>
            <a:endParaRPr lang="zh-CN" altLang="en-US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So select Machine B</a:t>
            </a:r>
            <a:endParaRPr lang="en-US" altLang="zh-CN" sz="2000" b="1">
              <a:solidFill>
                <a:schemeClr val="accent2">
                  <a:lumMod val="75000"/>
                </a:schemeClr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78,&quot;left&quot;:106.5,&quot;top&quot;:122.75,&quot;width&quot;:378.8999983556795}"/>
</p:tagLst>
</file>

<file path=ppt/tags/tag10.xml><?xml version="1.0" encoding="utf-8"?>
<p:tagLst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11.xml><?xml version="1.0" encoding="utf-8"?>
<p:tagLst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12.xml><?xml version="1.0" encoding="utf-8"?>
<p:tagLst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13.xml><?xml version="1.0" encoding="utf-8"?>
<p:tagLst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14.xml><?xml version="1.0" encoding="utf-8"?>
<p:tagLst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2.xml><?xml version="1.0" encoding="utf-8"?>
<p:tagLst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3.xml><?xml version="1.0" encoding="utf-8"?>
<p:tagLst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4.xml><?xml version="1.0" encoding="utf-8"?>
<p:tagLst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5.xml><?xml version="1.0" encoding="utf-8"?>
<p:tagLst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6.xml><?xml version="1.0" encoding="utf-8"?>
<p:tagLst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7.xml><?xml version="1.0" encoding="utf-8"?>
<p:tagLst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.xml><?xml version="1.0" encoding="utf-8"?>
<p:tagLst xmlns:p="http://schemas.openxmlformats.org/presentationml/2006/main">
  <p:tag name="KSO_WM_UNIT_VALUE" val="859*9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00_1*d*1"/>
  <p:tag name="KSO_WM_TEMPLATE_CATEGORY" val="custom"/>
  <p:tag name="KSO_WM_TEMPLATE_INDEX" val="20231200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6245</Words>
  <Application>WPS 演示</Application>
  <PresentationFormat>宽屏</PresentationFormat>
  <Paragraphs>282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Helvetica Neue</vt:lpstr>
      <vt:lpstr>汉仪书宋二KW</vt:lpstr>
      <vt:lpstr>微软雅黑</vt:lpstr>
      <vt:lpstr>汉仪旗黑</vt:lpstr>
      <vt:lpstr>宋体</vt:lpstr>
      <vt:lpstr>Arial Unicode MS</vt:lpstr>
      <vt:lpstr>楷体</vt:lpstr>
      <vt:lpstr>黑体</vt:lpstr>
      <vt:lpstr>Times New Roman</vt:lpstr>
      <vt:lpstr>汉仪中黑KW</vt:lpstr>
      <vt:lpstr>Noto Sans SC</vt:lpstr>
      <vt:lpstr>苹方-简</vt:lpstr>
      <vt:lpstr>MiSans</vt:lpstr>
      <vt:lpstr>Arial</vt:lpstr>
      <vt:lpstr>Times New Roman</vt:lpstr>
      <vt:lpstr>Times New Roman Regular</vt:lpstr>
      <vt:lpstr>Noto Sans SC</vt:lpstr>
      <vt:lpstr>PingFang SC Regular</vt:lpstr>
      <vt:lpstr>MiSans</vt:lpstr>
      <vt:lpstr>汉仪楷体KW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lvbingyan</cp:lastModifiedBy>
  <cp:revision>9</cp:revision>
  <dcterms:created xsi:type="dcterms:W3CDTF">2026-05-08T08:14:23Z</dcterms:created>
  <dcterms:modified xsi:type="dcterms:W3CDTF">2026-05-08T08:14:23Z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2052-6.2.2.8394</vt:lpwstr>
  </property>
  <property fmtid="{D5CDD505-2E9C-101B-9397-08002B2CF9AE}" pid="3" name="ICV">
    <vt:lpwstr>B1B813EF82C39784C299FD69B6973F02_41</vt:lpwstr>
  </property>
</Properties>
</file>