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5.svg" ContentType="image/svg+xml"/>
  <Override PartName="/ppt/media/image107.svg" ContentType="image/svg+xml"/>
  <Override PartName="/ppt/media/image109.svg" ContentType="image/svg+xml"/>
  <Override PartName="/ppt/media/image111.svg" ContentType="image/svg+xml"/>
  <Override PartName="/ppt/media/image113.svg" ContentType="image/svg+xml"/>
  <Override PartName="/ppt/media/image11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61" r:id="rId3"/>
    <p:sldId id="262" r:id="rId4"/>
    <p:sldId id="263" r:id="rId5"/>
    <p:sldId id="271" r:id="rId6"/>
    <p:sldId id="273" r:id="rId7"/>
    <p:sldId id="275" r:id="rId8"/>
    <p:sldId id="277" r:id="rId9"/>
    <p:sldId id="278" r:id="rId10"/>
    <p:sldId id="298" r:id="rId11"/>
    <p:sldId id="299" r:id="rId12"/>
    <p:sldId id="300" r:id="rId13"/>
    <p:sldId id="301" r:id="rId14"/>
    <p:sldId id="302" r:id="rId15"/>
    <p:sldId id="303" r:id="rId16"/>
    <p:sldId id="304" r:id="rId18"/>
    <p:sldId id="305" r:id="rId19"/>
    <p:sldId id="280" r:id="rId20"/>
    <p:sldId id="279" r:id="rId21"/>
    <p:sldId id="281" r:id="rId22"/>
    <p:sldId id="282" r:id="rId23"/>
    <p:sldId id="283" r:id="rId24"/>
    <p:sldId id="284" r:id="rId25"/>
    <p:sldId id="286" r:id="rId26"/>
    <p:sldId id="287" r:id="rId27"/>
    <p:sldId id="288" r:id="rId28"/>
    <p:sldId id="289" r:id="rId29"/>
    <p:sldId id="291" r:id="rId30"/>
    <p:sldId id="292" r:id="rId31"/>
    <p:sldId id="293" r:id="rId32"/>
    <p:sldId id="294" r:id="rId33"/>
    <p:sldId id="295" r:id="rId34"/>
    <p:sldId id="296" r:id="rId35"/>
    <p:sldId id="297"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Let's begin by classifying the key factors we'll be using. First, the Compound Amount Factor, which helps us find the future value of a series of equal payments. Second, the Sinking Fund Factor, which tells us how much we need to save periodically to reach a future goal. Finally, we'll touch on other related factors like Present Worth and Capital Recovery, which are essential for a complete financial analysis.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Now, let's delve deeper into the definition and formula of the Compound Amount Factor. We'll start with its formal definition and the formula itself. Then, we'll explore how this formula is derived from basic compound interest principles. We'll also discuss the practical use of factor tables for quick calculations and outline the key steps to ensure accurate results when applying these methods.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Now let's apply these concepts to a practical example: project evaluation. We'll analyze a project's cash flow, apply the compound amount factor to calculate the total future value of the investment, and finally, interpret the results to assess the project's feasibility and funding needs.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4098" name="图片 1" descr="图标&#10;&#10;描述已自动生成"/>
          <p:cNvPicPr>
            <a:picLocks noChangeAspect="1"/>
          </p:cNvPicPr>
          <p:nvPr userDrawn="1"/>
        </p:nvPicPr>
        <p:blipFill>
          <a:blip r:embed="rId2"/>
          <a:srcRect l="16595" t="17487" r="23901" b="13103"/>
          <a:stretch>
            <a:fillRect/>
          </a:stretch>
        </p:blipFill>
        <p:spPr>
          <a:xfrm rot="5400000">
            <a:off x="2667000" y="-2667000"/>
            <a:ext cx="6858000" cy="12192000"/>
          </a:xfrm>
          <a:prstGeom prst="rect">
            <a:avLst/>
          </a:prstGeom>
          <a:noFill/>
          <a:ln w="9525">
            <a:noFill/>
          </a:ln>
        </p:spPr>
      </p:pic>
      <p:sp>
        <p:nvSpPr>
          <p:cNvPr id="3" name="椭圆 2"/>
          <p:cNvSpPr/>
          <p:nvPr userDrawn="1"/>
        </p:nvSpPr>
        <p:spPr>
          <a:xfrm>
            <a:off x="10125075" y="725488"/>
            <a:ext cx="1174750" cy="1173163"/>
          </a:xfrm>
          <a:prstGeom prst="ellipse">
            <a:avLst/>
          </a:prstGeom>
          <a:gradFill>
            <a:gsLst>
              <a:gs pos="0">
                <a:srgbClr val="D5E2C9">
                  <a:alpha val="25000"/>
                </a:srgbClr>
              </a:gs>
              <a:gs pos="100000">
                <a:srgbClr val="D5E2C9">
                  <a:alpha val="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nvGrpSpPr>
          <p:cNvPr id="4" name="组合 3"/>
          <p:cNvGrpSpPr/>
          <p:nvPr userDrawn="1"/>
        </p:nvGrpSpPr>
        <p:grpSpPr>
          <a:xfrm>
            <a:off x="10737992" y="5198887"/>
            <a:ext cx="1811824" cy="807408"/>
            <a:chOff x="18630392" y="-1134253"/>
            <a:chExt cx="15288504" cy="6813059"/>
          </a:xfrm>
          <a:solidFill>
            <a:schemeClr val="bg1">
              <a:alpha val="20000"/>
            </a:schemeClr>
          </a:solidFill>
        </p:grpSpPr>
        <p:sp>
          <p:nvSpPr>
            <p:cNvPr id="5" name="椭圆 4"/>
            <p:cNvSpPr/>
            <p:nvPr/>
          </p:nvSpPr>
          <p:spPr>
            <a:xfrm>
              <a:off x="186303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 name="椭圆 5"/>
            <p:cNvSpPr/>
            <p:nvPr/>
          </p:nvSpPr>
          <p:spPr>
            <a:xfrm>
              <a:off x="197886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 name="椭圆 6"/>
            <p:cNvSpPr/>
            <p:nvPr/>
          </p:nvSpPr>
          <p:spPr>
            <a:xfrm>
              <a:off x="209468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 name="椭圆 7"/>
            <p:cNvSpPr/>
            <p:nvPr/>
          </p:nvSpPr>
          <p:spPr>
            <a:xfrm>
              <a:off x="2210505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 name="椭圆 8"/>
            <p:cNvSpPr/>
            <p:nvPr/>
          </p:nvSpPr>
          <p:spPr>
            <a:xfrm>
              <a:off x="232632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 name="椭圆 9"/>
            <p:cNvSpPr/>
            <p:nvPr/>
          </p:nvSpPr>
          <p:spPr>
            <a:xfrm>
              <a:off x="244214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 name="椭圆 10"/>
            <p:cNvSpPr/>
            <p:nvPr/>
          </p:nvSpPr>
          <p:spPr>
            <a:xfrm>
              <a:off x="255797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 name="椭圆 11"/>
            <p:cNvSpPr/>
            <p:nvPr/>
          </p:nvSpPr>
          <p:spPr>
            <a:xfrm>
              <a:off x="2673793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 name="椭圆 12"/>
            <p:cNvSpPr/>
            <p:nvPr/>
          </p:nvSpPr>
          <p:spPr>
            <a:xfrm>
              <a:off x="278961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 name="椭圆 13"/>
            <p:cNvSpPr/>
            <p:nvPr/>
          </p:nvSpPr>
          <p:spPr>
            <a:xfrm>
              <a:off x="290543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 name="椭圆 14"/>
            <p:cNvSpPr/>
            <p:nvPr/>
          </p:nvSpPr>
          <p:spPr>
            <a:xfrm>
              <a:off x="30212593"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 name="椭圆 15"/>
            <p:cNvSpPr/>
            <p:nvPr/>
          </p:nvSpPr>
          <p:spPr>
            <a:xfrm>
              <a:off x="3137081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 name="椭圆 16"/>
            <p:cNvSpPr/>
            <p:nvPr/>
          </p:nvSpPr>
          <p:spPr>
            <a:xfrm>
              <a:off x="325290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 name="椭圆 17"/>
            <p:cNvSpPr/>
            <p:nvPr/>
          </p:nvSpPr>
          <p:spPr>
            <a:xfrm>
              <a:off x="336872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 name="椭圆 18"/>
            <p:cNvSpPr/>
            <p:nvPr/>
          </p:nvSpPr>
          <p:spPr>
            <a:xfrm>
              <a:off x="186303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 name="椭圆 19"/>
            <p:cNvSpPr/>
            <p:nvPr/>
          </p:nvSpPr>
          <p:spPr>
            <a:xfrm>
              <a:off x="197886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 name="椭圆 20"/>
            <p:cNvSpPr/>
            <p:nvPr/>
          </p:nvSpPr>
          <p:spPr>
            <a:xfrm>
              <a:off x="209468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 name="椭圆 21"/>
            <p:cNvSpPr/>
            <p:nvPr/>
          </p:nvSpPr>
          <p:spPr>
            <a:xfrm>
              <a:off x="2210505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 name="椭圆 22"/>
            <p:cNvSpPr/>
            <p:nvPr/>
          </p:nvSpPr>
          <p:spPr>
            <a:xfrm>
              <a:off x="232632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 name="椭圆 23"/>
            <p:cNvSpPr/>
            <p:nvPr/>
          </p:nvSpPr>
          <p:spPr>
            <a:xfrm>
              <a:off x="244214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 name="椭圆 24"/>
            <p:cNvSpPr/>
            <p:nvPr/>
          </p:nvSpPr>
          <p:spPr>
            <a:xfrm>
              <a:off x="255797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 name="椭圆 25"/>
            <p:cNvSpPr/>
            <p:nvPr/>
          </p:nvSpPr>
          <p:spPr>
            <a:xfrm>
              <a:off x="2673793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 name="椭圆 26"/>
            <p:cNvSpPr/>
            <p:nvPr/>
          </p:nvSpPr>
          <p:spPr>
            <a:xfrm>
              <a:off x="278961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 name="椭圆 27"/>
            <p:cNvSpPr/>
            <p:nvPr/>
          </p:nvSpPr>
          <p:spPr>
            <a:xfrm>
              <a:off x="290543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 name="椭圆 28"/>
            <p:cNvSpPr/>
            <p:nvPr/>
          </p:nvSpPr>
          <p:spPr>
            <a:xfrm>
              <a:off x="30212593"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 name="椭圆 29"/>
            <p:cNvSpPr/>
            <p:nvPr/>
          </p:nvSpPr>
          <p:spPr>
            <a:xfrm>
              <a:off x="3137081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 name="椭圆 30"/>
            <p:cNvSpPr/>
            <p:nvPr/>
          </p:nvSpPr>
          <p:spPr>
            <a:xfrm>
              <a:off x="325290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 name="椭圆 31"/>
            <p:cNvSpPr/>
            <p:nvPr/>
          </p:nvSpPr>
          <p:spPr>
            <a:xfrm>
              <a:off x="336872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 name="椭圆 32"/>
            <p:cNvSpPr/>
            <p:nvPr/>
          </p:nvSpPr>
          <p:spPr>
            <a:xfrm>
              <a:off x="186303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 name="椭圆 33"/>
            <p:cNvSpPr/>
            <p:nvPr/>
          </p:nvSpPr>
          <p:spPr>
            <a:xfrm>
              <a:off x="197886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5" name="椭圆 34"/>
            <p:cNvSpPr/>
            <p:nvPr/>
          </p:nvSpPr>
          <p:spPr>
            <a:xfrm>
              <a:off x="209468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6" name="椭圆 35"/>
            <p:cNvSpPr/>
            <p:nvPr/>
          </p:nvSpPr>
          <p:spPr>
            <a:xfrm>
              <a:off x="2210505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7" name="椭圆 36"/>
            <p:cNvSpPr/>
            <p:nvPr/>
          </p:nvSpPr>
          <p:spPr>
            <a:xfrm>
              <a:off x="232632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8" name="椭圆 37"/>
            <p:cNvSpPr/>
            <p:nvPr/>
          </p:nvSpPr>
          <p:spPr>
            <a:xfrm>
              <a:off x="244214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9" name="椭圆 38"/>
            <p:cNvSpPr/>
            <p:nvPr/>
          </p:nvSpPr>
          <p:spPr>
            <a:xfrm>
              <a:off x="255797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0" name="椭圆 39"/>
            <p:cNvSpPr/>
            <p:nvPr/>
          </p:nvSpPr>
          <p:spPr>
            <a:xfrm>
              <a:off x="2673793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1" name="椭圆 40"/>
            <p:cNvSpPr/>
            <p:nvPr/>
          </p:nvSpPr>
          <p:spPr>
            <a:xfrm>
              <a:off x="278961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2" name="椭圆 41"/>
            <p:cNvSpPr/>
            <p:nvPr/>
          </p:nvSpPr>
          <p:spPr>
            <a:xfrm>
              <a:off x="290543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3" name="椭圆 42"/>
            <p:cNvSpPr/>
            <p:nvPr/>
          </p:nvSpPr>
          <p:spPr>
            <a:xfrm>
              <a:off x="30212593"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4" name="椭圆 43"/>
            <p:cNvSpPr/>
            <p:nvPr/>
          </p:nvSpPr>
          <p:spPr>
            <a:xfrm>
              <a:off x="3137081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5" name="椭圆 44"/>
            <p:cNvSpPr/>
            <p:nvPr/>
          </p:nvSpPr>
          <p:spPr>
            <a:xfrm>
              <a:off x="325290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6" name="椭圆 45"/>
            <p:cNvSpPr/>
            <p:nvPr/>
          </p:nvSpPr>
          <p:spPr>
            <a:xfrm>
              <a:off x="336872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7" name="椭圆 46"/>
            <p:cNvSpPr/>
            <p:nvPr/>
          </p:nvSpPr>
          <p:spPr>
            <a:xfrm>
              <a:off x="186303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8" name="椭圆 47"/>
            <p:cNvSpPr/>
            <p:nvPr/>
          </p:nvSpPr>
          <p:spPr>
            <a:xfrm>
              <a:off x="197886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9" name="椭圆 48"/>
            <p:cNvSpPr/>
            <p:nvPr/>
          </p:nvSpPr>
          <p:spPr>
            <a:xfrm>
              <a:off x="209468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0" name="椭圆 49"/>
            <p:cNvSpPr/>
            <p:nvPr/>
          </p:nvSpPr>
          <p:spPr>
            <a:xfrm>
              <a:off x="2210505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1" name="椭圆 50"/>
            <p:cNvSpPr/>
            <p:nvPr/>
          </p:nvSpPr>
          <p:spPr>
            <a:xfrm>
              <a:off x="232632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2" name="椭圆 51"/>
            <p:cNvSpPr/>
            <p:nvPr/>
          </p:nvSpPr>
          <p:spPr>
            <a:xfrm>
              <a:off x="244214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3" name="椭圆 52"/>
            <p:cNvSpPr/>
            <p:nvPr/>
          </p:nvSpPr>
          <p:spPr>
            <a:xfrm>
              <a:off x="255797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4" name="椭圆 53"/>
            <p:cNvSpPr/>
            <p:nvPr/>
          </p:nvSpPr>
          <p:spPr>
            <a:xfrm>
              <a:off x="2673793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5" name="椭圆 54"/>
            <p:cNvSpPr/>
            <p:nvPr/>
          </p:nvSpPr>
          <p:spPr>
            <a:xfrm>
              <a:off x="278961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6" name="椭圆 55"/>
            <p:cNvSpPr/>
            <p:nvPr/>
          </p:nvSpPr>
          <p:spPr>
            <a:xfrm>
              <a:off x="290543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7" name="椭圆 56"/>
            <p:cNvSpPr/>
            <p:nvPr/>
          </p:nvSpPr>
          <p:spPr>
            <a:xfrm>
              <a:off x="30212593"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8" name="椭圆 57"/>
            <p:cNvSpPr/>
            <p:nvPr/>
          </p:nvSpPr>
          <p:spPr>
            <a:xfrm>
              <a:off x="3137081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9" name="椭圆 58"/>
            <p:cNvSpPr/>
            <p:nvPr/>
          </p:nvSpPr>
          <p:spPr>
            <a:xfrm>
              <a:off x="325290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0" name="椭圆 59"/>
            <p:cNvSpPr/>
            <p:nvPr/>
          </p:nvSpPr>
          <p:spPr>
            <a:xfrm>
              <a:off x="336872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1" name="椭圆 60"/>
            <p:cNvSpPr/>
            <p:nvPr/>
          </p:nvSpPr>
          <p:spPr>
            <a:xfrm>
              <a:off x="186303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2" name="椭圆 61"/>
            <p:cNvSpPr/>
            <p:nvPr/>
          </p:nvSpPr>
          <p:spPr>
            <a:xfrm>
              <a:off x="197886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3" name="椭圆 62"/>
            <p:cNvSpPr/>
            <p:nvPr/>
          </p:nvSpPr>
          <p:spPr>
            <a:xfrm>
              <a:off x="209468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4" name="椭圆 63"/>
            <p:cNvSpPr/>
            <p:nvPr/>
          </p:nvSpPr>
          <p:spPr>
            <a:xfrm>
              <a:off x="2210505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5" name="椭圆 64"/>
            <p:cNvSpPr/>
            <p:nvPr/>
          </p:nvSpPr>
          <p:spPr>
            <a:xfrm>
              <a:off x="232632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6" name="椭圆 65"/>
            <p:cNvSpPr/>
            <p:nvPr/>
          </p:nvSpPr>
          <p:spPr>
            <a:xfrm>
              <a:off x="244214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7" name="椭圆 66"/>
            <p:cNvSpPr/>
            <p:nvPr/>
          </p:nvSpPr>
          <p:spPr>
            <a:xfrm>
              <a:off x="255797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8" name="椭圆 67"/>
            <p:cNvSpPr/>
            <p:nvPr/>
          </p:nvSpPr>
          <p:spPr>
            <a:xfrm>
              <a:off x="2673793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9" name="椭圆 68"/>
            <p:cNvSpPr/>
            <p:nvPr/>
          </p:nvSpPr>
          <p:spPr>
            <a:xfrm>
              <a:off x="278961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0" name="椭圆 69"/>
            <p:cNvSpPr/>
            <p:nvPr/>
          </p:nvSpPr>
          <p:spPr>
            <a:xfrm>
              <a:off x="290543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1" name="椭圆 70"/>
            <p:cNvSpPr/>
            <p:nvPr/>
          </p:nvSpPr>
          <p:spPr>
            <a:xfrm>
              <a:off x="30212593"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2" name="椭圆 71"/>
            <p:cNvSpPr/>
            <p:nvPr/>
          </p:nvSpPr>
          <p:spPr>
            <a:xfrm>
              <a:off x="3137081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3" name="椭圆 72"/>
            <p:cNvSpPr/>
            <p:nvPr/>
          </p:nvSpPr>
          <p:spPr>
            <a:xfrm>
              <a:off x="325290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4" name="椭圆 73"/>
            <p:cNvSpPr/>
            <p:nvPr/>
          </p:nvSpPr>
          <p:spPr>
            <a:xfrm>
              <a:off x="336872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5" name="椭圆 74"/>
            <p:cNvSpPr/>
            <p:nvPr/>
          </p:nvSpPr>
          <p:spPr>
            <a:xfrm>
              <a:off x="186303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6" name="椭圆 75"/>
            <p:cNvSpPr/>
            <p:nvPr/>
          </p:nvSpPr>
          <p:spPr>
            <a:xfrm>
              <a:off x="197886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7" name="椭圆 76"/>
            <p:cNvSpPr/>
            <p:nvPr/>
          </p:nvSpPr>
          <p:spPr>
            <a:xfrm>
              <a:off x="209468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8" name="椭圆 77"/>
            <p:cNvSpPr/>
            <p:nvPr/>
          </p:nvSpPr>
          <p:spPr>
            <a:xfrm>
              <a:off x="2210505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9" name="椭圆 78"/>
            <p:cNvSpPr/>
            <p:nvPr/>
          </p:nvSpPr>
          <p:spPr>
            <a:xfrm>
              <a:off x="232632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0" name="椭圆 79"/>
            <p:cNvSpPr/>
            <p:nvPr/>
          </p:nvSpPr>
          <p:spPr>
            <a:xfrm>
              <a:off x="244214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1" name="椭圆 80"/>
            <p:cNvSpPr/>
            <p:nvPr/>
          </p:nvSpPr>
          <p:spPr>
            <a:xfrm>
              <a:off x="255797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2" name="椭圆 81"/>
            <p:cNvSpPr/>
            <p:nvPr/>
          </p:nvSpPr>
          <p:spPr>
            <a:xfrm>
              <a:off x="2673793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3" name="椭圆 82"/>
            <p:cNvSpPr/>
            <p:nvPr/>
          </p:nvSpPr>
          <p:spPr>
            <a:xfrm>
              <a:off x="278961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4" name="椭圆 83"/>
            <p:cNvSpPr/>
            <p:nvPr/>
          </p:nvSpPr>
          <p:spPr>
            <a:xfrm>
              <a:off x="290543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5" name="椭圆 84"/>
            <p:cNvSpPr/>
            <p:nvPr/>
          </p:nvSpPr>
          <p:spPr>
            <a:xfrm>
              <a:off x="30212593"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6" name="椭圆 85"/>
            <p:cNvSpPr/>
            <p:nvPr/>
          </p:nvSpPr>
          <p:spPr>
            <a:xfrm>
              <a:off x="3137081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7" name="椭圆 86"/>
            <p:cNvSpPr/>
            <p:nvPr/>
          </p:nvSpPr>
          <p:spPr>
            <a:xfrm>
              <a:off x="325290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8" name="椭圆 87"/>
            <p:cNvSpPr/>
            <p:nvPr/>
          </p:nvSpPr>
          <p:spPr>
            <a:xfrm>
              <a:off x="336872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9" name="椭圆 88"/>
            <p:cNvSpPr/>
            <p:nvPr/>
          </p:nvSpPr>
          <p:spPr>
            <a:xfrm>
              <a:off x="186303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0" name="椭圆 89"/>
            <p:cNvSpPr/>
            <p:nvPr/>
          </p:nvSpPr>
          <p:spPr>
            <a:xfrm>
              <a:off x="197886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1" name="椭圆 90"/>
            <p:cNvSpPr/>
            <p:nvPr/>
          </p:nvSpPr>
          <p:spPr>
            <a:xfrm>
              <a:off x="209468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2" name="椭圆 91"/>
            <p:cNvSpPr/>
            <p:nvPr/>
          </p:nvSpPr>
          <p:spPr>
            <a:xfrm>
              <a:off x="2210505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3" name="椭圆 92"/>
            <p:cNvSpPr/>
            <p:nvPr/>
          </p:nvSpPr>
          <p:spPr>
            <a:xfrm>
              <a:off x="232632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4" name="椭圆 93"/>
            <p:cNvSpPr/>
            <p:nvPr/>
          </p:nvSpPr>
          <p:spPr>
            <a:xfrm>
              <a:off x="244214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5" name="椭圆 94"/>
            <p:cNvSpPr/>
            <p:nvPr/>
          </p:nvSpPr>
          <p:spPr>
            <a:xfrm>
              <a:off x="255797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6" name="椭圆 95"/>
            <p:cNvSpPr/>
            <p:nvPr/>
          </p:nvSpPr>
          <p:spPr>
            <a:xfrm>
              <a:off x="2673793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7" name="椭圆 96"/>
            <p:cNvSpPr/>
            <p:nvPr/>
          </p:nvSpPr>
          <p:spPr>
            <a:xfrm>
              <a:off x="278961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8" name="椭圆 97"/>
            <p:cNvSpPr/>
            <p:nvPr/>
          </p:nvSpPr>
          <p:spPr>
            <a:xfrm>
              <a:off x="290543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9" name="椭圆 98"/>
            <p:cNvSpPr/>
            <p:nvPr/>
          </p:nvSpPr>
          <p:spPr>
            <a:xfrm>
              <a:off x="30212593"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0" name="椭圆 99"/>
            <p:cNvSpPr/>
            <p:nvPr/>
          </p:nvSpPr>
          <p:spPr>
            <a:xfrm>
              <a:off x="3137081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1" name="椭圆 100"/>
            <p:cNvSpPr/>
            <p:nvPr/>
          </p:nvSpPr>
          <p:spPr>
            <a:xfrm>
              <a:off x="325290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2" name="椭圆 101"/>
            <p:cNvSpPr/>
            <p:nvPr/>
          </p:nvSpPr>
          <p:spPr>
            <a:xfrm>
              <a:off x="336872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3" name="椭圆 102"/>
            <p:cNvSpPr/>
            <p:nvPr/>
          </p:nvSpPr>
          <p:spPr>
            <a:xfrm>
              <a:off x="186303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4" name="椭圆 103"/>
            <p:cNvSpPr/>
            <p:nvPr/>
          </p:nvSpPr>
          <p:spPr>
            <a:xfrm>
              <a:off x="197886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5" name="椭圆 104"/>
            <p:cNvSpPr/>
            <p:nvPr/>
          </p:nvSpPr>
          <p:spPr>
            <a:xfrm>
              <a:off x="209468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6" name="椭圆 105"/>
            <p:cNvSpPr/>
            <p:nvPr/>
          </p:nvSpPr>
          <p:spPr>
            <a:xfrm>
              <a:off x="2210505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7" name="椭圆 106"/>
            <p:cNvSpPr/>
            <p:nvPr/>
          </p:nvSpPr>
          <p:spPr>
            <a:xfrm>
              <a:off x="232632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8" name="椭圆 107"/>
            <p:cNvSpPr/>
            <p:nvPr/>
          </p:nvSpPr>
          <p:spPr>
            <a:xfrm>
              <a:off x="244214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9" name="椭圆 108"/>
            <p:cNvSpPr/>
            <p:nvPr/>
          </p:nvSpPr>
          <p:spPr>
            <a:xfrm>
              <a:off x="255797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0" name="椭圆 109"/>
            <p:cNvSpPr/>
            <p:nvPr/>
          </p:nvSpPr>
          <p:spPr>
            <a:xfrm>
              <a:off x="2673793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1" name="椭圆 110"/>
            <p:cNvSpPr/>
            <p:nvPr/>
          </p:nvSpPr>
          <p:spPr>
            <a:xfrm>
              <a:off x="278961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2" name="椭圆 111"/>
            <p:cNvSpPr/>
            <p:nvPr/>
          </p:nvSpPr>
          <p:spPr>
            <a:xfrm>
              <a:off x="290543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3" name="椭圆 112"/>
            <p:cNvSpPr/>
            <p:nvPr/>
          </p:nvSpPr>
          <p:spPr>
            <a:xfrm>
              <a:off x="30212593"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4" name="椭圆 113"/>
            <p:cNvSpPr/>
            <p:nvPr/>
          </p:nvSpPr>
          <p:spPr>
            <a:xfrm>
              <a:off x="3137081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5" name="椭圆 114"/>
            <p:cNvSpPr/>
            <p:nvPr/>
          </p:nvSpPr>
          <p:spPr>
            <a:xfrm>
              <a:off x="325290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6" name="椭圆 115"/>
            <p:cNvSpPr/>
            <p:nvPr/>
          </p:nvSpPr>
          <p:spPr>
            <a:xfrm>
              <a:off x="336872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sp>
        <p:nvSpPr>
          <p:cNvPr id="117" name="矩形: 圆角 116"/>
          <p:cNvSpPr/>
          <p:nvPr userDrawn="1"/>
        </p:nvSpPr>
        <p:spPr>
          <a:xfrm rot="2359673" flipH="1">
            <a:off x="512763" y="2251075"/>
            <a:ext cx="44450" cy="2482850"/>
          </a:xfrm>
          <a:prstGeom prst="roundRect">
            <a:avLst>
              <a:gd name="adj" fmla="val 50000"/>
            </a:avLst>
          </a:prstGeom>
          <a:gradFill flip="none" rotWithShape="1">
            <a:gsLst>
              <a:gs pos="0">
                <a:srgbClr val="D5E2C9"/>
              </a:gs>
              <a:gs pos="100000">
                <a:srgbClr val="D5E2C9">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8" name="矩形: 圆角 117"/>
          <p:cNvSpPr/>
          <p:nvPr userDrawn="1"/>
        </p:nvSpPr>
        <p:spPr>
          <a:xfrm rot="2359673">
            <a:off x="11953875" y="277813"/>
            <a:ext cx="139700" cy="2198688"/>
          </a:xfrm>
          <a:prstGeom prst="roundRect">
            <a:avLst>
              <a:gd name="adj" fmla="val 50000"/>
            </a:avLst>
          </a:prstGeom>
          <a:gradFill flip="none" rotWithShape="1">
            <a:gsLst>
              <a:gs pos="0">
                <a:schemeClr val="accent1">
                  <a:alpha val="34000"/>
                </a:schemeClr>
              </a:gs>
              <a:gs pos="10000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nvGrpSpPr>
          <p:cNvPr id="119" name="组合 118"/>
          <p:cNvGrpSpPr/>
          <p:nvPr userDrawn="1"/>
        </p:nvGrpSpPr>
        <p:grpSpPr>
          <a:xfrm rot="5400000">
            <a:off x="45887" y="4430234"/>
            <a:ext cx="1811825" cy="807408"/>
            <a:chOff x="18630392" y="-1134253"/>
            <a:chExt cx="15288504" cy="6813059"/>
          </a:xfrm>
          <a:solidFill>
            <a:srgbClr val="FADDAF"/>
          </a:solidFill>
        </p:grpSpPr>
        <p:sp>
          <p:nvSpPr>
            <p:cNvPr id="120" name="椭圆 119"/>
            <p:cNvSpPr/>
            <p:nvPr/>
          </p:nvSpPr>
          <p:spPr>
            <a:xfrm>
              <a:off x="186303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1" name="椭圆 120"/>
            <p:cNvSpPr/>
            <p:nvPr/>
          </p:nvSpPr>
          <p:spPr>
            <a:xfrm>
              <a:off x="197886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2" name="椭圆 121"/>
            <p:cNvSpPr/>
            <p:nvPr/>
          </p:nvSpPr>
          <p:spPr>
            <a:xfrm>
              <a:off x="209468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3" name="椭圆 122"/>
            <p:cNvSpPr/>
            <p:nvPr/>
          </p:nvSpPr>
          <p:spPr>
            <a:xfrm>
              <a:off x="2210505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4" name="椭圆 123"/>
            <p:cNvSpPr/>
            <p:nvPr/>
          </p:nvSpPr>
          <p:spPr>
            <a:xfrm>
              <a:off x="232632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5" name="椭圆 124"/>
            <p:cNvSpPr/>
            <p:nvPr/>
          </p:nvSpPr>
          <p:spPr>
            <a:xfrm>
              <a:off x="244214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6" name="椭圆 125"/>
            <p:cNvSpPr/>
            <p:nvPr/>
          </p:nvSpPr>
          <p:spPr>
            <a:xfrm>
              <a:off x="255797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7" name="椭圆 126"/>
            <p:cNvSpPr/>
            <p:nvPr/>
          </p:nvSpPr>
          <p:spPr>
            <a:xfrm>
              <a:off x="2673793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8" name="椭圆 127"/>
            <p:cNvSpPr/>
            <p:nvPr/>
          </p:nvSpPr>
          <p:spPr>
            <a:xfrm>
              <a:off x="278961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9" name="椭圆 128"/>
            <p:cNvSpPr/>
            <p:nvPr/>
          </p:nvSpPr>
          <p:spPr>
            <a:xfrm>
              <a:off x="290543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0" name="椭圆 129"/>
            <p:cNvSpPr/>
            <p:nvPr/>
          </p:nvSpPr>
          <p:spPr>
            <a:xfrm>
              <a:off x="30212593"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1" name="椭圆 130"/>
            <p:cNvSpPr/>
            <p:nvPr/>
          </p:nvSpPr>
          <p:spPr>
            <a:xfrm>
              <a:off x="3137081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2" name="椭圆 131"/>
            <p:cNvSpPr/>
            <p:nvPr/>
          </p:nvSpPr>
          <p:spPr>
            <a:xfrm>
              <a:off x="325290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3" name="椭圆 132"/>
            <p:cNvSpPr/>
            <p:nvPr/>
          </p:nvSpPr>
          <p:spPr>
            <a:xfrm>
              <a:off x="336872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4" name="椭圆 133"/>
            <p:cNvSpPr/>
            <p:nvPr/>
          </p:nvSpPr>
          <p:spPr>
            <a:xfrm>
              <a:off x="186303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5" name="椭圆 134"/>
            <p:cNvSpPr/>
            <p:nvPr/>
          </p:nvSpPr>
          <p:spPr>
            <a:xfrm>
              <a:off x="197886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6" name="椭圆 135"/>
            <p:cNvSpPr/>
            <p:nvPr/>
          </p:nvSpPr>
          <p:spPr>
            <a:xfrm>
              <a:off x="209468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7" name="椭圆 136"/>
            <p:cNvSpPr/>
            <p:nvPr/>
          </p:nvSpPr>
          <p:spPr>
            <a:xfrm>
              <a:off x="2210505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8" name="椭圆 137"/>
            <p:cNvSpPr/>
            <p:nvPr/>
          </p:nvSpPr>
          <p:spPr>
            <a:xfrm>
              <a:off x="232632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9" name="椭圆 138"/>
            <p:cNvSpPr/>
            <p:nvPr/>
          </p:nvSpPr>
          <p:spPr>
            <a:xfrm>
              <a:off x="244214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0" name="椭圆 139"/>
            <p:cNvSpPr/>
            <p:nvPr/>
          </p:nvSpPr>
          <p:spPr>
            <a:xfrm>
              <a:off x="255797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1" name="椭圆 140"/>
            <p:cNvSpPr/>
            <p:nvPr/>
          </p:nvSpPr>
          <p:spPr>
            <a:xfrm>
              <a:off x="2673793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2" name="椭圆 141"/>
            <p:cNvSpPr/>
            <p:nvPr/>
          </p:nvSpPr>
          <p:spPr>
            <a:xfrm>
              <a:off x="278961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3" name="椭圆 142"/>
            <p:cNvSpPr/>
            <p:nvPr/>
          </p:nvSpPr>
          <p:spPr>
            <a:xfrm>
              <a:off x="290543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4" name="椭圆 143"/>
            <p:cNvSpPr/>
            <p:nvPr/>
          </p:nvSpPr>
          <p:spPr>
            <a:xfrm>
              <a:off x="30212593"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5" name="椭圆 144"/>
            <p:cNvSpPr/>
            <p:nvPr/>
          </p:nvSpPr>
          <p:spPr>
            <a:xfrm>
              <a:off x="3137081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6" name="椭圆 145"/>
            <p:cNvSpPr/>
            <p:nvPr/>
          </p:nvSpPr>
          <p:spPr>
            <a:xfrm>
              <a:off x="325290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7" name="椭圆 146"/>
            <p:cNvSpPr/>
            <p:nvPr/>
          </p:nvSpPr>
          <p:spPr>
            <a:xfrm>
              <a:off x="336872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8" name="椭圆 147"/>
            <p:cNvSpPr/>
            <p:nvPr/>
          </p:nvSpPr>
          <p:spPr>
            <a:xfrm>
              <a:off x="186303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9" name="椭圆 148"/>
            <p:cNvSpPr/>
            <p:nvPr/>
          </p:nvSpPr>
          <p:spPr>
            <a:xfrm>
              <a:off x="197886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0" name="椭圆 149"/>
            <p:cNvSpPr/>
            <p:nvPr/>
          </p:nvSpPr>
          <p:spPr>
            <a:xfrm>
              <a:off x="209468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1" name="椭圆 150"/>
            <p:cNvSpPr/>
            <p:nvPr/>
          </p:nvSpPr>
          <p:spPr>
            <a:xfrm>
              <a:off x="2210505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2" name="椭圆 151"/>
            <p:cNvSpPr/>
            <p:nvPr/>
          </p:nvSpPr>
          <p:spPr>
            <a:xfrm>
              <a:off x="232632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3" name="椭圆 152"/>
            <p:cNvSpPr/>
            <p:nvPr/>
          </p:nvSpPr>
          <p:spPr>
            <a:xfrm>
              <a:off x="244214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4" name="椭圆 153"/>
            <p:cNvSpPr/>
            <p:nvPr/>
          </p:nvSpPr>
          <p:spPr>
            <a:xfrm>
              <a:off x="255797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5" name="椭圆 154"/>
            <p:cNvSpPr/>
            <p:nvPr/>
          </p:nvSpPr>
          <p:spPr>
            <a:xfrm>
              <a:off x="2673793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6" name="椭圆 155"/>
            <p:cNvSpPr/>
            <p:nvPr/>
          </p:nvSpPr>
          <p:spPr>
            <a:xfrm>
              <a:off x="278961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7" name="椭圆 156"/>
            <p:cNvSpPr/>
            <p:nvPr/>
          </p:nvSpPr>
          <p:spPr>
            <a:xfrm>
              <a:off x="290543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8" name="椭圆 157"/>
            <p:cNvSpPr/>
            <p:nvPr/>
          </p:nvSpPr>
          <p:spPr>
            <a:xfrm>
              <a:off x="30212593"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9" name="椭圆 158"/>
            <p:cNvSpPr/>
            <p:nvPr/>
          </p:nvSpPr>
          <p:spPr>
            <a:xfrm>
              <a:off x="3137081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0" name="椭圆 159"/>
            <p:cNvSpPr/>
            <p:nvPr/>
          </p:nvSpPr>
          <p:spPr>
            <a:xfrm>
              <a:off x="325290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1" name="椭圆 160"/>
            <p:cNvSpPr/>
            <p:nvPr/>
          </p:nvSpPr>
          <p:spPr>
            <a:xfrm>
              <a:off x="336872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2" name="椭圆 161"/>
            <p:cNvSpPr/>
            <p:nvPr/>
          </p:nvSpPr>
          <p:spPr>
            <a:xfrm>
              <a:off x="186303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3" name="椭圆 162"/>
            <p:cNvSpPr/>
            <p:nvPr/>
          </p:nvSpPr>
          <p:spPr>
            <a:xfrm>
              <a:off x="197886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4" name="椭圆 163"/>
            <p:cNvSpPr/>
            <p:nvPr/>
          </p:nvSpPr>
          <p:spPr>
            <a:xfrm>
              <a:off x="209468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5" name="椭圆 164"/>
            <p:cNvSpPr/>
            <p:nvPr/>
          </p:nvSpPr>
          <p:spPr>
            <a:xfrm>
              <a:off x="2210505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6" name="椭圆 165"/>
            <p:cNvSpPr/>
            <p:nvPr/>
          </p:nvSpPr>
          <p:spPr>
            <a:xfrm>
              <a:off x="232632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7" name="椭圆 166"/>
            <p:cNvSpPr/>
            <p:nvPr/>
          </p:nvSpPr>
          <p:spPr>
            <a:xfrm>
              <a:off x="244214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8" name="椭圆 167"/>
            <p:cNvSpPr/>
            <p:nvPr/>
          </p:nvSpPr>
          <p:spPr>
            <a:xfrm>
              <a:off x="255797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9" name="椭圆 168"/>
            <p:cNvSpPr/>
            <p:nvPr/>
          </p:nvSpPr>
          <p:spPr>
            <a:xfrm>
              <a:off x="2673793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0" name="椭圆 169"/>
            <p:cNvSpPr/>
            <p:nvPr/>
          </p:nvSpPr>
          <p:spPr>
            <a:xfrm>
              <a:off x="278961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1" name="椭圆 170"/>
            <p:cNvSpPr/>
            <p:nvPr/>
          </p:nvSpPr>
          <p:spPr>
            <a:xfrm>
              <a:off x="290543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2" name="椭圆 171"/>
            <p:cNvSpPr/>
            <p:nvPr/>
          </p:nvSpPr>
          <p:spPr>
            <a:xfrm>
              <a:off x="30212593"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3" name="椭圆 172"/>
            <p:cNvSpPr/>
            <p:nvPr/>
          </p:nvSpPr>
          <p:spPr>
            <a:xfrm>
              <a:off x="3137081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4" name="椭圆 173"/>
            <p:cNvSpPr/>
            <p:nvPr/>
          </p:nvSpPr>
          <p:spPr>
            <a:xfrm>
              <a:off x="325290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5" name="椭圆 174"/>
            <p:cNvSpPr/>
            <p:nvPr/>
          </p:nvSpPr>
          <p:spPr>
            <a:xfrm>
              <a:off x="336872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6" name="椭圆 175"/>
            <p:cNvSpPr/>
            <p:nvPr/>
          </p:nvSpPr>
          <p:spPr>
            <a:xfrm>
              <a:off x="186303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7" name="椭圆 176"/>
            <p:cNvSpPr/>
            <p:nvPr/>
          </p:nvSpPr>
          <p:spPr>
            <a:xfrm>
              <a:off x="197886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8" name="椭圆 177"/>
            <p:cNvSpPr/>
            <p:nvPr/>
          </p:nvSpPr>
          <p:spPr>
            <a:xfrm>
              <a:off x="209468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9" name="椭圆 178"/>
            <p:cNvSpPr/>
            <p:nvPr/>
          </p:nvSpPr>
          <p:spPr>
            <a:xfrm>
              <a:off x="2210505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0" name="椭圆 179"/>
            <p:cNvSpPr/>
            <p:nvPr/>
          </p:nvSpPr>
          <p:spPr>
            <a:xfrm>
              <a:off x="232632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1" name="椭圆 180"/>
            <p:cNvSpPr/>
            <p:nvPr/>
          </p:nvSpPr>
          <p:spPr>
            <a:xfrm>
              <a:off x="244214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2" name="椭圆 181"/>
            <p:cNvSpPr/>
            <p:nvPr/>
          </p:nvSpPr>
          <p:spPr>
            <a:xfrm>
              <a:off x="255797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3" name="椭圆 182"/>
            <p:cNvSpPr/>
            <p:nvPr/>
          </p:nvSpPr>
          <p:spPr>
            <a:xfrm>
              <a:off x="2673793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4" name="椭圆 183"/>
            <p:cNvSpPr/>
            <p:nvPr/>
          </p:nvSpPr>
          <p:spPr>
            <a:xfrm>
              <a:off x="278961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5" name="椭圆 184"/>
            <p:cNvSpPr/>
            <p:nvPr/>
          </p:nvSpPr>
          <p:spPr>
            <a:xfrm>
              <a:off x="290543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6" name="椭圆 185"/>
            <p:cNvSpPr/>
            <p:nvPr/>
          </p:nvSpPr>
          <p:spPr>
            <a:xfrm>
              <a:off x="30212593"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7" name="椭圆 186"/>
            <p:cNvSpPr/>
            <p:nvPr/>
          </p:nvSpPr>
          <p:spPr>
            <a:xfrm>
              <a:off x="3137081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8" name="椭圆 187"/>
            <p:cNvSpPr/>
            <p:nvPr/>
          </p:nvSpPr>
          <p:spPr>
            <a:xfrm>
              <a:off x="325290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9" name="椭圆 188"/>
            <p:cNvSpPr/>
            <p:nvPr/>
          </p:nvSpPr>
          <p:spPr>
            <a:xfrm>
              <a:off x="336872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0" name="椭圆 189"/>
            <p:cNvSpPr/>
            <p:nvPr/>
          </p:nvSpPr>
          <p:spPr>
            <a:xfrm>
              <a:off x="186303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1" name="椭圆 190"/>
            <p:cNvSpPr/>
            <p:nvPr/>
          </p:nvSpPr>
          <p:spPr>
            <a:xfrm>
              <a:off x="197886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2" name="椭圆 191"/>
            <p:cNvSpPr/>
            <p:nvPr/>
          </p:nvSpPr>
          <p:spPr>
            <a:xfrm>
              <a:off x="209468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3" name="椭圆 192"/>
            <p:cNvSpPr/>
            <p:nvPr/>
          </p:nvSpPr>
          <p:spPr>
            <a:xfrm>
              <a:off x="2210505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4" name="椭圆 193"/>
            <p:cNvSpPr/>
            <p:nvPr/>
          </p:nvSpPr>
          <p:spPr>
            <a:xfrm>
              <a:off x="232632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5" name="椭圆 194"/>
            <p:cNvSpPr/>
            <p:nvPr/>
          </p:nvSpPr>
          <p:spPr>
            <a:xfrm>
              <a:off x="244214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6" name="椭圆 195"/>
            <p:cNvSpPr/>
            <p:nvPr/>
          </p:nvSpPr>
          <p:spPr>
            <a:xfrm>
              <a:off x="255797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7" name="椭圆 196"/>
            <p:cNvSpPr/>
            <p:nvPr/>
          </p:nvSpPr>
          <p:spPr>
            <a:xfrm>
              <a:off x="2673793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8" name="椭圆 197"/>
            <p:cNvSpPr/>
            <p:nvPr/>
          </p:nvSpPr>
          <p:spPr>
            <a:xfrm>
              <a:off x="278961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9" name="椭圆 198"/>
            <p:cNvSpPr/>
            <p:nvPr/>
          </p:nvSpPr>
          <p:spPr>
            <a:xfrm>
              <a:off x="290543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0" name="椭圆 199"/>
            <p:cNvSpPr/>
            <p:nvPr/>
          </p:nvSpPr>
          <p:spPr>
            <a:xfrm>
              <a:off x="30212593"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1" name="椭圆 200"/>
            <p:cNvSpPr/>
            <p:nvPr/>
          </p:nvSpPr>
          <p:spPr>
            <a:xfrm>
              <a:off x="3137081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2" name="椭圆 201"/>
            <p:cNvSpPr/>
            <p:nvPr/>
          </p:nvSpPr>
          <p:spPr>
            <a:xfrm>
              <a:off x="325290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3" name="椭圆 202"/>
            <p:cNvSpPr/>
            <p:nvPr/>
          </p:nvSpPr>
          <p:spPr>
            <a:xfrm>
              <a:off x="336872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4" name="椭圆 203"/>
            <p:cNvSpPr/>
            <p:nvPr/>
          </p:nvSpPr>
          <p:spPr>
            <a:xfrm>
              <a:off x="186303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5" name="椭圆 204"/>
            <p:cNvSpPr/>
            <p:nvPr/>
          </p:nvSpPr>
          <p:spPr>
            <a:xfrm>
              <a:off x="197886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6" name="椭圆 205"/>
            <p:cNvSpPr/>
            <p:nvPr/>
          </p:nvSpPr>
          <p:spPr>
            <a:xfrm>
              <a:off x="209468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7" name="椭圆 206"/>
            <p:cNvSpPr/>
            <p:nvPr/>
          </p:nvSpPr>
          <p:spPr>
            <a:xfrm>
              <a:off x="2210505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8" name="椭圆 207"/>
            <p:cNvSpPr/>
            <p:nvPr/>
          </p:nvSpPr>
          <p:spPr>
            <a:xfrm>
              <a:off x="232632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9" name="椭圆 208"/>
            <p:cNvSpPr/>
            <p:nvPr/>
          </p:nvSpPr>
          <p:spPr>
            <a:xfrm>
              <a:off x="244214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0" name="椭圆 209"/>
            <p:cNvSpPr/>
            <p:nvPr/>
          </p:nvSpPr>
          <p:spPr>
            <a:xfrm>
              <a:off x="255797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1" name="椭圆 210"/>
            <p:cNvSpPr/>
            <p:nvPr/>
          </p:nvSpPr>
          <p:spPr>
            <a:xfrm>
              <a:off x="2673793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2" name="椭圆 211"/>
            <p:cNvSpPr/>
            <p:nvPr/>
          </p:nvSpPr>
          <p:spPr>
            <a:xfrm>
              <a:off x="278961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3" name="椭圆 212"/>
            <p:cNvSpPr/>
            <p:nvPr/>
          </p:nvSpPr>
          <p:spPr>
            <a:xfrm>
              <a:off x="290543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4" name="椭圆 213"/>
            <p:cNvSpPr/>
            <p:nvPr/>
          </p:nvSpPr>
          <p:spPr>
            <a:xfrm>
              <a:off x="30212593"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5" name="椭圆 214"/>
            <p:cNvSpPr/>
            <p:nvPr/>
          </p:nvSpPr>
          <p:spPr>
            <a:xfrm>
              <a:off x="3137081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6" name="椭圆 215"/>
            <p:cNvSpPr/>
            <p:nvPr/>
          </p:nvSpPr>
          <p:spPr>
            <a:xfrm>
              <a:off x="325290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7" name="椭圆 216"/>
            <p:cNvSpPr/>
            <p:nvPr/>
          </p:nvSpPr>
          <p:spPr>
            <a:xfrm>
              <a:off x="336872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8" name="椭圆 217"/>
            <p:cNvSpPr/>
            <p:nvPr/>
          </p:nvSpPr>
          <p:spPr>
            <a:xfrm>
              <a:off x="186303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9" name="椭圆 218"/>
            <p:cNvSpPr/>
            <p:nvPr/>
          </p:nvSpPr>
          <p:spPr>
            <a:xfrm>
              <a:off x="197886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0" name="椭圆 219"/>
            <p:cNvSpPr/>
            <p:nvPr/>
          </p:nvSpPr>
          <p:spPr>
            <a:xfrm>
              <a:off x="209468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1" name="椭圆 220"/>
            <p:cNvSpPr/>
            <p:nvPr/>
          </p:nvSpPr>
          <p:spPr>
            <a:xfrm>
              <a:off x="2210505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2" name="椭圆 221"/>
            <p:cNvSpPr/>
            <p:nvPr/>
          </p:nvSpPr>
          <p:spPr>
            <a:xfrm>
              <a:off x="232632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3" name="椭圆 222"/>
            <p:cNvSpPr/>
            <p:nvPr/>
          </p:nvSpPr>
          <p:spPr>
            <a:xfrm>
              <a:off x="244214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4" name="椭圆 223"/>
            <p:cNvSpPr/>
            <p:nvPr/>
          </p:nvSpPr>
          <p:spPr>
            <a:xfrm>
              <a:off x="255797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5" name="椭圆 224"/>
            <p:cNvSpPr/>
            <p:nvPr/>
          </p:nvSpPr>
          <p:spPr>
            <a:xfrm>
              <a:off x="2673793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6" name="椭圆 225"/>
            <p:cNvSpPr/>
            <p:nvPr/>
          </p:nvSpPr>
          <p:spPr>
            <a:xfrm>
              <a:off x="278961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7" name="椭圆 226"/>
            <p:cNvSpPr/>
            <p:nvPr/>
          </p:nvSpPr>
          <p:spPr>
            <a:xfrm>
              <a:off x="290543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8" name="椭圆 227"/>
            <p:cNvSpPr/>
            <p:nvPr/>
          </p:nvSpPr>
          <p:spPr>
            <a:xfrm>
              <a:off x="30212593"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9" name="椭圆 228"/>
            <p:cNvSpPr/>
            <p:nvPr/>
          </p:nvSpPr>
          <p:spPr>
            <a:xfrm>
              <a:off x="3137081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0" name="椭圆 229"/>
            <p:cNvSpPr/>
            <p:nvPr/>
          </p:nvSpPr>
          <p:spPr>
            <a:xfrm>
              <a:off x="325290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1" name="椭圆 230"/>
            <p:cNvSpPr/>
            <p:nvPr/>
          </p:nvSpPr>
          <p:spPr>
            <a:xfrm>
              <a:off x="336872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grpSp>
        <p:nvGrpSpPr>
          <p:cNvPr id="232" name="组合 231"/>
          <p:cNvGrpSpPr/>
          <p:nvPr userDrawn="1"/>
        </p:nvGrpSpPr>
        <p:grpSpPr>
          <a:xfrm rot="10800000">
            <a:off x="7814992" y="1103984"/>
            <a:ext cx="1176000" cy="524064"/>
            <a:chOff x="18630392" y="-1134253"/>
            <a:chExt cx="15288504" cy="6813059"/>
          </a:xfrm>
          <a:solidFill>
            <a:srgbClr val="D5E2C9"/>
          </a:solidFill>
        </p:grpSpPr>
        <p:sp>
          <p:nvSpPr>
            <p:cNvPr id="233" name="椭圆 232"/>
            <p:cNvSpPr/>
            <p:nvPr/>
          </p:nvSpPr>
          <p:spPr>
            <a:xfrm>
              <a:off x="186303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4" name="椭圆 233"/>
            <p:cNvSpPr/>
            <p:nvPr/>
          </p:nvSpPr>
          <p:spPr>
            <a:xfrm>
              <a:off x="197886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5" name="椭圆 234"/>
            <p:cNvSpPr/>
            <p:nvPr/>
          </p:nvSpPr>
          <p:spPr>
            <a:xfrm>
              <a:off x="209468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6" name="椭圆 235"/>
            <p:cNvSpPr/>
            <p:nvPr/>
          </p:nvSpPr>
          <p:spPr>
            <a:xfrm>
              <a:off x="2210505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7" name="椭圆 236"/>
            <p:cNvSpPr/>
            <p:nvPr/>
          </p:nvSpPr>
          <p:spPr>
            <a:xfrm>
              <a:off x="232632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8" name="椭圆 237"/>
            <p:cNvSpPr/>
            <p:nvPr/>
          </p:nvSpPr>
          <p:spPr>
            <a:xfrm>
              <a:off x="244214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9" name="椭圆 238"/>
            <p:cNvSpPr/>
            <p:nvPr/>
          </p:nvSpPr>
          <p:spPr>
            <a:xfrm>
              <a:off x="255797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0" name="椭圆 239"/>
            <p:cNvSpPr/>
            <p:nvPr/>
          </p:nvSpPr>
          <p:spPr>
            <a:xfrm>
              <a:off x="2673793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1" name="椭圆 240"/>
            <p:cNvSpPr/>
            <p:nvPr/>
          </p:nvSpPr>
          <p:spPr>
            <a:xfrm>
              <a:off x="278961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2" name="椭圆 241"/>
            <p:cNvSpPr/>
            <p:nvPr/>
          </p:nvSpPr>
          <p:spPr>
            <a:xfrm>
              <a:off x="290543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3" name="椭圆 242"/>
            <p:cNvSpPr/>
            <p:nvPr/>
          </p:nvSpPr>
          <p:spPr>
            <a:xfrm>
              <a:off x="30212593"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4" name="椭圆 243"/>
            <p:cNvSpPr/>
            <p:nvPr/>
          </p:nvSpPr>
          <p:spPr>
            <a:xfrm>
              <a:off x="3137081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5" name="椭圆 244"/>
            <p:cNvSpPr/>
            <p:nvPr/>
          </p:nvSpPr>
          <p:spPr>
            <a:xfrm>
              <a:off x="325290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6" name="椭圆 245"/>
            <p:cNvSpPr/>
            <p:nvPr/>
          </p:nvSpPr>
          <p:spPr>
            <a:xfrm>
              <a:off x="336872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7" name="椭圆 246"/>
            <p:cNvSpPr/>
            <p:nvPr/>
          </p:nvSpPr>
          <p:spPr>
            <a:xfrm>
              <a:off x="186303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8" name="椭圆 247"/>
            <p:cNvSpPr/>
            <p:nvPr/>
          </p:nvSpPr>
          <p:spPr>
            <a:xfrm>
              <a:off x="197886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9" name="椭圆 248"/>
            <p:cNvSpPr/>
            <p:nvPr/>
          </p:nvSpPr>
          <p:spPr>
            <a:xfrm>
              <a:off x="209468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0" name="椭圆 249"/>
            <p:cNvSpPr/>
            <p:nvPr/>
          </p:nvSpPr>
          <p:spPr>
            <a:xfrm>
              <a:off x="2210505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1" name="椭圆 250"/>
            <p:cNvSpPr/>
            <p:nvPr/>
          </p:nvSpPr>
          <p:spPr>
            <a:xfrm>
              <a:off x="232632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2" name="椭圆 251"/>
            <p:cNvSpPr/>
            <p:nvPr/>
          </p:nvSpPr>
          <p:spPr>
            <a:xfrm>
              <a:off x="244214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3" name="椭圆 252"/>
            <p:cNvSpPr/>
            <p:nvPr/>
          </p:nvSpPr>
          <p:spPr>
            <a:xfrm>
              <a:off x="255797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4" name="椭圆 253"/>
            <p:cNvSpPr/>
            <p:nvPr/>
          </p:nvSpPr>
          <p:spPr>
            <a:xfrm>
              <a:off x="2673793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5" name="椭圆 254"/>
            <p:cNvSpPr/>
            <p:nvPr/>
          </p:nvSpPr>
          <p:spPr>
            <a:xfrm>
              <a:off x="278961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6" name="椭圆 255"/>
            <p:cNvSpPr/>
            <p:nvPr/>
          </p:nvSpPr>
          <p:spPr>
            <a:xfrm>
              <a:off x="290543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7" name="椭圆 256"/>
            <p:cNvSpPr/>
            <p:nvPr/>
          </p:nvSpPr>
          <p:spPr>
            <a:xfrm>
              <a:off x="30212593"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8" name="椭圆 257"/>
            <p:cNvSpPr/>
            <p:nvPr/>
          </p:nvSpPr>
          <p:spPr>
            <a:xfrm>
              <a:off x="3137081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9" name="椭圆 258"/>
            <p:cNvSpPr/>
            <p:nvPr/>
          </p:nvSpPr>
          <p:spPr>
            <a:xfrm>
              <a:off x="325290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0" name="椭圆 259"/>
            <p:cNvSpPr/>
            <p:nvPr/>
          </p:nvSpPr>
          <p:spPr>
            <a:xfrm>
              <a:off x="336872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1" name="椭圆 260"/>
            <p:cNvSpPr/>
            <p:nvPr/>
          </p:nvSpPr>
          <p:spPr>
            <a:xfrm>
              <a:off x="186303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2" name="椭圆 261"/>
            <p:cNvSpPr/>
            <p:nvPr/>
          </p:nvSpPr>
          <p:spPr>
            <a:xfrm>
              <a:off x="197886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3" name="椭圆 262"/>
            <p:cNvSpPr/>
            <p:nvPr/>
          </p:nvSpPr>
          <p:spPr>
            <a:xfrm>
              <a:off x="209468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4" name="椭圆 263"/>
            <p:cNvSpPr/>
            <p:nvPr/>
          </p:nvSpPr>
          <p:spPr>
            <a:xfrm>
              <a:off x="2210505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5" name="椭圆 264"/>
            <p:cNvSpPr/>
            <p:nvPr/>
          </p:nvSpPr>
          <p:spPr>
            <a:xfrm>
              <a:off x="232632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6" name="椭圆 265"/>
            <p:cNvSpPr/>
            <p:nvPr/>
          </p:nvSpPr>
          <p:spPr>
            <a:xfrm>
              <a:off x="244214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7" name="椭圆 266"/>
            <p:cNvSpPr/>
            <p:nvPr/>
          </p:nvSpPr>
          <p:spPr>
            <a:xfrm>
              <a:off x="255797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8" name="椭圆 267"/>
            <p:cNvSpPr/>
            <p:nvPr/>
          </p:nvSpPr>
          <p:spPr>
            <a:xfrm>
              <a:off x="2673793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9" name="椭圆 268"/>
            <p:cNvSpPr/>
            <p:nvPr/>
          </p:nvSpPr>
          <p:spPr>
            <a:xfrm>
              <a:off x="278961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0" name="椭圆 269"/>
            <p:cNvSpPr/>
            <p:nvPr/>
          </p:nvSpPr>
          <p:spPr>
            <a:xfrm>
              <a:off x="290543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1" name="椭圆 270"/>
            <p:cNvSpPr/>
            <p:nvPr/>
          </p:nvSpPr>
          <p:spPr>
            <a:xfrm>
              <a:off x="30212593"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2" name="椭圆 271"/>
            <p:cNvSpPr/>
            <p:nvPr/>
          </p:nvSpPr>
          <p:spPr>
            <a:xfrm>
              <a:off x="3137081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3" name="椭圆 272"/>
            <p:cNvSpPr/>
            <p:nvPr/>
          </p:nvSpPr>
          <p:spPr>
            <a:xfrm>
              <a:off x="325290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4" name="椭圆 273"/>
            <p:cNvSpPr/>
            <p:nvPr/>
          </p:nvSpPr>
          <p:spPr>
            <a:xfrm>
              <a:off x="336872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5" name="椭圆 274"/>
            <p:cNvSpPr/>
            <p:nvPr/>
          </p:nvSpPr>
          <p:spPr>
            <a:xfrm>
              <a:off x="186303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6" name="椭圆 275"/>
            <p:cNvSpPr/>
            <p:nvPr/>
          </p:nvSpPr>
          <p:spPr>
            <a:xfrm>
              <a:off x="197886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7" name="椭圆 276"/>
            <p:cNvSpPr/>
            <p:nvPr/>
          </p:nvSpPr>
          <p:spPr>
            <a:xfrm>
              <a:off x="209468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8" name="椭圆 277"/>
            <p:cNvSpPr/>
            <p:nvPr/>
          </p:nvSpPr>
          <p:spPr>
            <a:xfrm>
              <a:off x="2210505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9" name="椭圆 278"/>
            <p:cNvSpPr/>
            <p:nvPr/>
          </p:nvSpPr>
          <p:spPr>
            <a:xfrm>
              <a:off x="232632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0" name="椭圆 279"/>
            <p:cNvSpPr/>
            <p:nvPr/>
          </p:nvSpPr>
          <p:spPr>
            <a:xfrm>
              <a:off x="244214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1" name="椭圆 280"/>
            <p:cNvSpPr/>
            <p:nvPr/>
          </p:nvSpPr>
          <p:spPr>
            <a:xfrm>
              <a:off x="255797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2" name="椭圆 281"/>
            <p:cNvSpPr/>
            <p:nvPr/>
          </p:nvSpPr>
          <p:spPr>
            <a:xfrm>
              <a:off x="2673793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3" name="椭圆 282"/>
            <p:cNvSpPr/>
            <p:nvPr/>
          </p:nvSpPr>
          <p:spPr>
            <a:xfrm>
              <a:off x="278961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4" name="椭圆 283"/>
            <p:cNvSpPr/>
            <p:nvPr/>
          </p:nvSpPr>
          <p:spPr>
            <a:xfrm>
              <a:off x="290543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5" name="椭圆 284"/>
            <p:cNvSpPr/>
            <p:nvPr/>
          </p:nvSpPr>
          <p:spPr>
            <a:xfrm>
              <a:off x="30212593"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6" name="椭圆 285"/>
            <p:cNvSpPr/>
            <p:nvPr/>
          </p:nvSpPr>
          <p:spPr>
            <a:xfrm>
              <a:off x="3137081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7" name="椭圆 286"/>
            <p:cNvSpPr/>
            <p:nvPr/>
          </p:nvSpPr>
          <p:spPr>
            <a:xfrm>
              <a:off x="325290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8" name="椭圆 287"/>
            <p:cNvSpPr/>
            <p:nvPr/>
          </p:nvSpPr>
          <p:spPr>
            <a:xfrm>
              <a:off x="336872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9" name="椭圆 288"/>
            <p:cNvSpPr/>
            <p:nvPr/>
          </p:nvSpPr>
          <p:spPr>
            <a:xfrm>
              <a:off x="186303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0" name="椭圆 289"/>
            <p:cNvSpPr/>
            <p:nvPr/>
          </p:nvSpPr>
          <p:spPr>
            <a:xfrm>
              <a:off x="197886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1" name="椭圆 290"/>
            <p:cNvSpPr/>
            <p:nvPr/>
          </p:nvSpPr>
          <p:spPr>
            <a:xfrm>
              <a:off x="209468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2" name="椭圆 291"/>
            <p:cNvSpPr/>
            <p:nvPr/>
          </p:nvSpPr>
          <p:spPr>
            <a:xfrm>
              <a:off x="2210505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3" name="椭圆 292"/>
            <p:cNvSpPr/>
            <p:nvPr/>
          </p:nvSpPr>
          <p:spPr>
            <a:xfrm>
              <a:off x="232632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4" name="椭圆 293"/>
            <p:cNvSpPr/>
            <p:nvPr/>
          </p:nvSpPr>
          <p:spPr>
            <a:xfrm>
              <a:off x="244214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5" name="椭圆 294"/>
            <p:cNvSpPr/>
            <p:nvPr/>
          </p:nvSpPr>
          <p:spPr>
            <a:xfrm>
              <a:off x="255797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6" name="椭圆 295"/>
            <p:cNvSpPr/>
            <p:nvPr/>
          </p:nvSpPr>
          <p:spPr>
            <a:xfrm>
              <a:off x="2673793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7" name="椭圆 296"/>
            <p:cNvSpPr/>
            <p:nvPr/>
          </p:nvSpPr>
          <p:spPr>
            <a:xfrm>
              <a:off x="278961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8" name="椭圆 297"/>
            <p:cNvSpPr/>
            <p:nvPr/>
          </p:nvSpPr>
          <p:spPr>
            <a:xfrm>
              <a:off x="290543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9" name="椭圆 298"/>
            <p:cNvSpPr/>
            <p:nvPr/>
          </p:nvSpPr>
          <p:spPr>
            <a:xfrm>
              <a:off x="30212593"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0" name="椭圆 299"/>
            <p:cNvSpPr/>
            <p:nvPr/>
          </p:nvSpPr>
          <p:spPr>
            <a:xfrm>
              <a:off x="3137081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1" name="椭圆 300"/>
            <p:cNvSpPr/>
            <p:nvPr/>
          </p:nvSpPr>
          <p:spPr>
            <a:xfrm>
              <a:off x="325290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2" name="椭圆 301"/>
            <p:cNvSpPr/>
            <p:nvPr/>
          </p:nvSpPr>
          <p:spPr>
            <a:xfrm>
              <a:off x="336872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3" name="椭圆 302"/>
            <p:cNvSpPr/>
            <p:nvPr/>
          </p:nvSpPr>
          <p:spPr>
            <a:xfrm>
              <a:off x="186303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4" name="椭圆 303"/>
            <p:cNvSpPr/>
            <p:nvPr/>
          </p:nvSpPr>
          <p:spPr>
            <a:xfrm>
              <a:off x="197886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5" name="椭圆 304"/>
            <p:cNvSpPr/>
            <p:nvPr/>
          </p:nvSpPr>
          <p:spPr>
            <a:xfrm>
              <a:off x="209468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6" name="椭圆 305"/>
            <p:cNvSpPr/>
            <p:nvPr/>
          </p:nvSpPr>
          <p:spPr>
            <a:xfrm>
              <a:off x="2210505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7" name="椭圆 306"/>
            <p:cNvSpPr/>
            <p:nvPr/>
          </p:nvSpPr>
          <p:spPr>
            <a:xfrm>
              <a:off x="232632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8" name="椭圆 307"/>
            <p:cNvSpPr/>
            <p:nvPr/>
          </p:nvSpPr>
          <p:spPr>
            <a:xfrm>
              <a:off x="244214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9" name="椭圆 308"/>
            <p:cNvSpPr/>
            <p:nvPr/>
          </p:nvSpPr>
          <p:spPr>
            <a:xfrm>
              <a:off x="255797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0" name="椭圆 309"/>
            <p:cNvSpPr/>
            <p:nvPr/>
          </p:nvSpPr>
          <p:spPr>
            <a:xfrm>
              <a:off x="2673793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1" name="椭圆 310"/>
            <p:cNvSpPr/>
            <p:nvPr/>
          </p:nvSpPr>
          <p:spPr>
            <a:xfrm>
              <a:off x="278961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2" name="椭圆 311"/>
            <p:cNvSpPr/>
            <p:nvPr/>
          </p:nvSpPr>
          <p:spPr>
            <a:xfrm>
              <a:off x="290543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3" name="椭圆 312"/>
            <p:cNvSpPr/>
            <p:nvPr/>
          </p:nvSpPr>
          <p:spPr>
            <a:xfrm>
              <a:off x="30212593"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4" name="椭圆 313"/>
            <p:cNvSpPr/>
            <p:nvPr/>
          </p:nvSpPr>
          <p:spPr>
            <a:xfrm>
              <a:off x="3137081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5" name="椭圆 314"/>
            <p:cNvSpPr/>
            <p:nvPr/>
          </p:nvSpPr>
          <p:spPr>
            <a:xfrm>
              <a:off x="325290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6" name="椭圆 315"/>
            <p:cNvSpPr/>
            <p:nvPr/>
          </p:nvSpPr>
          <p:spPr>
            <a:xfrm>
              <a:off x="336872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7" name="椭圆 316"/>
            <p:cNvSpPr/>
            <p:nvPr/>
          </p:nvSpPr>
          <p:spPr>
            <a:xfrm>
              <a:off x="186303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8" name="椭圆 317"/>
            <p:cNvSpPr/>
            <p:nvPr/>
          </p:nvSpPr>
          <p:spPr>
            <a:xfrm>
              <a:off x="197886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9" name="椭圆 318"/>
            <p:cNvSpPr/>
            <p:nvPr/>
          </p:nvSpPr>
          <p:spPr>
            <a:xfrm>
              <a:off x="209468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0" name="椭圆 319"/>
            <p:cNvSpPr/>
            <p:nvPr/>
          </p:nvSpPr>
          <p:spPr>
            <a:xfrm>
              <a:off x="2210505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1" name="椭圆 320"/>
            <p:cNvSpPr/>
            <p:nvPr/>
          </p:nvSpPr>
          <p:spPr>
            <a:xfrm>
              <a:off x="232632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2" name="椭圆 321"/>
            <p:cNvSpPr/>
            <p:nvPr/>
          </p:nvSpPr>
          <p:spPr>
            <a:xfrm>
              <a:off x="244214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3" name="椭圆 322"/>
            <p:cNvSpPr/>
            <p:nvPr/>
          </p:nvSpPr>
          <p:spPr>
            <a:xfrm>
              <a:off x="255797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4" name="椭圆 323"/>
            <p:cNvSpPr/>
            <p:nvPr/>
          </p:nvSpPr>
          <p:spPr>
            <a:xfrm>
              <a:off x="2673793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5" name="椭圆 324"/>
            <p:cNvSpPr/>
            <p:nvPr/>
          </p:nvSpPr>
          <p:spPr>
            <a:xfrm>
              <a:off x="278961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6" name="椭圆 325"/>
            <p:cNvSpPr/>
            <p:nvPr/>
          </p:nvSpPr>
          <p:spPr>
            <a:xfrm>
              <a:off x="290543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7" name="椭圆 326"/>
            <p:cNvSpPr/>
            <p:nvPr/>
          </p:nvSpPr>
          <p:spPr>
            <a:xfrm>
              <a:off x="30212593"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8" name="椭圆 327"/>
            <p:cNvSpPr/>
            <p:nvPr/>
          </p:nvSpPr>
          <p:spPr>
            <a:xfrm>
              <a:off x="3137081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9" name="椭圆 328"/>
            <p:cNvSpPr/>
            <p:nvPr/>
          </p:nvSpPr>
          <p:spPr>
            <a:xfrm>
              <a:off x="325290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0" name="椭圆 329"/>
            <p:cNvSpPr/>
            <p:nvPr/>
          </p:nvSpPr>
          <p:spPr>
            <a:xfrm>
              <a:off x="336872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1" name="椭圆 330"/>
            <p:cNvSpPr/>
            <p:nvPr/>
          </p:nvSpPr>
          <p:spPr>
            <a:xfrm>
              <a:off x="186303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2" name="椭圆 331"/>
            <p:cNvSpPr/>
            <p:nvPr/>
          </p:nvSpPr>
          <p:spPr>
            <a:xfrm>
              <a:off x="197886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3" name="椭圆 332"/>
            <p:cNvSpPr/>
            <p:nvPr/>
          </p:nvSpPr>
          <p:spPr>
            <a:xfrm>
              <a:off x="209468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4" name="椭圆 333"/>
            <p:cNvSpPr/>
            <p:nvPr/>
          </p:nvSpPr>
          <p:spPr>
            <a:xfrm>
              <a:off x="2210505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5" name="椭圆 334"/>
            <p:cNvSpPr/>
            <p:nvPr/>
          </p:nvSpPr>
          <p:spPr>
            <a:xfrm>
              <a:off x="232632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6" name="椭圆 335"/>
            <p:cNvSpPr/>
            <p:nvPr/>
          </p:nvSpPr>
          <p:spPr>
            <a:xfrm>
              <a:off x="244214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7" name="椭圆 336"/>
            <p:cNvSpPr/>
            <p:nvPr/>
          </p:nvSpPr>
          <p:spPr>
            <a:xfrm>
              <a:off x="255797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8" name="椭圆 337"/>
            <p:cNvSpPr/>
            <p:nvPr/>
          </p:nvSpPr>
          <p:spPr>
            <a:xfrm>
              <a:off x="2673793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9" name="椭圆 338"/>
            <p:cNvSpPr/>
            <p:nvPr/>
          </p:nvSpPr>
          <p:spPr>
            <a:xfrm>
              <a:off x="278961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0" name="椭圆 339"/>
            <p:cNvSpPr/>
            <p:nvPr/>
          </p:nvSpPr>
          <p:spPr>
            <a:xfrm>
              <a:off x="290543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1" name="椭圆 340"/>
            <p:cNvSpPr/>
            <p:nvPr/>
          </p:nvSpPr>
          <p:spPr>
            <a:xfrm>
              <a:off x="30212593"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2" name="椭圆 341"/>
            <p:cNvSpPr/>
            <p:nvPr/>
          </p:nvSpPr>
          <p:spPr>
            <a:xfrm>
              <a:off x="3137081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3" name="椭圆 342"/>
            <p:cNvSpPr/>
            <p:nvPr/>
          </p:nvSpPr>
          <p:spPr>
            <a:xfrm>
              <a:off x="325290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4" name="椭圆 343"/>
            <p:cNvSpPr/>
            <p:nvPr/>
          </p:nvSpPr>
          <p:spPr>
            <a:xfrm>
              <a:off x="336872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sp>
        <p:nvSpPr>
          <p:cNvPr id="345" name="椭圆 344"/>
          <p:cNvSpPr/>
          <p:nvPr userDrawn="1"/>
        </p:nvSpPr>
        <p:spPr>
          <a:xfrm>
            <a:off x="1512888" y="5978525"/>
            <a:ext cx="1174750" cy="1173163"/>
          </a:xfrm>
          <a:prstGeom prst="ellipse">
            <a:avLst/>
          </a:prstGeom>
          <a:gradFill>
            <a:gsLst>
              <a:gs pos="0">
                <a:schemeClr val="accent1">
                  <a:alpha val="25000"/>
                </a:schemeClr>
              </a:gs>
              <a:gs pos="100000">
                <a:schemeClr val="accent1">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6" name="椭圆 345"/>
          <p:cNvSpPr/>
          <p:nvPr userDrawn="1"/>
        </p:nvSpPr>
        <p:spPr>
          <a:xfrm>
            <a:off x="11144250" y="-79375"/>
            <a:ext cx="560388" cy="561975"/>
          </a:xfrm>
          <a:prstGeom prst="ellipse">
            <a:avLst/>
          </a:prstGeom>
          <a:gradFill>
            <a:gsLst>
              <a:gs pos="0">
                <a:schemeClr val="accent1">
                  <a:alpha val="25000"/>
                </a:schemeClr>
              </a:gs>
              <a:gs pos="100000">
                <a:schemeClr val="accent1">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7" name="椭圆 346"/>
          <p:cNvSpPr/>
          <p:nvPr userDrawn="1"/>
        </p:nvSpPr>
        <p:spPr>
          <a:xfrm>
            <a:off x="-442912" y="5438775"/>
            <a:ext cx="1173163" cy="1173163"/>
          </a:xfrm>
          <a:prstGeom prst="ellipse">
            <a:avLst/>
          </a:prstGeom>
          <a:gradFill>
            <a:gsLst>
              <a:gs pos="0">
                <a:srgbClr val="D5E2C9">
                  <a:alpha val="25000"/>
                </a:srgbClr>
              </a:gs>
              <a:gs pos="100000">
                <a:srgbClr val="D5E2C9">
                  <a:alpha val="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8" name="椭圆 347"/>
          <p:cNvSpPr/>
          <p:nvPr userDrawn="1"/>
        </p:nvSpPr>
        <p:spPr>
          <a:xfrm>
            <a:off x="9539288" y="6315075"/>
            <a:ext cx="911225" cy="911225"/>
          </a:xfrm>
          <a:prstGeom prst="ellipse">
            <a:avLst/>
          </a:prstGeom>
          <a:gradFill>
            <a:gsLst>
              <a:gs pos="0">
                <a:schemeClr val="accent1">
                  <a:alpha val="25000"/>
                </a:schemeClr>
              </a:gs>
              <a:gs pos="100000">
                <a:schemeClr val="accent1">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nvGrpSpPr>
          <p:cNvPr id="4109" name="组合 348"/>
          <p:cNvGrpSpPr/>
          <p:nvPr userDrawn="1"/>
        </p:nvGrpSpPr>
        <p:grpSpPr>
          <a:xfrm>
            <a:off x="1073150" y="1098550"/>
            <a:ext cx="10067925" cy="4602163"/>
            <a:chOff x="1004909" y="1799364"/>
            <a:chExt cx="10076430" cy="3034574"/>
          </a:xfrm>
        </p:grpSpPr>
        <p:pic>
          <p:nvPicPr>
            <p:cNvPr id="4110" name="图片 349"/>
            <p:cNvPicPr>
              <a:picLocks noChangeAspect="1"/>
            </p:cNvPicPr>
            <p:nvPr/>
          </p:nvPicPr>
          <p:blipFill>
            <a:blip r:embed="rId3"/>
            <a:stretch>
              <a:fillRect/>
            </a:stretch>
          </p:blipFill>
          <p:spPr>
            <a:xfrm>
              <a:off x="1004909" y="1799364"/>
              <a:ext cx="596838" cy="2973614"/>
            </a:xfrm>
            <a:prstGeom prst="rect">
              <a:avLst/>
            </a:prstGeom>
            <a:noFill/>
            <a:ln w="9525">
              <a:noFill/>
            </a:ln>
          </p:spPr>
        </p:pic>
        <p:sp>
          <p:nvSpPr>
            <p:cNvPr id="351" name="矩形 350"/>
            <p:cNvSpPr/>
            <p:nvPr/>
          </p:nvSpPr>
          <p:spPr>
            <a:xfrm flipH="1">
              <a:off x="1448728" y="1860324"/>
              <a:ext cx="9188792" cy="2973614"/>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pic>
          <p:nvPicPr>
            <p:cNvPr id="4112" name="图片 351"/>
            <p:cNvPicPr>
              <a:picLocks noChangeAspect="1"/>
            </p:cNvPicPr>
            <p:nvPr/>
          </p:nvPicPr>
          <p:blipFill>
            <a:blip r:embed="rId3"/>
            <a:stretch>
              <a:fillRect/>
            </a:stretch>
          </p:blipFill>
          <p:spPr>
            <a:xfrm flipH="1">
              <a:off x="10484501" y="1799364"/>
              <a:ext cx="596838" cy="2973614"/>
            </a:xfrm>
            <a:prstGeom prst="rect">
              <a:avLst/>
            </a:prstGeom>
            <a:noFill/>
            <a:ln w="9525">
              <a:noFill/>
            </a:ln>
          </p:spPr>
        </p:pic>
      </p:grpSp>
      <p:sp>
        <p:nvSpPr>
          <p:cNvPr id="2" name="日期占位符 1"/>
          <p:cNvSpPr>
            <a:spLocks noGrp="1"/>
          </p:cNvSpPr>
          <p:nvPr>
            <p:ph type="dt" sz="half" idx="10"/>
          </p:nvPr>
        </p:nvSpPr>
        <p:spPr>
          <a:xfrm>
            <a:off x="612775" y="6315075"/>
            <a:ext cx="2698750" cy="315913"/>
          </a:xfrm>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49" name="页脚占位符 348"/>
          <p:cNvSpPr>
            <a:spLocks noGrp="1"/>
          </p:cNvSpPr>
          <p:nvPr>
            <p:ph type="ftr" sz="quarter" idx="11"/>
          </p:nvPr>
        </p:nvSpPr>
        <p:spPr>
          <a:xfrm>
            <a:off x="4116388" y="6315075"/>
            <a:ext cx="3959225" cy="315913"/>
          </a:xfrm>
        </p:spPr>
        <p:txBody>
          <a:bodyPr/>
          <a:lstStyle/>
          <a:p>
            <a:pPr fontAlgn="auto"/>
            <a:endParaRPr lang="zh-CN" altLang="en-US" strike="noStrike" noProof="1"/>
          </a:p>
        </p:txBody>
      </p:sp>
      <p:sp>
        <p:nvSpPr>
          <p:cNvPr id="350" name="灯片编号占位符 349"/>
          <p:cNvSpPr>
            <a:spLocks noGrp="1"/>
          </p:cNvSpPr>
          <p:nvPr>
            <p:ph type="sldNum" sz="quarter" idx="12"/>
          </p:nvPr>
        </p:nvSpPr>
        <p:spPr>
          <a:xfrm>
            <a:off x="8877300" y="6315075"/>
            <a:ext cx="2700338" cy="315913"/>
          </a:xfrm>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5122" name="图片 1" descr="图标&#10;&#10;描述已自动生成"/>
          <p:cNvPicPr>
            <a:picLocks noChangeAspect="1"/>
          </p:cNvPicPr>
          <p:nvPr userDrawn="1"/>
        </p:nvPicPr>
        <p:blipFill>
          <a:blip r:embed="rId2"/>
          <a:srcRect l="16595" t="17487" r="23901" b="13103"/>
          <a:stretch>
            <a:fillRect/>
          </a:stretch>
        </p:blipFill>
        <p:spPr>
          <a:xfrm rot="5400000">
            <a:off x="2667000" y="-2667000"/>
            <a:ext cx="6858000" cy="12192000"/>
          </a:xfrm>
          <a:prstGeom prst="rect">
            <a:avLst/>
          </a:prstGeom>
          <a:noFill/>
          <a:ln w="9525">
            <a:noFill/>
          </a:ln>
        </p:spPr>
      </p:pic>
      <p:sp>
        <p:nvSpPr>
          <p:cNvPr id="3" name="椭圆 2"/>
          <p:cNvSpPr/>
          <p:nvPr userDrawn="1"/>
        </p:nvSpPr>
        <p:spPr>
          <a:xfrm>
            <a:off x="10125075" y="725488"/>
            <a:ext cx="1174750" cy="1173163"/>
          </a:xfrm>
          <a:prstGeom prst="ellipse">
            <a:avLst/>
          </a:prstGeom>
          <a:gradFill>
            <a:gsLst>
              <a:gs pos="0">
                <a:srgbClr val="D5E2C9">
                  <a:alpha val="25000"/>
                </a:srgbClr>
              </a:gs>
              <a:gs pos="100000">
                <a:srgbClr val="D5E2C9">
                  <a:alpha val="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nvGrpSpPr>
          <p:cNvPr id="4" name="组合 3"/>
          <p:cNvGrpSpPr/>
          <p:nvPr userDrawn="1"/>
        </p:nvGrpSpPr>
        <p:grpSpPr>
          <a:xfrm>
            <a:off x="10737992" y="5198887"/>
            <a:ext cx="1811824" cy="807408"/>
            <a:chOff x="18630392" y="-1134253"/>
            <a:chExt cx="15288504" cy="6813059"/>
          </a:xfrm>
          <a:solidFill>
            <a:schemeClr val="bg1">
              <a:alpha val="20000"/>
            </a:schemeClr>
          </a:solidFill>
        </p:grpSpPr>
        <p:sp>
          <p:nvSpPr>
            <p:cNvPr id="5" name="椭圆 4"/>
            <p:cNvSpPr/>
            <p:nvPr/>
          </p:nvSpPr>
          <p:spPr>
            <a:xfrm>
              <a:off x="186303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 name="椭圆 5"/>
            <p:cNvSpPr/>
            <p:nvPr/>
          </p:nvSpPr>
          <p:spPr>
            <a:xfrm>
              <a:off x="197886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 name="椭圆 6"/>
            <p:cNvSpPr/>
            <p:nvPr/>
          </p:nvSpPr>
          <p:spPr>
            <a:xfrm>
              <a:off x="209468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 name="椭圆 7"/>
            <p:cNvSpPr/>
            <p:nvPr/>
          </p:nvSpPr>
          <p:spPr>
            <a:xfrm>
              <a:off x="2210505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 name="椭圆 8"/>
            <p:cNvSpPr/>
            <p:nvPr/>
          </p:nvSpPr>
          <p:spPr>
            <a:xfrm>
              <a:off x="232632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 name="椭圆 9"/>
            <p:cNvSpPr/>
            <p:nvPr/>
          </p:nvSpPr>
          <p:spPr>
            <a:xfrm>
              <a:off x="244214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 name="椭圆 10"/>
            <p:cNvSpPr/>
            <p:nvPr/>
          </p:nvSpPr>
          <p:spPr>
            <a:xfrm>
              <a:off x="255797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 name="椭圆 11"/>
            <p:cNvSpPr/>
            <p:nvPr/>
          </p:nvSpPr>
          <p:spPr>
            <a:xfrm>
              <a:off x="2673793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 name="椭圆 12"/>
            <p:cNvSpPr/>
            <p:nvPr/>
          </p:nvSpPr>
          <p:spPr>
            <a:xfrm>
              <a:off x="278961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 name="椭圆 13"/>
            <p:cNvSpPr/>
            <p:nvPr/>
          </p:nvSpPr>
          <p:spPr>
            <a:xfrm>
              <a:off x="290543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 name="椭圆 14"/>
            <p:cNvSpPr/>
            <p:nvPr/>
          </p:nvSpPr>
          <p:spPr>
            <a:xfrm>
              <a:off x="30212593"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 name="椭圆 15"/>
            <p:cNvSpPr/>
            <p:nvPr/>
          </p:nvSpPr>
          <p:spPr>
            <a:xfrm>
              <a:off x="3137081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 name="椭圆 16"/>
            <p:cNvSpPr/>
            <p:nvPr/>
          </p:nvSpPr>
          <p:spPr>
            <a:xfrm>
              <a:off x="325290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 name="椭圆 17"/>
            <p:cNvSpPr/>
            <p:nvPr/>
          </p:nvSpPr>
          <p:spPr>
            <a:xfrm>
              <a:off x="336872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 name="椭圆 18"/>
            <p:cNvSpPr/>
            <p:nvPr/>
          </p:nvSpPr>
          <p:spPr>
            <a:xfrm>
              <a:off x="186303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 name="椭圆 19"/>
            <p:cNvSpPr/>
            <p:nvPr/>
          </p:nvSpPr>
          <p:spPr>
            <a:xfrm>
              <a:off x="197886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 name="椭圆 20"/>
            <p:cNvSpPr/>
            <p:nvPr/>
          </p:nvSpPr>
          <p:spPr>
            <a:xfrm>
              <a:off x="209468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 name="椭圆 21"/>
            <p:cNvSpPr/>
            <p:nvPr/>
          </p:nvSpPr>
          <p:spPr>
            <a:xfrm>
              <a:off x="2210505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 name="椭圆 22"/>
            <p:cNvSpPr/>
            <p:nvPr/>
          </p:nvSpPr>
          <p:spPr>
            <a:xfrm>
              <a:off x="232632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 name="椭圆 23"/>
            <p:cNvSpPr/>
            <p:nvPr/>
          </p:nvSpPr>
          <p:spPr>
            <a:xfrm>
              <a:off x="244214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 name="椭圆 24"/>
            <p:cNvSpPr/>
            <p:nvPr/>
          </p:nvSpPr>
          <p:spPr>
            <a:xfrm>
              <a:off x="255797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 name="椭圆 25"/>
            <p:cNvSpPr/>
            <p:nvPr/>
          </p:nvSpPr>
          <p:spPr>
            <a:xfrm>
              <a:off x="2673793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 name="椭圆 26"/>
            <p:cNvSpPr/>
            <p:nvPr/>
          </p:nvSpPr>
          <p:spPr>
            <a:xfrm>
              <a:off x="278961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 name="椭圆 27"/>
            <p:cNvSpPr/>
            <p:nvPr/>
          </p:nvSpPr>
          <p:spPr>
            <a:xfrm>
              <a:off x="290543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 name="椭圆 28"/>
            <p:cNvSpPr/>
            <p:nvPr/>
          </p:nvSpPr>
          <p:spPr>
            <a:xfrm>
              <a:off x="30212593"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 name="椭圆 29"/>
            <p:cNvSpPr/>
            <p:nvPr/>
          </p:nvSpPr>
          <p:spPr>
            <a:xfrm>
              <a:off x="3137081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 name="椭圆 30"/>
            <p:cNvSpPr/>
            <p:nvPr/>
          </p:nvSpPr>
          <p:spPr>
            <a:xfrm>
              <a:off x="325290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 name="椭圆 31"/>
            <p:cNvSpPr/>
            <p:nvPr/>
          </p:nvSpPr>
          <p:spPr>
            <a:xfrm>
              <a:off x="336872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 name="椭圆 32"/>
            <p:cNvSpPr/>
            <p:nvPr/>
          </p:nvSpPr>
          <p:spPr>
            <a:xfrm>
              <a:off x="186303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 name="椭圆 33"/>
            <p:cNvSpPr/>
            <p:nvPr/>
          </p:nvSpPr>
          <p:spPr>
            <a:xfrm>
              <a:off x="197886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5" name="椭圆 34"/>
            <p:cNvSpPr/>
            <p:nvPr/>
          </p:nvSpPr>
          <p:spPr>
            <a:xfrm>
              <a:off x="209468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6" name="椭圆 35"/>
            <p:cNvSpPr/>
            <p:nvPr/>
          </p:nvSpPr>
          <p:spPr>
            <a:xfrm>
              <a:off x="2210505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7" name="椭圆 36"/>
            <p:cNvSpPr/>
            <p:nvPr/>
          </p:nvSpPr>
          <p:spPr>
            <a:xfrm>
              <a:off x="232632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8" name="椭圆 37"/>
            <p:cNvSpPr/>
            <p:nvPr/>
          </p:nvSpPr>
          <p:spPr>
            <a:xfrm>
              <a:off x="244214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9" name="椭圆 38"/>
            <p:cNvSpPr/>
            <p:nvPr/>
          </p:nvSpPr>
          <p:spPr>
            <a:xfrm>
              <a:off x="255797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0" name="椭圆 39"/>
            <p:cNvSpPr/>
            <p:nvPr/>
          </p:nvSpPr>
          <p:spPr>
            <a:xfrm>
              <a:off x="2673793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1" name="椭圆 40"/>
            <p:cNvSpPr/>
            <p:nvPr/>
          </p:nvSpPr>
          <p:spPr>
            <a:xfrm>
              <a:off x="278961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2" name="椭圆 41"/>
            <p:cNvSpPr/>
            <p:nvPr/>
          </p:nvSpPr>
          <p:spPr>
            <a:xfrm>
              <a:off x="290543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3" name="椭圆 42"/>
            <p:cNvSpPr/>
            <p:nvPr/>
          </p:nvSpPr>
          <p:spPr>
            <a:xfrm>
              <a:off x="30212593"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4" name="椭圆 43"/>
            <p:cNvSpPr/>
            <p:nvPr/>
          </p:nvSpPr>
          <p:spPr>
            <a:xfrm>
              <a:off x="3137081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5" name="椭圆 44"/>
            <p:cNvSpPr/>
            <p:nvPr/>
          </p:nvSpPr>
          <p:spPr>
            <a:xfrm>
              <a:off x="325290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6" name="椭圆 45"/>
            <p:cNvSpPr/>
            <p:nvPr/>
          </p:nvSpPr>
          <p:spPr>
            <a:xfrm>
              <a:off x="336872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7" name="椭圆 46"/>
            <p:cNvSpPr/>
            <p:nvPr/>
          </p:nvSpPr>
          <p:spPr>
            <a:xfrm>
              <a:off x="186303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8" name="椭圆 47"/>
            <p:cNvSpPr/>
            <p:nvPr/>
          </p:nvSpPr>
          <p:spPr>
            <a:xfrm>
              <a:off x="197886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49" name="椭圆 48"/>
            <p:cNvSpPr/>
            <p:nvPr/>
          </p:nvSpPr>
          <p:spPr>
            <a:xfrm>
              <a:off x="209468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0" name="椭圆 49"/>
            <p:cNvSpPr/>
            <p:nvPr/>
          </p:nvSpPr>
          <p:spPr>
            <a:xfrm>
              <a:off x="2210505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1" name="椭圆 50"/>
            <p:cNvSpPr/>
            <p:nvPr/>
          </p:nvSpPr>
          <p:spPr>
            <a:xfrm>
              <a:off x="232632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2" name="椭圆 51"/>
            <p:cNvSpPr/>
            <p:nvPr/>
          </p:nvSpPr>
          <p:spPr>
            <a:xfrm>
              <a:off x="244214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3" name="椭圆 52"/>
            <p:cNvSpPr/>
            <p:nvPr/>
          </p:nvSpPr>
          <p:spPr>
            <a:xfrm>
              <a:off x="255797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4" name="椭圆 53"/>
            <p:cNvSpPr/>
            <p:nvPr/>
          </p:nvSpPr>
          <p:spPr>
            <a:xfrm>
              <a:off x="2673793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5" name="椭圆 54"/>
            <p:cNvSpPr/>
            <p:nvPr/>
          </p:nvSpPr>
          <p:spPr>
            <a:xfrm>
              <a:off x="278961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6" name="椭圆 55"/>
            <p:cNvSpPr/>
            <p:nvPr/>
          </p:nvSpPr>
          <p:spPr>
            <a:xfrm>
              <a:off x="290543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7" name="椭圆 56"/>
            <p:cNvSpPr/>
            <p:nvPr/>
          </p:nvSpPr>
          <p:spPr>
            <a:xfrm>
              <a:off x="30212593"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8" name="椭圆 57"/>
            <p:cNvSpPr/>
            <p:nvPr/>
          </p:nvSpPr>
          <p:spPr>
            <a:xfrm>
              <a:off x="3137081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59" name="椭圆 58"/>
            <p:cNvSpPr/>
            <p:nvPr/>
          </p:nvSpPr>
          <p:spPr>
            <a:xfrm>
              <a:off x="325290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0" name="椭圆 59"/>
            <p:cNvSpPr/>
            <p:nvPr/>
          </p:nvSpPr>
          <p:spPr>
            <a:xfrm>
              <a:off x="336872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1" name="椭圆 60"/>
            <p:cNvSpPr/>
            <p:nvPr/>
          </p:nvSpPr>
          <p:spPr>
            <a:xfrm>
              <a:off x="186303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2" name="椭圆 61"/>
            <p:cNvSpPr/>
            <p:nvPr/>
          </p:nvSpPr>
          <p:spPr>
            <a:xfrm>
              <a:off x="197886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3" name="椭圆 62"/>
            <p:cNvSpPr/>
            <p:nvPr/>
          </p:nvSpPr>
          <p:spPr>
            <a:xfrm>
              <a:off x="209468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4" name="椭圆 63"/>
            <p:cNvSpPr/>
            <p:nvPr/>
          </p:nvSpPr>
          <p:spPr>
            <a:xfrm>
              <a:off x="2210505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5" name="椭圆 64"/>
            <p:cNvSpPr/>
            <p:nvPr/>
          </p:nvSpPr>
          <p:spPr>
            <a:xfrm>
              <a:off x="232632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6" name="椭圆 65"/>
            <p:cNvSpPr/>
            <p:nvPr/>
          </p:nvSpPr>
          <p:spPr>
            <a:xfrm>
              <a:off x="244214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7" name="椭圆 66"/>
            <p:cNvSpPr/>
            <p:nvPr/>
          </p:nvSpPr>
          <p:spPr>
            <a:xfrm>
              <a:off x="255797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8" name="椭圆 67"/>
            <p:cNvSpPr/>
            <p:nvPr/>
          </p:nvSpPr>
          <p:spPr>
            <a:xfrm>
              <a:off x="2673793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69" name="椭圆 68"/>
            <p:cNvSpPr/>
            <p:nvPr/>
          </p:nvSpPr>
          <p:spPr>
            <a:xfrm>
              <a:off x="278961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0" name="椭圆 69"/>
            <p:cNvSpPr/>
            <p:nvPr/>
          </p:nvSpPr>
          <p:spPr>
            <a:xfrm>
              <a:off x="290543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1" name="椭圆 70"/>
            <p:cNvSpPr/>
            <p:nvPr/>
          </p:nvSpPr>
          <p:spPr>
            <a:xfrm>
              <a:off x="30212593"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2" name="椭圆 71"/>
            <p:cNvSpPr/>
            <p:nvPr/>
          </p:nvSpPr>
          <p:spPr>
            <a:xfrm>
              <a:off x="3137081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3" name="椭圆 72"/>
            <p:cNvSpPr/>
            <p:nvPr/>
          </p:nvSpPr>
          <p:spPr>
            <a:xfrm>
              <a:off x="325290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4" name="椭圆 73"/>
            <p:cNvSpPr/>
            <p:nvPr/>
          </p:nvSpPr>
          <p:spPr>
            <a:xfrm>
              <a:off x="336872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5" name="椭圆 74"/>
            <p:cNvSpPr/>
            <p:nvPr/>
          </p:nvSpPr>
          <p:spPr>
            <a:xfrm>
              <a:off x="186303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6" name="椭圆 75"/>
            <p:cNvSpPr/>
            <p:nvPr/>
          </p:nvSpPr>
          <p:spPr>
            <a:xfrm>
              <a:off x="197886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7" name="椭圆 76"/>
            <p:cNvSpPr/>
            <p:nvPr/>
          </p:nvSpPr>
          <p:spPr>
            <a:xfrm>
              <a:off x="209468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8" name="椭圆 77"/>
            <p:cNvSpPr/>
            <p:nvPr/>
          </p:nvSpPr>
          <p:spPr>
            <a:xfrm>
              <a:off x="2210505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79" name="椭圆 78"/>
            <p:cNvSpPr/>
            <p:nvPr/>
          </p:nvSpPr>
          <p:spPr>
            <a:xfrm>
              <a:off x="232632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0" name="椭圆 79"/>
            <p:cNvSpPr/>
            <p:nvPr/>
          </p:nvSpPr>
          <p:spPr>
            <a:xfrm>
              <a:off x="244214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1" name="椭圆 80"/>
            <p:cNvSpPr/>
            <p:nvPr/>
          </p:nvSpPr>
          <p:spPr>
            <a:xfrm>
              <a:off x="255797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2" name="椭圆 81"/>
            <p:cNvSpPr/>
            <p:nvPr/>
          </p:nvSpPr>
          <p:spPr>
            <a:xfrm>
              <a:off x="2673793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3" name="椭圆 82"/>
            <p:cNvSpPr/>
            <p:nvPr/>
          </p:nvSpPr>
          <p:spPr>
            <a:xfrm>
              <a:off x="278961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4" name="椭圆 83"/>
            <p:cNvSpPr/>
            <p:nvPr/>
          </p:nvSpPr>
          <p:spPr>
            <a:xfrm>
              <a:off x="290543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5" name="椭圆 84"/>
            <p:cNvSpPr/>
            <p:nvPr/>
          </p:nvSpPr>
          <p:spPr>
            <a:xfrm>
              <a:off x="30212593"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6" name="椭圆 85"/>
            <p:cNvSpPr/>
            <p:nvPr/>
          </p:nvSpPr>
          <p:spPr>
            <a:xfrm>
              <a:off x="3137081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7" name="椭圆 86"/>
            <p:cNvSpPr/>
            <p:nvPr/>
          </p:nvSpPr>
          <p:spPr>
            <a:xfrm>
              <a:off x="325290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8" name="椭圆 87"/>
            <p:cNvSpPr/>
            <p:nvPr/>
          </p:nvSpPr>
          <p:spPr>
            <a:xfrm>
              <a:off x="336872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89" name="椭圆 88"/>
            <p:cNvSpPr/>
            <p:nvPr/>
          </p:nvSpPr>
          <p:spPr>
            <a:xfrm>
              <a:off x="186303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0" name="椭圆 89"/>
            <p:cNvSpPr/>
            <p:nvPr/>
          </p:nvSpPr>
          <p:spPr>
            <a:xfrm>
              <a:off x="197886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1" name="椭圆 90"/>
            <p:cNvSpPr/>
            <p:nvPr/>
          </p:nvSpPr>
          <p:spPr>
            <a:xfrm>
              <a:off x="209468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2" name="椭圆 91"/>
            <p:cNvSpPr/>
            <p:nvPr/>
          </p:nvSpPr>
          <p:spPr>
            <a:xfrm>
              <a:off x="2210505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3" name="椭圆 92"/>
            <p:cNvSpPr/>
            <p:nvPr/>
          </p:nvSpPr>
          <p:spPr>
            <a:xfrm>
              <a:off x="232632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4" name="椭圆 93"/>
            <p:cNvSpPr/>
            <p:nvPr/>
          </p:nvSpPr>
          <p:spPr>
            <a:xfrm>
              <a:off x="244214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5" name="椭圆 94"/>
            <p:cNvSpPr/>
            <p:nvPr/>
          </p:nvSpPr>
          <p:spPr>
            <a:xfrm>
              <a:off x="255797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6" name="椭圆 95"/>
            <p:cNvSpPr/>
            <p:nvPr/>
          </p:nvSpPr>
          <p:spPr>
            <a:xfrm>
              <a:off x="2673793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7" name="椭圆 96"/>
            <p:cNvSpPr/>
            <p:nvPr/>
          </p:nvSpPr>
          <p:spPr>
            <a:xfrm>
              <a:off x="278961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8" name="椭圆 97"/>
            <p:cNvSpPr/>
            <p:nvPr/>
          </p:nvSpPr>
          <p:spPr>
            <a:xfrm>
              <a:off x="290543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99" name="椭圆 98"/>
            <p:cNvSpPr/>
            <p:nvPr/>
          </p:nvSpPr>
          <p:spPr>
            <a:xfrm>
              <a:off x="30212593"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0" name="椭圆 99"/>
            <p:cNvSpPr/>
            <p:nvPr/>
          </p:nvSpPr>
          <p:spPr>
            <a:xfrm>
              <a:off x="3137081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1" name="椭圆 100"/>
            <p:cNvSpPr/>
            <p:nvPr/>
          </p:nvSpPr>
          <p:spPr>
            <a:xfrm>
              <a:off x="325290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2" name="椭圆 101"/>
            <p:cNvSpPr/>
            <p:nvPr/>
          </p:nvSpPr>
          <p:spPr>
            <a:xfrm>
              <a:off x="336872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3" name="椭圆 102"/>
            <p:cNvSpPr/>
            <p:nvPr/>
          </p:nvSpPr>
          <p:spPr>
            <a:xfrm>
              <a:off x="186303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4" name="椭圆 103"/>
            <p:cNvSpPr/>
            <p:nvPr/>
          </p:nvSpPr>
          <p:spPr>
            <a:xfrm>
              <a:off x="197886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5" name="椭圆 104"/>
            <p:cNvSpPr/>
            <p:nvPr/>
          </p:nvSpPr>
          <p:spPr>
            <a:xfrm>
              <a:off x="209468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6" name="椭圆 105"/>
            <p:cNvSpPr/>
            <p:nvPr/>
          </p:nvSpPr>
          <p:spPr>
            <a:xfrm>
              <a:off x="2210505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7" name="椭圆 106"/>
            <p:cNvSpPr/>
            <p:nvPr/>
          </p:nvSpPr>
          <p:spPr>
            <a:xfrm>
              <a:off x="232632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8" name="椭圆 107"/>
            <p:cNvSpPr/>
            <p:nvPr/>
          </p:nvSpPr>
          <p:spPr>
            <a:xfrm>
              <a:off x="244214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09" name="椭圆 108"/>
            <p:cNvSpPr/>
            <p:nvPr/>
          </p:nvSpPr>
          <p:spPr>
            <a:xfrm>
              <a:off x="255797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0" name="椭圆 109"/>
            <p:cNvSpPr/>
            <p:nvPr/>
          </p:nvSpPr>
          <p:spPr>
            <a:xfrm>
              <a:off x="2673793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1" name="椭圆 110"/>
            <p:cNvSpPr/>
            <p:nvPr/>
          </p:nvSpPr>
          <p:spPr>
            <a:xfrm>
              <a:off x="278961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2" name="椭圆 111"/>
            <p:cNvSpPr/>
            <p:nvPr/>
          </p:nvSpPr>
          <p:spPr>
            <a:xfrm>
              <a:off x="290543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3" name="椭圆 112"/>
            <p:cNvSpPr/>
            <p:nvPr/>
          </p:nvSpPr>
          <p:spPr>
            <a:xfrm>
              <a:off x="30212593"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4" name="椭圆 113"/>
            <p:cNvSpPr/>
            <p:nvPr/>
          </p:nvSpPr>
          <p:spPr>
            <a:xfrm>
              <a:off x="3137081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5" name="椭圆 114"/>
            <p:cNvSpPr/>
            <p:nvPr/>
          </p:nvSpPr>
          <p:spPr>
            <a:xfrm>
              <a:off x="325290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6" name="椭圆 115"/>
            <p:cNvSpPr/>
            <p:nvPr/>
          </p:nvSpPr>
          <p:spPr>
            <a:xfrm>
              <a:off x="336872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sp>
        <p:nvSpPr>
          <p:cNvPr id="117" name="矩形: 圆角 116"/>
          <p:cNvSpPr/>
          <p:nvPr userDrawn="1"/>
        </p:nvSpPr>
        <p:spPr>
          <a:xfrm rot="2359673" flipH="1">
            <a:off x="512763" y="2251075"/>
            <a:ext cx="44450" cy="2482850"/>
          </a:xfrm>
          <a:prstGeom prst="roundRect">
            <a:avLst>
              <a:gd name="adj" fmla="val 50000"/>
            </a:avLst>
          </a:prstGeom>
          <a:gradFill flip="none" rotWithShape="1">
            <a:gsLst>
              <a:gs pos="0">
                <a:srgbClr val="D5E2C9"/>
              </a:gs>
              <a:gs pos="100000">
                <a:srgbClr val="D5E2C9">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18" name="矩形: 圆角 117"/>
          <p:cNvSpPr/>
          <p:nvPr userDrawn="1"/>
        </p:nvSpPr>
        <p:spPr>
          <a:xfrm rot="2359673">
            <a:off x="11953875" y="277813"/>
            <a:ext cx="139700" cy="2198688"/>
          </a:xfrm>
          <a:prstGeom prst="roundRect">
            <a:avLst>
              <a:gd name="adj" fmla="val 50000"/>
            </a:avLst>
          </a:prstGeom>
          <a:gradFill flip="none" rotWithShape="1">
            <a:gsLst>
              <a:gs pos="0">
                <a:schemeClr val="accent1">
                  <a:alpha val="34000"/>
                </a:schemeClr>
              </a:gs>
              <a:gs pos="10000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nvGrpSpPr>
          <p:cNvPr id="119" name="组合 118"/>
          <p:cNvGrpSpPr/>
          <p:nvPr userDrawn="1"/>
        </p:nvGrpSpPr>
        <p:grpSpPr>
          <a:xfrm rot="5400000">
            <a:off x="45887" y="4430234"/>
            <a:ext cx="1811825" cy="807408"/>
            <a:chOff x="18630392" y="-1134253"/>
            <a:chExt cx="15288504" cy="6813059"/>
          </a:xfrm>
          <a:solidFill>
            <a:srgbClr val="FADDAF"/>
          </a:solidFill>
        </p:grpSpPr>
        <p:sp>
          <p:nvSpPr>
            <p:cNvPr id="120" name="椭圆 119"/>
            <p:cNvSpPr/>
            <p:nvPr/>
          </p:nvSpPr>
          <p:spPr>
            <a:xfrm>
              <a:off x="186303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1" name="椭圆 120"/>
            <p:cNvSpPr/>
            <p:nvPr/>
          </p:nvSpPr>
          <p:spPr>
            <a:xfrm>
              <a:off x="197886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2" name="椭圆 121"/>
            <p:cNvSpPr/>
            <p:nvPr/>
          </p:nvSpPr>
          <p:spPr>
            <a:xfrm>
              <a:off x="209468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3" name="椭圆 122"/>
            <p:cNvSpPr/>
            <p:nvPr/>
          </p:nvSpPr>
          <p:spPr>
            <a:xfrm>
              <a:off x="2210505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4" name="椭圆 123"/>
            <p:cNvSpPr/>
            <p:nvPr/>
          </p:nvSpPr>
          <p:spPr>
            <a:xfrm>
              <a:off x="232632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5" name="椭圆 124"/>
            <p:cNvSpPr/>
            <p:nvPr/>
          </p:nvSpPr>
          <p:spPr>
            <a:xfrm>
              <a:off x="244214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6" name="椭圆 125"/>
            <p:cNvSpPr/>
            <p:nvPr/>
          </p:nvSpPr>
          <p:spPr>
            <a:xfrm>
              <a:off x="255797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7" name="椭圆 126"/>
            <p:cNvSpPr/>
            <p:nvPr/>
          </p:nvSpPr>
          <p:spPr>
            <a:xfrm>
              <a:off x="2673793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8" name="椭圆 127"/>
            <p:cNvSpPr/>
            <p:nvPr/>
          </p:nvSpPr>
          <p:spPr>
            <a:xfrm>
              <a:off x="278961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29" name="椭圆 128"/>
            <p:cNvSpPr/>
            <p:nvPr/>
          </p:nvSpPr>
          <p:spPr>
            <a:xfrm>
              <a:off x="290543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0" name="椭圆 129"/>
            <p:cNvSpPr/>
            <p:nvPr/>
          </p:nvSpPr>
          <p:spPr>
            <a:xfrm>
              <a:off x="30212593"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1" name="椭圆 130"/>
            <p:cNvSpPr/>
            <p:nvPr/>
          </p:nvSpPr>
          <p:spPr>
            <a:xfrm>
              <a:off x="3137081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2" name="椭圆 131"/>
            <p:cNvSpPr/>
            <p:nvPr/>
          </p:nvSpPr>
          <p:spPr>
            <a:xfrm>
              <a:off x="325290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3" name="椭圆 132"/>
            <p:cNvSpPr/>
            <p:nvPr/>
          </p:nvSpPr>
          <p:spPr>
            <a:xfrm>
              <a:off x="336872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4" name="椭圆 133"/>
            <p:cNvSpPr/>
            <p:nvPr/>
          </p:nvSpPr>
          <p:spPr>
            <a:xfrm>
              <a:off x="186303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5" name="椭圆 134"/>
            <p:cNvSpPr/>
            <p:nvPr/>
          </p:nvSpPr>
          <p:spPr>
            <a:xfrm>
              <a:off x="197886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6" name="椭圆 135"/>
            <p:cNvSpPr/>
            <p:nvPr/>
          </p:nvSpPr>
          <p:spPr>
            <a:xfrm>
              <a:off x="209468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7" name="椭圆 136"/>
            <p:cNvSpPr/>
            <p:nvPr/>
          </p:nvSpPr>
          <p:spPr>
            <a:xfrm>
              <a:off x="2210505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8" name="椭圆 137"/>
            <p:cNvSpPr/>
            <p:nvPr/>
          </p:nvSpPr>
          <p:spPr>
            <a:xfrm>
              <a:off x="232632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39" name="椭圆 138"/>
            <p:cNvSpPr/>
            <p:nvPr/>
          </p:nvSpPr>
          <p:spPr>
            <a:xfrm>
              <a:off x="244214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0" name="椭圆 139"/>
            <p:cNvSpPr/>
            <p:nvPr/>
          </p:nvSpPr>
          <p:spPr>
            <a:xfrm>
              <a:off x="255797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1" name="椭圆 140"/>
            <p:cNvSpPr/>
            <p:nvPr/>
          </p:nvSpPr>
          <p:spPr>
            <a:xfrm>
              <a:off x="2673793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2" name="椭圆 141"/>
            <p:cNvSpPr/>
            <p:nvPr/>
          </p:nvSpPr>
          <p:spPr>
            <a:xfrm>
              <a:off x="278961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3" name="椭圆 142"/>
            <p:cNvSpPr/>
            <p:nvPr/>
          </p:nvSpPr>
          <p:spPr>
            <a:xfrm>
              <a:off x="290543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4" name="椭圆 143"/>
            <p:cNvSpPr/>
            <p:nvPr/>
          </p:nvSpPr>
          <p:spPr>
            <a:xfrm>
              <a:off x="30212593"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5" name="椭圆 144"/>
            <p:cNvSpPr/>
            <p:nvPr/>
          </p:nvSpPr>
          <p:spPr>
            <a:xfrm>
              <a:off x="3137081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6" name="椭圆 145"/>
            <p:cNvSpPr/>
            <p:nvPr/>
          </p:nvSpPr>
          <p:spPr>
            <a:xfrm>
              <a:off x="325290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7" name="椭圆 146"/>
            <p:cNvSpPr/>
            <p:nvPr/>
          </p:nvSpPr>
          <p:spPr>
            <a:xfrm>
              <a:off x="336872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8" name="椭圆 147"/>
            <p:cNvSpPr/>
            <p:nvPr/>
          </p:nvSpPr>
          <p:spPr>
            <a:xfrm>
              <a:off x="186303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49" name="椭圆 148"/>
            <p:cNvSpPr/>
            <p:nvPr/>
          </p:nvSpPr>
          <p:spPr>
            <a:xfrm>
              <a:off x="197886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0" name="椭圆 149"/>
            <p:cNvSpPr/>
            <p:nvPr/>
          </p:nvSpPr>
          <p:spPr>
            <a:xfrm>
              <a:off x="209468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1" name="椭圆 150"/>
            <p:cNvSpPr/>
            <p:nvPr/>
          </p:nvSpPr>
          <p:spPr>
            <a:xfrm>
              <a:off x="2210505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2" name="椭圆 151"/>
            <p:cNvSpPr/>
            <p:nvPr/>
          </p:nvSpPr>
          <p:spPr>
            <a:xfrm>
              <a:off x="232632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3" name="椭圆 152"/>
            <p:cNvSpPr/>
            <p:nvPr/>
          </p:nvSpPr>
          <p:spPr>
            <a:xfrm>
              <a:off x="244214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4" name="椭圆 153"/>
            <p:cNvSpPr/>
            <p:nvPr/>
          </p:nvSpPr>
          <p:spPr>
            <a:xfrm>
              <a:off x="255797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5" name="椭圆 154"/>
            <p:cNvSpPr/>
            <p:nvPr/>
          </p:nvSpPr>
          <p:spPr>
            <a:xfrm>
              <a:off x="2673793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6" name="椭圆 155"/>
            <p:cNvSpPr/>
            <p:nvPr/>
          </p:nvSpPr>
          <p:spPr>
            <a:xfrm>
              <a:off x="278961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7" name="椭圆 156"/>
            <p:cNvSpPr/>
            <p:nvPr/>
          </p:nvSpPr>
          <p:spPr>
            <a:xfrm>
              <a:off x="290543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8" name="椭圆 157"/>
            <p:cNvSpPr/>
            <p:nvPr/>
          </p:nvSpPr>
          <p:spPr>
            <a:xfrm>
              <a:off x="30212593"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59" name="椭圆 158"/>
            <p:cNvSpPr/>
            <p:nvPr/>
          </p:nvSpPr>
          <p:spPr>
            <a:xfrm>
              <a:off x="3137081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0" name="椭圆 159"/>
            <p:cNvSpPr/>
            <p:nvPr/>
          </p:nvSpPr>
          <p:spPr>
            <a:xfrm>
              <a:off x="325290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1" name="椭圆 160"/>
            <p:cNvSpPr/>
            <p:nvPr/>
          </p:nvSpPr>
          <p:spPr>
            <a:xfrm>
              <a:off x="336872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2" name="椭圆 161"/>
            <p:cNvSpPr/>
            <p:nvPr/>
          </p:nvSpPr>
          <p:spPr>
            <a:xfrm>
              <a:off x="186303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3" name="椭圆 162"/>
            <p:cNvSpPr/>
            <p:nvPr/>
          </p:nvSpPr>
          <p:spPr>
            <a:xfrm>
              <a:off x="197886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4" name="椭圆 163"/>
            <p:cNvSpPr/>
            <p:nvPr/>
          </p:nvSpPr>
          <p:spPr>
            <a:xfrm>
              <a:off x="209468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5" name="椭圆 164"/>
            <p:cNvSpPr/>
            <p:nvPr/>
          </p:nvSpPr>
          <p:spPr>
            <a:xfrm>
              <a:off x="2210505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6" name="椭圆 165"/>
            <p:cNvSpPr/>
            <p:nvPr/>
          </p:nvSpPr>
          <p:spPr>
            <a:xfrm>
              <a:off x="232632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7" name="椭圆 166"/>
            <p:cNvSpPr/>
            <p:nvPr/>
          </p:nvSpPr>
          <p:spPr>
            <a:xfrm>
              <a:off x="244214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8" name="椭圆 167"/>
            <p:cNvSpPr/>
            <p:nvPr/>
          </p:nvSpPr>
          <p:spPr>
            <a:xfrm>
              <a:off x="255797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69" name="椭圆 168"/>
            <p:cNvSpPr/>
            <p:nvPr/>
          </p:nvSpPr>
          <p:spPr>
            <a:xfrm>
              <a:off x="2673793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0" name="椭圆 169"/>
            <p:cNvSpPr/>
            <p:nvPr/>
          </p:nvSpPr>
          <p:spPr>
            <a:xfrm>
              <a:off x="278961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1" name="椭圆 170"/>
            <p:cNvSpPr/>
            <p:nvPr/>
          </p:nvSpPr>
          <p:spPr>
            <a:xfrm>
              <a:off x="290543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2" name="椭圆 171"/>
            <p:cNvSpPr/>
            <p:nvPr/>
          </p:nvSpPr>
          <p:spPr>
            <a:xfrm>
              <a:off x="30212593"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3" name="椭圆 172"/>
            <p:cNvSpPr/>
            <p:nvPr/>
          </p:nvSpPr>
          <p:spPr>
            <a:xfrm>
              <a:off x="3137081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4" name="椭圆 173"/>
            <p:cNvSpPr/>
            <p:nvPr/>
          </p:nvSpPr>
          <p:spPr>
            <a:xfrm>
              <a:off x="325290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5" name="椭圆 174"/>
            <p:cNvSpPr/>
            <p:nvPr/>
          </p:nvSpPr>
          <p:spPr>
            <a:xfrm>
              <a:off x="336872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6" name="椭圆 175"/>
            <p:cNvSpPr/>
            <p:nvPr/>
          </p:nvSpPr>
          <p:spPr>
            <a:xfrm>
              <a:off x="186303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7" name="椭圆 176"/>
            <p:cNvSpPr/>
            <p:nvPr/>
          </p:nvSpPr>
          <p:spPr>
            <a:xfrm>
              <a:off x="197886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8" name="椭圆 177"/>
            <p:cNvSpPr/>
            <p:nvPr/>
          </p:nvSpPr>
          <p:spPr>
            <a:xfrm>
              <a:off x="209468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79" name="椭圆 178"/>
            <p:cNvSpPr/>
            <p:nvPr/>
          </p:nvSpPr>
          <p:spPr>
            <a:xfrm>
              <a:off x="2210505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0" name="椭圆 179"/>
            <p:cNvSpPr/>
            <p:nvPr/>
          </p:nvSpPr>
          <p:spPr>
            <a:xfrm>
              <a:off x="232632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1" name="椭圆 180"/>
            <p:cNvSpPr/>
            <p:nvPr/>
          </p:nvSpPr>
          <p:spPr>
            <a:xfrm>
              <a:off x="244214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2" name="椭圆 181"/>
            <p:cNvSpPr/>
            <p:nvPr/>
          </p:nvSpPr>
          <p:spPr>
            <a:xfrm>
              <a:off x="255797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3" name="椭圆 182"/>
            <p:cNvSpPr/>
            <p:nvPr/>
          </p:nvSpPr>
          <p:spPr>
            <a:xfrm>
              <a:off x="2673793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4" name="椭圆 183"/>
            <p:cNvSpPr/>
            <p:nvPr/>
          </p:nvSpPr>
          <p:spPr>
            <a:xfrm>
              <a:off x="278961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5" name="椭圆 184"/>
            <p:cNvSpPr/>
            <p:nvPr/>
          </p:nvSpPr>
          <p:spPr>
            <a:xfrm>
              <a:off x="290543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6" name="椭圆 185"/>
            <p:cNvSpPr/>
            <p:nvPr/>
          </p:nvSpPr>
          <p:spPr>
            <a:xfrm>
              <a:off x="30212593"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7" name="椭圆 186"/>
            <p:cNvSpPr/>
            <p:nvPr/>
          </p:nvSpPr>
          <p:spPr>
            <a:xfrm>
              <a:off x="3137081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8" name="椭圆 187"/>
            <p:cNvSpPr/>
            <p:nvPr/>
          </p:nvSpPr>
          <p:spPr>
            <a:xfrm>
              <a:off x="325290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89" name="椭圆 188"/>
            <p:cNvSpPr/>
            <p:nvPr/>
          </p:nvSpPr>
          <p:spPr>
            <a:xfrm>
              <a:off x="336872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0" name="椭圆 189"/>
            <p:cNvSpPr/>
            <p:nvPr/>
          </p:nvSpPr>
          <p:spPr>
            <a:xfrm>
              <a:off x="186303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1" name="椭圆 190"/>
            <p:cNvSpPr/>
            <p:nvPr/>
          </p:nvSpPr>
          <p:spPr>
            <a:xfrm>
              <a:off x="197886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2" name="椭圆 191"/>
            <p:cNvSpPr/>
            <p:nvPr/>
          </p:nvSpPr>
          <p:spPr>
            <a:xfrm>
              <a:off x="209468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3" name="椭圆 192"/>
            <p:cNvSpPr/>
            <p:nvPr/>
          </p:nvSpPr>
          <p:spPr>
            <a:xfrm>
              <a:off x="2210505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4" name="椭圆 193"/>
            <p:cNvSpPr/>
            <p:nvPr/>
          </p:nvSpPr>
          <p:spPr>
            <a:xfrm>
              <a:off x="232632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5" name="椭圆 194"/>
            <p:cNvSpPr/>
            <p:nvPr/>
          </p:nvSpPr>
          <p:spPr>
            <a:xfrm>
              <a:off x="244214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6" name="椭圆 195"/>
            <p:cNvSpPr/>
            <p:nvPr/>
          </p:nvSpPr>
          <p:spPr>
            <a:xfrm>
              <a:off x="255797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7" name="椭圆 196"/>
            <p:cNvSpPr/>
            <p:nvPr/>
          </p:nvSpPr>
          <p:spPr>
            <a:xfrm>
              <a:off x="2673793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8" name="椭圆 197"/>
            <p:cNvSpPr/>
            <p:nvPr/>
          </p:nvSpPr>
          <p:spPr>
            <a:xfrm>
              <a:off x="278961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199" name="椭圆 198"/>
            <p:cNvSpPr/>
            <p:nvPr/>
          </p:nvSpPr>
          <p:spPr>
            <a:xfrm>
              <a:off x="290543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0" name="椭圆 199"/>
            <p:cNvSpPr/>
            <p:nvPr/>
          </p:nvSpPr>
          <p:spPr>
            <a:xfrm>
              <a:off x="30212593"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1" name="椭圆 200"/>
            <p:cNvSpPr/>
            <p:nvPr/>
          </p:nvSpPr>
          <p:spPr>
            <a:xfrm>
              <a:off x="3137081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2" name="椭圆 201"/>
            <p:cNvSpPr/>
            <p:nvPr/>
          </p:nvSpPr>
          <p:spPr>
            <a:xfrm>
              <a:off x="325290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3" name="椭圆 202"/>
            <p:cNvSpPr/>
            <p:nvPr/>
          </p:nvSpPr>
          <p:spPr>
            <a:xfrm>
              <a:off x="336872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4" name="椭圆 203"/>
            <p:cNvSpPr/>
            <p:nvPr/>
          </p:nvSpPr>
          <p:spPr>
            <a:xfrm>
              <a:off x="186303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5" name="椭圆 204"/>
            <p:cNvSpPr/>
            <p:nvPr/>
          </p:nvSpPr>
          <p:spPr>
            <a:xfrm>
              <a:off x="197886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6" name="椭圆 205"/>
            <p:cNvSpPr/>
            <p:nvPr/>
          </p:nvSpPr>
          <p:spPr>
            <a:xfrm>
              <a:off x="209468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7" name="椭圆 206"/>
            <p:cNvSpPr/>
            <p:nvPr/>
          </p:nvSpPr>
          <p:spPr>
            <a:xfrm>
              <a:off x="2210505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8" name="椭圆 207"/>
            <p:cNvSpPr/>
            <p:nvPr/>
          </p:nvSpPr>
          <p:spPr>
            <a:xfrm>
              <a:off x="232632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09" name="椭圆 208"/>
            <p:cNvSpPr/>
            <p:nvPr/>
          </p:nvSpPr>
          <p:spPr>
            <a:xfrm>
              <a:off x="244214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0" name="椭圆 209"/>
            <p:cNvSpPr/>
            <p:nvPr/>
          </p:nvSpPr>
          <p:spPr>
            <a:xfrm>
              <a:off x="255797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1" name="椭圆 210"/>
            <p:cNvSpPr/>
            <p:nvPr/>
          </p:nvSpPr>
          <p:spPr>
            <a:xfrm>
              <a:off x="2673793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2" name="椭圆 211"/>
            <p:cNvSpPr/>
            <p:nvPr/>
          </p:nvSpPr>
          <p:spPr>
            <a:xfrm>
              <a:off x="278961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3" name="椭圆 212"/>
            <p:cNvSpPr/>
            <p:nvPr/>
          </p:nvSpPr>
          <p:spPr>
            <a:xfrm>
              <a:off x="290543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4" name="椭圆 213"/>
            <p:cNvSpPr/>
            <p:nvPr/>
          </p:nvSpPr>
          <p:spPr>
            <a:xfrm>
              <a:off x="30212593"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5" name="椭圆 214"/>
            <p:cNvSpPr/>
            <p:nvPr/>
          </p:nvSpPr>
          <p:spPr>
            <a:xfrm>
              <a:off x="3137081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6" name="椭圆 215"/>
            <p:cNvSpPr/>
            <p:nvPr/>
          </p:nvSpPr>
          <p:spPr>
            <a:xfrm>
              <a:off x="325290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7" name="椭圆 216"/>
            <p:cNvSpPr/>
            <p:nvPr/>
          </p:nvSpPr>
          <p:spPr>
            <a:xfrm>
              <a:off x="336872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8" name="椭圆 217"/>
            <p:cNvSpPr/>
            <p:nvPr/>
          </p:nvSpPr>
          <p:spPr>
            <a:xfrm>
              <a:off x="186303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19" name="椭圆 218"/>
            <p:cNvSpPr/>
            <p:nvPr/>
          </p:nvSpPr>
          <p:spPr>
            <a:xfrm>
              <a:off x="197886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0" name="椭圆 219"/>
            <p:cNvSpPr/>
            <p:nvPr/>
          </p:nvSpPr>
          <p:spPr>
            <a:xfrm>
              <a:off x="209468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1" name="椭圆 220"/>
            <p:cNvSpPr/>
            <p:nvPr/>
          </p:nvSpPr>
          <p:spPr>
            <a:xfrm>
              <a:off x="2210505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2" name="椭圆 221"/>
            <p:cNvSpPr/>
            <p:nvPr/>
          </p:nvSpPr>
          <p:spPr>
            <a:xfrm>
              <a:off x="232632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3" name="椭圆 222"/>
            <p:cNvSpPr/>
            <p:nvPr/>
          </p:nvSpPr>
          <p:spPr>
            <a:xfrm>
              <a:off x="244214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4" name="椭圆 223"/>
            <p:cNvSpPr/>
            <p:nvPr/>
          </p:nvSpPr>
          <p:spPr>
            <a:xfrm>
              <a:off x="255797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5" name="椭圆 224"/>
            <p:cNvSpPr/>
            <p:nvPr/>
          </p:nvSpPr>
          <p:spPr>
            <a:xfrm>
              <a:off x="2673793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6" name="椭圆 225"/>
            <p:cNvSpPr/>
            <p:nvPr/>
          </p:nvSpPr>
          <p:spPr>
            <a:xfrm>
              <a:off x="278961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7" name="椭圆 226"/>
            <p:cNvSpPr/>
            <p:nvPr/>
          </p:nvSpPr>
          <p:spPr>
            <a:xfrm>
              <a:off x="290543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8" name="椭圆 227"/>
            <p:cNvSpPr/>
            <p:nvPr/>
          </p:nvSpPr>
          <p:spPr>
            <a:xfrm>
              <a:off x="30212593"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29" name="椭圆 228"/>
            <p:cNvSpPr/>
            <p:nvPr/>
          </p:nvSpPr>
          <p:spPr>
            <a:xfrm>
              <a:off x="3137081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0" name="椭圆 229"/>
            <p:cNvSpPr/>
            <p:nvPr/>
          </p:nvSpPr>
          <p:spPr>
            <a:xfrm>
              <a:off x="325290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1" name="椭圆 230"/>
            <p:cNvSpPr/>
            <p:nvPr/>
          </p:nvSpPr>
          <p:spPr>
            <a:xfrm>
              <a:off x="336872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grpSp>
        <p:nvGrpSpPr>
          <p:cNvPr id="232" name="组合 231"/>
          <p:cNvGrpSpPr/>
          <p:nvPr userDrawn="1"/>
        </p:nvGrpSpPr>
        <p:grpSpPr>
          <a:xfrm rot="10800000">
            <a:off x="7814992" y="1103984"/>
            <a:ext cx="1176000" cy="524064"/>
            <a:chOff x="18630392" y="-1134253"/>
            <a:chExt cx="15288504" cy="6813059"/>
          </a:xfrm>
          <a:solidFill>
            <a:srgbClr val="D5E2C9"/>
          </a:solidFill>
        </p:grpSpPr>
        <p:sp>
          <p:nvSpPr>
            <p:cNvPr id="233" name="椭圆 232"/>
            <p:cNvSpPr/>
            <p:nvPr/>
          </p:nvSpPr>
          <p:spPr>
            <a:xfrm>
              <a:off x="186303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4" name="椭圆 233"/>
            <p:cNvSpPr/>
            <p:nvPr/>
          </p:nvSpPr>
          <p:spPr>
            <a:xfrm>
              <a:off x="197886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5" name="椭圆 234"/>
            <p:cNvSpPr/>
            <p:nvPr/>
          </p:nvSpPr>
          <p:spPr>
            <a:xfrm>
              <a:off x="209468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6" name="椭圆 235"/>
            <p:cNvSpPr/>
            <p:nvPr/>
          </p:nvSpPr>
          <p:spPr>
            <a:xfrm>
              <a:off x="2210505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7" name="椭圆 236"/>
            <p:cNvSpPr/>
            <p:nvPr/>
          </p:nvSpPr>
          <p:spPr>
            <a:xfrm>
              <a:off x="232632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8" name="椭圆 237"/>
            <p:cNvSpPr/>
            <p:nvPr/>
          </p:nvSpPr>
          <p:spPr>
            <a:xfrm>
              <a:off x="2442149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39" name="椭圆 238"/>
            <p:cNvSpPr/>
            <p:nvPr/>
          </p:nvSpPr>
          <p:spPr>
            <a:xfrm>
              <a:off x="2557971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0" name="椭圆 239"/>
            <p:cNvSpPr/>
            <p:nvPr/>
          </p:nvSpPr>
          <p:spPr>
            <a:xfrm>
              <a:off x="2673793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1" name="椭圆 240"/>
            <p:cNvSpPr/>
            <p:nvPr/>
          </p:nvSpPr>
          <p:spPr>
            <a:xfrm>
              <a:off x="278961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2" name="椭圆 241"/>
            <p:cNvSpPr/>
            <p:nvPr/>
          </p:nvSpPr>
          <p:spPr>
            <a:xfrm>
              <a:off x="2905437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3" name="椭圆 242"/>
            <p:cNvSpPr/>
            <p:nvPr/>
          </p:nvSpPr>
          <p:spPr>
            <a:xfrm>
              <a:off x="30212593"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4" name="椭圆 243"/>
            <p:cNvSpPr/>
            <p:nvPr/>
          </p:nvSpPr>
          <p:spPr>
            <a:xfrm>
              <a:off x="31370811"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5" name="椭圆 244"/>
            <p:cNvSpPr/>
            <p:nvPr/>
          </p:nvSpPr>
          <p:spPr>
            <a:xfrm>
              <a:off x="3252903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6" name="椭圆 245"/>
            <p:cNvSpPr/>
            <p:nvPr/>
          </p:nvSpPr>
          <p:spPr>
            <a:xfrm>
              <a:off x="33687252" y="-11342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7" name="椭圆 246"/>
            <p:cNvSpPr/>
            <p:nvPr/>
          </p:nvSpPr>
          <p:spPr>
            <a:xfrm>
              <a:off x="186303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8" name="椭圆 247"/>
            <p:cNvSpPr/>
            <p:nvPr/>
          </p:nvSpPr>
          <p:spPr>
            <a:xfrm>
              <a:off x="197886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49" name="椭圆 248"/>
            <p:cNvSpPr/>
            <p:nvPr/>
          </p:nvSpPr>
          <p:spPr>
            <a:xfrm>
              <a:off x="209468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0" name="椭圆 249"/>
            <p:cNvSpPr/>
            <p:nvPr/>
          </p:nvSpPr>
          <p:spPr>
            <a:xfrm>
              <a:off x="2210505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1" name="椭圆 250"/>
            <p:cNvSpPr/>
            <p:nvPr/>
          </p:nvSpPr>
          <p:spPr>
            <a:xfrm>
              <a:off x="232632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2" name="椭圆 251"/>
            <p:cNvSpPr/>
            <p:nvPr/>
          </p:nvSpPr>
          <p:spPr>
            <a:xfrm>
              <a:off x="2442149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3" name="椭圆 252"/>
            <p:cNvSpPr/>
            <p:nvPr/>
          </p:nvSpPr>
          <p:spPr>
            <a:xfrm>
              <a:off x="2557971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4" name="椭圆 253"/>
            <p:cNvSpPr/>
            <p:nvPr/>
          </p:nvSpPr>
          <p:spPr>
            <a:xfrm>
              <a:off x="2673793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5" name="椭圆 254"/>
            <p:cNvSpPr/>
            <p:nvPr/>
          </p:nvSpPr>
          <p:spPr>
            <a:xfrm>
              <a:off x="278961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6" name="椭圆 255"/>
            <p:cNvSpPr/>
            <p:nvPr/>
          </p:nvSpPr>
          <p:spPr>
            <a:xfrm>
              <a:off x="2905437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7" name="椭圆 256"/>
            <p:cNvSpPr/>
            <p:nvPr/>
          </p:nvSpPr>
          <p:spPr>
            <a:xfrm>
              <a:off x="30212593"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8" name="椭圆 257"/>
            <p:cNvSpPr/>
            <p:nvPr/>
          </p:nvSpPr>
          <p:spPr>
            <a:xfrm>
              <a:off x="31370811"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59" name="椭圆 258"/>
            <p:cNvSpPr/>
            <p:nvPr/>
          </p:nvSpPr>
          <p:spPr>
            <a:xfrm>
              <a:off x="3252903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0" name="椭圆 259"/>
            <p:cNvSpPr/>
            <p:nvPr/>
          </p:nvSpPr>
          <p:spPr>
            <a:xfrm>
              <a:off x="33687252" y="-1940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1" name="椭圆 260"/>
            <p:cNvSpPr/>
            <p:nvPr/>
          </p:nvSpPr>
          <p:spPr>
            <a:xfrm>
              <a:off x="186303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2" name="椭圆 261"/>
            <p:cNvSpPr/>
            <p:nvPr/>
          </p:nvSpPr>
          <p:spPr>
            <a:xfrm>
              <a:off x="197886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3" name="椭圆 262"/>
            <p:cNvSpPr/>
            <p:nvPr/>
          </p:nvSpPr>
          <p:spPr>
            <a:xfrm>
              <a:off x="209468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4" name="椭圆 263"/>
            <p:cNvSpPr/>
            <p:nvPr/>
          </p:nvSpPr>
          <p:spPr>
            <a:xfrm>
              <a:off x="2210505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5" name="椭圆 264"/>
            <p:cNvSpPr/>
            <p:nvPr/>
          </p:nvSpPr>
          <p:spPr>
            <a:xfrm>
              <a:off x="232632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6" name="椭圆 265"/>
            <p:cNvSpPr/>
            <p:nvPr/>
          </p:nvSpPr>
          <p:spPr>
            <a:xfrm>
              <a:off x="2442149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7" name="椭圆 266"/>
            <p:cNvSpPr/>
            <p:nvPr/>
          </p:nvSpPr>
          <p:spPr>
            <a:xfrm>
              <a:off x="2557971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8" name="椭圆 267"/>
            <p:cNvSpPr/>
            <p:nvPr/>
          </p:nvSpPr>
          <p:spPr>
            <a:xfrm>
              <a:off x="2673793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69" name="椭圆 268"/>
            <p:cNvSpPr/>
            <p:nvPr/>
          </p:nvSpPr>
          <p:spPr>
            <a:xfrm>
              <a:off x="278961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0" name="椭圆 269"/>
            <p:cNvSpPr/>
            <p:nvPr/>
          </p:nvSpPr>
          <p:spPr>
            <a:xfrm>
              <a:off x="2905437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1" name="椭圆 270"/>
            <p:cNvSpPr/>
            <p:nvPr/>
          </p:nvSpPr>
          <p:spPr>
            <a:xfrm>
              <a:off x="30212593"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2" name="椭圆 271"/>
            <p:cNvSpPr/>
            <p:nvPr/>
          </p:nvSpPr>
          <p:spPr>
            <a:xfrm>
              <a:off x="31370811"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3" name="椭圆 272"/>
            <p:cNvSpPr/>
            <p:nvPr/>
          </p:nvSpPr>
          <p:spPr>
            <a:xfrm>
              <a:off x="3252903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4" name="椭圆 273"/>
            <p:cNvSpPr/>
            <p:nvPr/>
          </p:nvSpPr>
          <p:spPr>
            <a:xfrm>
              <a:off x="33687252" y="746151"/>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5" name="椭圆 274"/>
            <p:cNvSpPr/>
            <p:nvPr/>
          </p:nvSpPr>
          <p:spPr>
            <a:xfrm>
              <a:off x="186303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6" name="椭圆 275"/>
            <p:cNvSpPr/>
            <p:nvPr/>
          </p:nvSpPr>
          <p:spPr>
            <a:xfrm>
              <a:off x="197886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7" name="椭圆 276"/>
            <p:cNvSpPr/>
            <p:nvPr/>
          </p:nvSpPr>
          <p:spPr>
            <a:xfrm>
              <a:off x="209468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8" name="椭圆 277"/>
            <p:cNvSpPr/>
            <p:nvPr/>
          </p:nvSpPr>
          <p:spPr>
            <a:xfrm>
              <a:off x="2210505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79" name="椭圆 278"/>
            <p:cNvSpPr/>
            <p:nvPr/>
          </p:nvSpPr>
          <p:spPr>
            <a:xfrm>
              <a:off x="232632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0" name="椭圆 279"/>
            <p:cNvSpPr/>
            <p:nvPr/>
          </p:nvSpPr>
          <p:spPr>
            <a:xfrm>
              <a:off x="2442149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1" name="椭圆 280"/>
            <p:cNvSpPr/>
            <p:nvPr/>
          </p:nvSpPr>
          <p:spPr>
            <a:xfrm>
              <a:off x="2557971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2" name="椭圆 281"/>
            <p:cNvSpPr/>
            <p:nvPr/>
          </p:nvSpPr>
          <p:spPr>
            <a:xfrm>
              <a:off x="2673793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3" name="椭圆 282"/>
            <p:cNvSpPr/>
            <p:nvPr/>
          </p:nvSpPr>
          <p:spPr>
            <a:xfrm>
              <a:off x="278961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4" name="椭圆 283"/>
            <p:cNvSpPr/>
            <p:nvPr/>
          </p:nvSpPr>
          <p:spPr>
            <a:xfrm>
              <a:off x="2905437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5" name="椭圆 284"/>
            <p:cNvSpPr/>
            <p:nvPr/>
          </p:nvSpPr>
          <p:spPr>
            <a:xfrm>
              <a:off x="30212593"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6" name="椭圆 285"/>
            <p:cNvSpPr/>
            <p:nvPr/>
          </p:nvSpPr>
          <p:spPr>
            <a:xfrm>
              <a:off x="31370811"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7" name="椭圆 286"/>
            <p:cNvSpPr/>
            <p:nvPr/>
          </p:nvSpPr>
          <p:spPr>
            <a:xfrm>
              <a:off x="3252903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8" name="椭圆 287"/>
            <p:cNvSpPr/>
            <p:nvPr/>
          </p:nvSpPr>
          <p:spPr>
            <a:xfrm>
              <a:off x="33687252" y="1686353"/>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89" name="椭圆 288"/>
            <p:cNvSpPr/>
            <p:nvPr/>
          </p:nvSpPr>
          <p:spPr>
            <a:xfrm>
              <a:off x="186303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0" name="椭圆 289"/>
            <p:cNvSpPr/>
            <p:nvPr/>
          </p:nvSpPr>
          <p:spPr>
            <a:xfrm>
              <a:off x="197886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1" name="椭圆 290"/>
            <p:cNvSpPr/>
            <p:nvPr/>
          </p:nvSpPr>
          <p:spPr>
            <a:xfrm>
              <a:off x="209468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2" name="椭圆 291"/>
            <p:cNvSpPr/>
            <p:nvPr/>
          </p:nvSpPr>
          <p:spPr>
            <a:xfrm>
              <a:off x="2210505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3" name="椭圆 292"/>
            <p:cNvSpPr/>
            <p:nvPr/>
          </p:nvSpPr>
          <p:spPr>
            <a:xfrm>
              <a:off x="232632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4" name="椭圆 293"/>
            <p:cNvSpPr/>
            <p:nvPr/>
          </p:nvSpPr>
          <p:spPr>
            <a:xfrm>
              <a:off x="2442149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5" name="椭圆 294"/>
            <p:cNvSpPr/>
            <p:nvPr/>
          </p:nvSpPr>
          <p:spPr>
            <a:xfrm>
              <a:off x="2557971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6" name="椭圆 295"/>
            <p:cNvSpPr/>
            <p:nvPr/>
          </p:nvSpPr>
          <p:spPr>
            <a:xfrm>
              <a:off x="2673793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7" name="椭圆 296"/>
            <p:cNvSpPr/>
            <p:nvPr/>
          </p:nvSpPr>
          <p:spPr>
            <a:xfrm>
              <a:off x="278961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8" name="椭圆 297"/>
            <p:cNvSpPr/>
            <p:nvPr/>
          </p:nvSpPr>
          <p:spPr>
            <a:xfrm>
              <a:off x="2905437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299" name="椭圆 298"/>
            <p:cNvSpPr/>
            <p:nvPr/>
          </p:nvSpPr>
          <p:spPr>
            <a:xfrm>
              <a:off x="30212593"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0" name="椭圆 299"/>
            <p:cNvSpPr/>
            <p:nvPr/>
          </p:nvSpPr>
          <p:spPr>
            <a:xfrm>
              <a:off x="31370811"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1" name="椭圆 300"/>
            <p:cNvSpPr/>
            <p:nvPr/>
          </p:nvSpPr>
          <p:spPr>
            <a:xfrm>
              <a:off x="3252903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2" name="椭圆 301"/>
            <p:cNvSpPr/>
            <p:nvPr/>
          </p:nvSpPr>
          <p:spPr>
            <a:xfrm>
              <a:off x="33687252" y="2626556"/>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3" name="椭圆 302"/>
            <p:cNvSpPr/>
            <p:nvPr/>
          </p:nvSpPr>
          <p:spPr>
            <a:xfrm>
              <a:off x="186303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4" name="椭圆 303"/>
            <p:cNvSpPr/>
            <p:nvPr/>
          </p:nvSpPr>
          <p:spPr>
            <a:xfrm>
              <a:off x="197886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5" name="椭圆 304"/>
            <p:cNvSpPr/>
            <p:nvPr/>
          </p:nvSpPr>
          <p:spPr>
            <a:xfrm>
              <a:off x="209468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6" name="椭圆 305"/>
            <p:cNvSpPr/>
            <p:nvPr/>
          </p:nvSpPr>
          <p:spPr>
            <a:xfrm>
              <a:off x="2210505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7" name="椭圆 306"/>
            <p:cNvSpPr/>
            <p:nvPr/>
          </p:nvSpPr>
          <p:spPr>
            <a:xfrm>
              <a:off x="232632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8" name="椭圆 307"/>
            <p:cNvSpPr/>
            <p:nvPr/>
          </p:nvSpPr>
          <p:spPr>
            <a:xfrm>
              <a:off x="2442149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09" name="椭圆 308"/>
            <p:cNvSpPr/>
            <p:nvPr/>
          </p:nvSpPr>
          <p:spPr>
            <a:xfrm>
              <a:off x="2557971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0" name="椭圆 309"/>
            <p:cNvSpPr/>
            <p:nvPr/>
          </p:nvSpPr>
          <p:spPr>
            <a:xfrm>
              <a:off x="2673793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1" name="椭圆 310"/>
            <p:cNvSpPr/>
            <p:nvPr/>
          </p:nvSpPr>
          <p:spPr>
            <a:xfrm>
              <a:off x="278961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2" name="椭圆 311"/>
            <p:cNvSpPr/>
            <p:nvPr/>
          </p:nvSpPr>
          <p:spPr>
            <a:xfrm>
              <a:off x="2905437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3" name="椭圆 312"/>
            <p:cNvSpPr/>
            <p:nvPr/>
          </p:nvSpPr>
          <p:spPr>
            <a:xfrm>
              <a:off x="30212593"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4" name="椭圆 313"/>
            <p:cNvSpPr/>
            <p:nvPr/>
          </p:nvSpPr>
          <p:spPr>
            <a:xfrm>
              <a:off x="31370811"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5" name="椭圆 314"/>
            <p:cNvSpPr/>
            <p:nvPr/>
          </p:nvSpPr>
          <p:spPr>
            <a:xfrm>
              <a:off x="3252903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6" name="椭圆 315"/>
            <p:cNvSpPr/>
            <p:nvPr/>
          </p:nvSpPr>
          <p:spPr>
            <a:xfrm>
              <a:off x="33687252" y="3566757"/>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7" name="椭圆 316"/>
            <p:cNvSpPr/>
            <p:nvPr/>
          </p:nvSpPr>
          <p:spPr>
            <a:xfrm>
              <a:off x="186303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8" name="椭圆 317"/>
            <p:cNvSpPr/>
            <p:nvPr/>
          </p:nvSpPr>
          <p:spPr>
            <a:xfrm>
              <a:off x="197886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19" name="椭圆 318"/>
            <p:cNvSpPr/>
            <p:nvPr/>
          </p:nvSpPr>
          <p:spPr>
            <a:xfrm>
              <a:off x="209468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0" name="椭圆 319"/>
            <p:cNvSpPr/>
            <p:nvPr/>
          </p:nvSpPr>
          <p:spPr>
            <a:xfrm>
              <a:off x="2210505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1" name="椭圆 320"/>
            <p:cNvSpPr/>
            <p:nvPr/>
          </p:nvSpPr>
          <p:spPr>
            <a:xfrm>
              <a:off x="232632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2" name="椭圆 321"/>
            <p:cNvSpPr/>
            <p:nvPr/>
          </p:nvSpPr>
          <p:spPr>
            <a:xfrm>
              <a:off x="2442149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3" name="椭圆 322"/>
            <p:cNvSpPr/>
            <p:nvPr/>
          </p:nvSpPr>
          <p:spPr>
            <a:xfrm>
              <a:off x="2557971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4" name="椭圆 323"/>
            <p:cNvSpPr/>
            <p:nvPr/>
          </p:nvSpPr>
          <p:spPr>
            <a:xfrm>
              <a:off x="2673793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5" name="椭圆 324"/>
            <p:cNvSpPr/>
            <p:nvPr/>
          </p:nvSpPr>
          <p:spPr>
            <a:xfrm>
              <a:off x="278961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6" name="椭圆 325"/>
            <p:cNvSpPr/>
            <p:nvPr/>
          </p:nvSpPr>
          <p:spPr>
            <a:xfrm>
              <a:off x="2905437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7" name="椭圆 326"/>
            <p:cNvSpPr/>
            <p:nvPr/>
          </p:nvSpPr>
          <p:spPr>
            <a:xfrm>
              <a:off x="30212593"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8" name="椭圆 327"/>
            <p:cNvSpPr/>
            <p:nvPr/>
          </p:nvSpPr>
          <p:spPr>
            <a:xfrm>
              <a:off x="31370811"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29" name="椭圆 328"/>
            <p:cNvSpPr/>
            <p:nvPr/>
          </p:nvSpPr>
          <p:spPr>
            <a:xfrm>
              <a:off x="3252903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0" name="椭圆 329"/>
            <p:cNvSpPr/>
            <p:nvPr/>
          </p:nvSpPr>
          <p:spPr>
            <a:xfrm>
              <a:off x="33687252" y="4506960"/>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1" name="椭圆 330"/>
            <p:cNvSpPr/>
            <p:nvPr/>
          </p:nvSpPr>
          <p:spPr>
            <a:xfrm>
              <a:off x="186303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2" name="椭圆 331"/>
            <p:cNvSpPr/>
            <p:nvPr/>
          </p:nvSpPr>
          <p:spPr>
            <a:xfrm>
              <a:off x="197886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3" name="椭圆 332"/>
            <p:cNvSpPr/>
            <p:nvPr/>
          </p:nvSpPr>
          <p:spPr>
            <a:xfrm>
              <a:off x="209468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4" name="椭圆 333"/>
            <p:cNvSpPr/>
            <p:nvPr/>
          </p:nvSpPr>
          <p:spPr>
            <a:xfrm>
              <a:off x="2210505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5" name="椭圆 334"/>
            <p:cNvSpPr/>
            <p:nvPr/>
          </p:nvSpPr>
          <p:spPr>
            <a:xfrm>
              <a:off x="232632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6" name="椭圆 335"/>
            <p:cNvSpPr/>
            <p:nvPr/>
          </p:nvSpPr>
          <p:spPr>
            <a:xfrm>
              <a:off x="2442149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7" name="椭圆 336"/>
            <p:cNvSpPr/>
            <p:nvPr/>
          </p:nvSpPr>
          <p:spPr>
            <a:xfrm>
              <a:off x="2557971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8" name="椭圆 337"/>
            <p:cNvSpPr/>
            <p:nvPr/>
          </p:nvSpPr>
          <p:spPr>
            <a:xfrm>
              <a:off x="2673793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39" name="椭圆 338"/>
            <p:cNvSpPr/>
            <p:nvPr/>
          </p:nvSpPr>
          <p:spPr>
            <a:xfrm>
              <a:off x="278961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0" name="椭圆 339"/>
            <p:cNvSpPr/>
            <p:nvPr/>
          </p:nvSpPr>
          <p:spPr>
            <a:xfrm>
              <a:off x="2905437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1" name="椭圆 340"/>
            <p:cNvSpPr/>
            <p:nvPr/>
          </p:nvSpPr>
          <p:spPr>
            <a:xfrm>
              <a:off x="30212593"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2" name="椭圆 341"/>
            <p:cNvSpPr/>
            <p:nvPr/>
          </p:nvSpPr>
          <p:spPr>
            <a:xfrm>
              <a:off x="31370811"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3" name="椭圆 342"/>
            <p:cNvSpPr/>
            <p:nvPr/>
          </p:nvSpPr>
          <p:spPr>
            <a:xfrm>
              <a:off x="3252903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4" name="椭圆 343"/>
            <p:cNvSpPr/>
            <p:nvPr/>
          </p:nvSpPr>
          <p:spPr>
            <a:xfrm>
              <a:off x="33687252" y="5447162"/>
              <a:ext cx="231644" cy="23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sp>
        <p:nvSpPr>
          <p:cNvPr id="345" name="椭圆 344"/>
          <p:cNvSpPr/>
          <p:nvPr userDrawn="1"/>
        </p:nvSpPr>
        <p:spPr>
          <a:xfrm>
            <a:off x="1512888" y="5978525"/>
            <a:ext cx="1174750" cy="1173163"/>
          </a:xfrm>
          <a:prstGeom prst="ellipse">
            <a:avLst/>
          </a:prstGeom>
          <a:gradFill>
            <a:gsLst>
              <a:gs pos="0">
                <a:schemeClr val="accent1">
                  <a:alpha val="25000"/>
                </a:schemeClr>
              </a:gs>
              <a:gs pos="100000">
                <a:schemeClr val="accent1">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6" name="椭圆 345"/>
          <p:cNvSpPr/>
          <p:nvPr userDrawn="1"/>
        </p:nvSpPr>
        <p:spPr>
          <a:xfrm>
            <a:off x="11144250" y="-79375"/>
            <a:ext cx="560388" cy="561975"/>
          </a:xfrm>
          <a:prstGeom prst="ellipse">
            <a:avLst/>
          </a:prstGeom>
          <a:gradFill>
            <a:gsLst>
              <a:gs pos="0">
                <a:schemeClr val="accent1">
                  <a:alpha val="25000"/>
                </a:schemeClr>
              </a:gs>
              <a:gs pos="100000">
                <a:schemeClr val="accent1">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7" name="椭圆 346"/>
          <p:cNvSpPr/>
          <p:nvPr userDrawn="1"/>
        </p:nvSpPr>
        <p:spPr>
          <a:xfrm>
            <a:off x="-442912" y="5438775"/>
            <a:ext cx="1173163" cy="1173163"/>
          </a:xfrm>
          <a:prstGeom prst="ellipse">
            <a:avLst/>
          </a:prstGeom>
          <a:gradFill>
            <a:gsLst>
              <a:gs pos="0">
                <a:srgbClr val="D5E2C9">
                  <a:alpha val="25000"/>
                </a:srgbClr>
              </a:gs>
              <a:gs pos="100000">
                <a:srgbClr val="D5E2C9">
                  <a:alpha val="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sp>
        <p:nvSpPr>
          <p:cNvPr id="348" name="椭圆 347"/>
          <p:cNvSpPr/>
          <p:nvPr userDrawn="1"/>
        </p:nvSpPr>
        <p:spPr>
          <a:xfrm>
            <a:off x="9539288" y="6315075"/>
            <a:ext cx="911225" cy="911225"/>
          </a:xfrm>
          <a:prstGeom prst="ellipse">
            <a:avLst/>
          </a:prstGeom>
          <a:gradFill>
            <a:gsLst>
              <a:gs pos="0">
                <a:schemeClr val="accent1">
                  <a:alpha val="25000"/>
                </a:schemeClr>
              </a:gs>
              <a:gs pos="100000">
                <a:schemeClr val="accent1">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grpSp>
        <p:nvGrpSpPr>
          <p:cNvPr id="5133" name="组合 348"/>
          <p:cNvGrpSpPr/>
          <p:nvPr userDrawn="1"/>
        </p:nvGrpSpPr>
        <p:grpSpPr>
          <a:xfrm>
            <a:off x="-258762" y="307975"/>
            <a:ext cx="12722225" cy="6261100"/>
            <a:chOff x="1004909" y="1860324"/>
            <a:chExt cx="10076430" cy="2973614"/>
          </a:xfrm>
        </p:grpSpPr>
        <p:pic>
          <p:nvPicPr>
            <p:cNvPr id="5134" name="图片 349"/>
            <p:cNvPicPr>
              <a:picLocks noChangeAspect="1"/>
            </p:cNvPicPr>
            <p:nvPr/>
          </p:nvPicPr>
          <p:blipFill>
            <a:blip r:embed="rId3"/>
            <a:stretch>
              <a:fillRect/>
            </a:stretch>
          </p:blipFill>
          <p:spPr>
            <a:xfrm>
              <a:off x="1004909" y="1860324"/>
              <a:ext cx="596838" cy="2912654"/>
            </a:xfrm>
            <a:prstGeom prst="rect">
              <a:avLst/>
            </a:prstGeom>
            <a:noFill/>
            <a:ln w="9525">
              <a:noFill/>
            </a:ln>
          </p:spPr>
        </p:pic>
        <p:sp>
          <p:nvSpPr>
            <p:cNvPr id="351" name="矩形 350"/>
            <p:cNvSpPr/>
            <p:nvPr/>
          </p:nvSpPr>
          <p:spPr>
            <a:xfrm flipH="1">
              <a:off x="1448728" y="1860324"/>
              <a:ext cx="9188792" cy="2973614"/>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楷体" panose="02010609060101010101" pitchFamily="49" charset="-122"/>
              </a:endParaRPr>
            </a:p>
          </p:txBody>
        </p:sp>
        <p:pic>
          <p:nvPicPr>
            <p:cNvPr id="5136" name="图片 351"/>
            <p:cNvPicPr>
              <a:picLocks noChangeAspect="1"/>
            </p:cNvPicPr>
            <p:nvPr/>
          </p:nvPicPr>
          <p:blipFill>
            <a:blip r:embed="rId3"/>
            <a:stretch>
              <a:fillRect/>
            </a:stretch>
          </p:blipFill>
          <p:spPr>
            <a:xfrm flipH="1">
              <a:off x="10484501" y="1860324"/>
              <a:ext cx="596838" cy="2912654"/>
            </a:xfrm>
            <a:prstGeom prst="rect">
              <a:avLst/>
            </a:prstGeom>
            <a:noFill/>
            <a:ln w="9525">
              <a:noFill/>
            </a:ln>
          </p:spPr>
        </p:pic>
      </p:grpSp>
      <p:sp>
        <p:nvSpPr>
          <p:cNvPr id="2" name="日期占位符 1"/>
          <p:cNvSpPr>
            <a:spLocks noGrp="1"/>
          </p:cNvSpPr>
          <p:nvPr>
            <p:ph type="dt" sz="half" idx="10"/>
          </p:nvPr>
        </p:nvSpPr>
        <p:spPr>
          <a:xfrm>
            <a:off x="612775" y="6315075"/>
            <a:ext cx="2698750" cy="315913"/>
          </a:xfrm>
        </p:spPr>
        <p:txBody>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49" name="页脚占位符 348"/>
          <p:cNvSpPr>
            <a:spLocks noGrp="1"/>
          </p:cNvSpPr>
          <p:nvPr>
            <p:ph type="ftr" sz="quarter" idx="11"/>
          </p:nvPr>
        </p:nvSpPr>
        <p:spPr>
          <a:xfrm>
            <a:off x="4116388" y="6315075"/>
            <a:ext cx="3959225" cy="315913"/>
          </a:xfrm>
        </p:spPr>
        <p:txBody>
          <a:bodyPr/>
          <a:lstStyle/>
          <a:p>
            <a:pPr fontAlgn="auto"/>
            <a:endParaRPr lang="zh-CN" altLang="en-US" strike="noStrike" noProof="1"/>
          </a:p>
        </p:txBody>
      </p:sp>
      <p:sp>
        <p:nvSpPr>
          <p:cNvPr id="350" name="灯片编号占位符 349"/>
          <p:cNvSpPr>
            <a:spLocks noGrp="1"/>
          </p:cNvSpPr>
          <p:nvPr>
            <p:ph type="sldNum" sz="quarter" idx="12"/>
          </p:nvPr>
        </p:nvSpPr>
        <p:spPr>
          <a:xfrm>
            <a:off x="8877300" y="6315075"/>
            <a:ext cx="2700338" cy="315913"/>
          </a:xfrm>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02.png"/></Relationships>
</file>

<file path=ppt/slides/_rels/slide11.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7" Type="http://schemas.openxmlformats.org/officeDocument/2006/relationships/slideLayout" Target="../slideLayouts/slideLayout3.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103.jpeg"/><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image" Target="../media/image105.svg"/><Relationship Id="rId4" Type="http://schemas.openxmlformats.org/officeDocument/2006/relationships/image" Target="../media/image104.png"/><Relationship Id="rId3" Type="http://schemas.openxmlformats.org/officeDocument/2006/relationships/tags" Target="../tags/tag31.xml"/><Relationship Id="rId26" Type="http://schemas.openxmlformats.org/officeDocument/2006/relationships/notesSlide" Target="../notesSlides/notesSlide1.xml"/><Relationship Id="rId25" Type="http://schemas.openxmlformats.org/officeDocument/2006/relationships/slideLayout" Target="../slideLayouts/slideLayout4.xml"/><Relationship Id="rId24" Type="http://schemas.openxmlformats.org/officeDocument/2006/relationships/tags" Target="../tags/tag46.xml"/><Relationship Id="rId23" Type="http://schemas.openxmlformats.org/officeDocument/2006/relationships/tags" Target="../tags/tag45.xml"/><Relationship Id="rId22" Type="http://schemas.openxmlformats.org/officeDocument/2006/relationships/tags" Target="../tags/tag44.xml"/><Relationship Id="rId21" Type="http://schemas.openxmlformats.org/officeDocument/2006/relationships/image" Target="../media/image109.svg"/><Relationship Id="rId20" Type="http://schemas.openxmlformats.org/officeDocument/2006/relationships/image" Target="../media/image108.png"/><Relationship Id="rId2" Type="http://schemas.openxmlformats.org/officeDocument/2006/relationships/tags" Target="../tags/tag30.xml"/><Relationship Id="rId19" Type="http://schemas.openxmlformats.org/officeDocument/2006/relationships/tags" Target="../tags/tag43.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image" Target="../media/image107.svg"/><Relationship Id="rId12" Type="http://schemas.openxmlformats.org/officeDocument/2006/relationships/image" Target="../media/image106.png"/><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8" Type="http://schemas.openxmlformats.org/officeDocument/2006/relationships/notesSlide" Target="../notesSlides/notesSlide2.xml"/><Relationship Id="rId17" Type="http://schemas.openxmlformats.org/officeDocument/2006/relationships/slideLayout" Target="../slideLayouts/slideLayout4.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16.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tags" Target="../tags/tag66.xml"/><Relationship Id="rId30" Type="http://schemas.openxmlformats.org/officeDocument/2006/relationships/notesSlide" Target="../notesSlides/notesSlide3.xml"/><Relationship Id="rId3" Type="http://schemas.openxmlformats.org/officeDocument/2006/relationships/tags" Target="../tags/tag65.xml"/><Relationship Id="rId29" Type="http://schemas.openxmlformats.org/officeDocument/2006/relationships/slideLayout" Target="../slideLayouts/slideLayout4.xml"/><Relationship Id="rId28" Type="http://schemas.openxmlformats.org/officeDocument/2006/relationships/image" Target="../media/image116.png"/><Relationship Id="rId27" Type="http://schemas.openxmlformats.org/officeDocument/2006/relationships/tags" Target="../tags/tag83.xml"/><Relationship Id="rId26" Type="http://schemas.openxmlformats.org/officeDocument/2006/relationships/tags" Target="../tags/tag82.xml"/><Relationship Id="rId25" Type="http://schemas.openxmlformats.org/officeDocument/2006/relationships/tags" Target="../tags/tag81.xml"/><Relationship Id="rId24" Type="http://schemas.openxmlformats.org/officeDocument/2006/relationships/image" Target="../media/image115.svg"/><Relationship Id="rId23" Type="http://schemas.openxmlformats.org/officeDocument/2006/relationships/image" Target="../media/image114.png"/><Relationship Id="rId22" Type="http://schemas.openxmlformats.org/officeDocument/2006/relationships/tags" Target="../tags/tag80.xml"/><Relationship Id="rId21" Type="http://schemas.openxmlformats.org/officeDocument/2006/relationships/tags" Target="../tags/tag79.xml"/><Relationship Id="rId20" Type="http://schemas.openxmlformats.org/officeDocument/2006/relationships/tags" Target="../tags/tag78.xml"/><Relationship Id="rId2" Type="http://schemas.openxmlformats.org/officeDocument/2006/relationships/tags" Target="../tags/tag64.xml"/><Relationship Id="rId19" Type="http://schemas.openxmlformats.org/officeDocument/2006/relationships/tags" Target="../tags/tag77.xml"/><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image" Target="../media/image113.svg"/><Relationship Id="rId14" Type="http://schemas.openxmlformats.org/officeDocument/2006/relationships/image" Target="../media/image112.png"/><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9" Type="http://schemas.openxmlformats.org/officeDocument/2006/relationships/slideLayout" Target="../slideLayouts/slideLayout1.xml"/><Relationship Id="rId48" Type="http://schemas.openxmlformats.org/officeDocument/2006/relationships/image" Target="../media/image55.png"/><Relationship Id="rId47" Type="http://schemas.openxmlformats.org/officeDocument/2006/relationships/image" Target="../media/image54.png"/><Relationship Id="rId46" Type="http://schemas.openxmlformats.org/officeDocument/2006/relationships/image" Target="../media/image10.png"/><Relationship Id="rId45" Type="http://schemas.openxmlformats.org/officeDocument/2006/relationships/image" Target="../media/image53.png"/><Relationship Id="rId44" Type="http://schemas.openxmlformats.org/officeDocument/2006/relationships/image" Target="../media/image52.png"/><Relationship Id="rId43" Type="http://schemas.openxmlformats.org/officeDocument/2006/relationships/image" Target="../media/image51.png"/><Relationship Id="rId42" Type="http://schemas.openxmlformats.org/officeDocument/2006/relationships/image" Target="../media/image50.png"/><Relationship Id="rId41" Type="http://schemas.openxmlformats.org/officeDocument/2006/relationships/image" Target="../media/image49.png"/><Relationship Id="rId40" Type="http://schemas.openxmlformats.org/officeDocument/2006/relationships/image" Target="../media/image48.png"/><Relationship Id="rId4" Type="http://schemas.openxmlformats.org/officeDocument/2006/relationships/image" Target="../media/image9.png"/><Relationship Id="rId39" Type="http://schemas.openxmlformats.org/officeDocument/2006/relationships/image" Target="../media/image47.png"/><Relationship Id="rId38" Type="http://schemas.openxmlformats.org/officeDocument/2006/relationships/image" Target="../media/image46.png"/><Relationship Id="rId37" Type="http://schemas.openxmlformats.org/officeDocument/2006/relationships/image" Target="../media/image45.png"/><Relationship Id="rId36" Type="http://schemas.openxmlformats.org/officeDocument/2006/relationships/image" Target="../media/image44.png"/><Relationship Id="rId35" Type="http://schemas.openxmlformats.org/officeDocument/2006/relationships/image" Target="../media/image43.png"/><Relationship Id="rId34" Type="http://schemas.openxmlformats.org/officeDocument/2006/relationships/image" Target="../media/image42.png"/><Relationship Id="rId33" Type="http://schemas.openxmlformats.org/officeDocument/2006/relationships/image" Target="../media/image41.png"/><Relationship Id="rId32" Type="http://schemas.openxmlformats.org/officeDocument/2006/relationships/image" Target="../media/image40.png"/><Relationship Id="rId31" Type="http://schemas.openxmlformats.org/officeDocument/2006/relationships/image" Target="../media/image39.png"/><Relationship Id="rId30" Type="http://schemas.openxmlformats.org/officeDocument/2006/relationships/image" Target="../media/image38.png"/><Relationship Id="rId3" Type="http://schemas.openxmlformats.org/officeDocument/2006/relationships/image" Target="../media/image12.png"/><Relationship Id="rId29" Type="http://schemas.openxmlformats.org/officeDocument/2006/relationships/image" Target="../media/image37.png"/><Relationship Id="rId28" Type="http://schemas.openxmlformats.org/officeDocument/2006/relationships/image" Target="../media/image36.png"/><Relationship Id="rId27" Type="http://schemas.openxmlformats.org/officeDocument/2006/relationships/image" Target="../media/image35.png"/><Relationship Id="rId26" Type="http://schemas.openxmlformats.org/officeDocument/2006/relationships/image" Target="../media/image34.png"/><Relationship Id="rId25" Type="http://schemas.openxmlformats.org/officeDocument/2006/relationships/image" Target="../media/image33.png"/><Relationship Id="rId24" Type="http://schemas.openxmlformats.org/officeDocument/2006/relationships/image" Target="../media/image32.png"/><Relationship Id="rId23" Type="http://schemas.openxmlformats.org/officeDocument/2006/relationships/image" Target="../media/image31.png"/><Relationship Id="rId22" Type="http://schemas.openxmlformats.org/officeDocument/2006/relationships/image" Target="../media/image30.png"/><Relationship Id="rId21" Type="http://schemas.openxmlformats.org/officeDocument/2006/relationships/image" Target="../media/image29.png"/><Relationship Id="rId20" Type="http://schemas.openxmlformats.org/officeDocument/2006/relationships/image" Target="../media/image28.png"/><Relationship Id="rId2" Type="http://schemas.openxmlformats.org/officeDocument/2006/relationships/image" Target="../media/image11.png"/><Relationship Id="rId19" Type="http://schemas.openxmlformats.org/officeDocument/2006/relationships/image" Target="../media/image27.png"/><Relationship Id="rId18" Type="http://schemas.openxmlformats.org/officeDocument/2006/relationships/image" Target="../media/image26.png"/><Relationship Id="rId17" Type="http://schemas.openxmlformats.org/officeDocument/2006/relationships/image" Target="../media/image25.png"/><Relationship Id="rId16" Type="http://schemas.openxmlformats.org/officeDocument/2006/relationships/image" Target="../media/image24.png"/><Relationship Id="rId15" Type="http://schemas.openxmlformats.org/officeDocument/2006/relationships/image" Target="../media/image23.png"/><Relationship Id="rId14" Type="http://schemas.openxmlformats.org/officeDocument/2006/relationships/image" Target="../media/image22.png"/><Relationship Id="rId13" Type="http://schemas.openxmlformats.org/officeDocument/2006/relationships/image" Target="../media/image21.png"/><Relationship Id="rId12"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image" Target="../media/image18.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8.png"/><Relationship Id="rId1" Type="http://schemas.openxmlformats.org/officeDocument/2006/relationships/tags" Target="../tags/tag8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1.png"/></Relationships>
</file>

<file path=ppt/slides/_rels/slide3.xml.rels><?xml version="1.0" encoding="UTF-8" standalone="yes"?>
<Relationships xmlns="http://schemas.openxmlformats.org/package/2006/relationships"><Relationship Id="rId9" Type="http://schemas.openxmlformats.org/officeDocument/2006/relationships/image" Target="../media/image19.png"/><Relationship Id="rId86" Type="http://schemas.openxmlformats.org/officeDocument/2006/relationships/slideLayout" Target="../slideLayouts/slideLayout1.xml"/><Relationship Id="rId85" Type="http://schemas.openxmlformats.org/officeDocument/2006/relationships/image" Target="../media/image55.png"/><Relationship Id="rId84" Type="http://schemas.openxmlformats.org/officeDocument/2006/relationships/image" Target="../media/image97.png"/><Relationship Id="rId83" Type="http://schemas.openxmlformats.org/officeDocument/2006/relationships/image" Target="../media/image96.png"/><Relationship Id="rId82" Type="http://schemas.openxmlformats.org/officeDocument/2006/relationships/image" Target="../media/image95.png"/><Relationship Id="rId81" Type="http://schemas.openxmlformats.org/officeDocument/2006/relationships/image" Target="../media/image94.png"/><Relationship Id="rId80" Type="http://schemas.openxmlformats.org/officeDocument/2006/relationships/image" Target="../media/image93.png"/><Relationship Id="rId8" Type="http://schemas.openxmlformats.org/officeDocument/2006/relationships/image" Target="../media/image60.png"/><Relationship Id="rId79" Type="http://schemas.openxmlformats.org/officeDocument/2006/relationships/image" Target="../media/image17.png"/><Relationship Id="rId78" Type="http://schemas.openxmlformats.org/officeDocument/2006/relationships/image" Target="../media/image16.png"/><Relationship Id="rId77" Type="http://schemas.openxmlformats.org/officeDocument/2006/relationships/image" Target="../media/image51.png"/><Relationship Id="rId76" Type="http://schemas.openxmlformats.org/officeDocument/2006/relationships/image" Target="../media/image45.png"/><Relationship Id="rId75" Type="http://schemas.openxmlformats.org/officeDocument/2006/relationships/image" Target="../media/image49.png"/><Relationship Id="rId74" Type="http://schemas.openxmlformats.org/officeDocument/2006/relationships/image" Target="../media/image46.png"/><Relationship Id="rId73" Type="http://schemas.openxmlformats.org/officeDocument/2006/relationships/image" Target="../media/image50.png"/><Relationship Id="rId72" Type="http://schemas.openxmlformats.org/officeDocument/2006/relationships/image" Target="../media/image52.png"/><Relationship Id="rId71" Type="http://schemas.openxmlformats.org/officeDocument/2006/relationships/image" Target="../media/image48.png"/><Relationship Id="rId70" Type="http://schemas.openxmlformats.org/officeDocument/2006/relationships/image" Target="../media/image47.png"/><Relationship Id="rId7" Type="http://schemas.openxmlformats.org/officeDocument/2006/relationships/image" Target="../media/image15.png"/><Relationship Id="rId69" Type="http://schemas.openxmlformats.org/officeDocument/2006/relationships/image" Target="../media/image92.png"/><Relationship Id="rId68" Type="http://schemas.openxmlformats.org/officeDocument/2006/relationships/image" Target="../media/image91.png"/><Relationship Id="rId67" Type="http://schemas.openxmlformats.org/officeDocument/2006/relationships/image" Target="../media/image90.png"/><Relationship Id="rId66" Type="http://schemas.openxmlformats.org/officeDocument/2006/relationships/image" Target="../media/image89.png"/><Relationship Id="rId65" Type="http://schemas.openxmlformats.org/officeDocument/2006/relationships/image" Target="../media/image88.png"/><Relationship Id="rId64" Type="http://schemas.openxmlformats.org/officeDocument/2006/relationships/image" Target="../media/image40.png"/><Relationship Id="rId63" Type="http://schemas.openxmlformats.org/officeDocument/2006/relationships/image" Target="../media/image43.png"/><Relationship Id="rId62" Type="http://schemas.openxmlformats.org/officeDocument/2006/relationships/image" Target="../media/image23.png"/><Relationship Id="rId61" Type="http://schemas.openxmlformats.org/officeDocument/2006/relationships/image" Target="../media/image87.png"/><Relationship Id="rId60" Type="http://schemas.openxmlformats.org/officeDocument/2006/relationships/image" Target="../media/image86.png"/><Relationship Id="rId6" Type="http://schemas.openxmlformats.org/officeDocument/2006/relationships/image" Target="../media/image59.png"/><Relationship Id="rId59" Type="http://schemas.openxmlformats.org/officeDocument/2006/relationships/image" Target="../media/image85.png"/><Relationship Id="rId58" Type="http://schemas.openxmlformats.org/officeDocument/2006/relationships/image" Target="../media/image42.png"/><Relationship Id="rId57" Type="http://schemas.openxmlformats.org/officeDocument/2006/relationships/image" Target="../media/image84.png"/><Relationship Id="rId56" Type="http://schemas.openxmlformats.org/officeDocument/2006/relationships/image" Target="../media/image41.png"/><Relationship Id="rId55" Type="http://schemas.openxmlformats.org/officeDocument/2006/relationships/image" Target="../media/image83.png"/><Relationship Id="rId54" Type="http://schemas.openxmlformats.org/officeDocument/2006/relationships/image" Target="../media/image82.png"/><Relationship Id="rId53" Type="http://schemas.openxmlformats.org/officeDocument/2006/relationships/image" Target="../media/image81.png"/><Relationship Id="rId52" Type="http://schemas.openxmlformats.org/officeDocument/2006/relationships/image" Target="../media/image80.png"/><Relationship Id="rId51" Type="http://schemas.openxmlformats.org/officeDocument/2006/relationships/image" Target="../media/image79.png"/><Relationship Id="rId50" Type="http://schemas.openxmlformats.org/officeDocument/2006/relationships/image" Target="../media/image33.png"/><Relationship Id="rId5" Type="http://schemas.openxmlformats.org/officeDocument/2006/relationships/image" Target="../media/image58.png"/><Relationship Id="rId49" Type="http://schemas.openxmlformats.org/officeDocument/2006/relationships/image" Target="../media/image44.png"/><Relationship Id="rId48" Type="http://schemas.openxmlformats.org/officeDocument/2006/relationships/image" Target="../media/image31.png"/><Relationship Id="rId47" Type="http://schemas.openxmlformats.org/officeDocument/2006/relationships/image" Target="../media/image38.png"/><Relationship Id="rId46" Type="http://schemas.openxmlformats.org/officeDocument/2006/relationships/image" Target="../media/image37.png"/><Relationship Id="rId45" Type="http://schemas.openxmlformats.org/officeDocument/2006/relationships/image" Target="../media/image39.png"/><Relationship Id="rId44" Type="http://schemas.openxmlformats.org/officeDocument/2006/relationships/image" Target="../media/image35.png"/><Relationship Id="rId43" Type="http://schemas.openxmlformats.org/officeDocument/2006/relationships/image" Target="../media/image34.png"/><Relationship Id="rId42" Type="http://schemas.openxmlformats.org/officeDocument/2006/relationships/image" Target="../media/image36.png"/><Relationship Id="rId41" Type="http://schemas.openxmlformats.org/officeDocument/2006/relationships/image" Target="../media/image78.png"/><Relationship Id="rId40" Type="http://schemas.openxmlformats.org/officeDocument/2006/relationships/image" Target="../media/image77.png"/><Relationship Id="rId4" Type="http://schemas.openxmlformats.org/officeDocument/2006/relationships/image" Target="../media/image53.png"/><Relationship Id="rId39" Type="http://schemas.openxmlformats.org/officeDocument/2006/relationships/image" Target="../media/image76.png"/><Relationship Id="rId38" Type="http://schemas.openxmlformats.org/officeDocument/2006/relationships/image" Target="../media/image75.png"/><Relationship Id="rId37" Type="http://schemas.openxmlformats.org/officeDocument/2006/relationships/image" Target="../media/image74.png"/><Relationship Id="rId36" Type="http://schemas.openxmlformats.org/officeDocument/2006/relationships/image" Target="../media/image32.png"/><Relationship Id="rId35" Type="http://schemas.openxmlformats.org/officeDocument/2006/relationships/image" Target="../media/image73.png"/><Relationship Id="rId34" Type="http://schemas.openxmlformats.org/officeDocument/2006/relationships/image" Target="../media/image72.png"/><Relationship Id="rId33" Type="http://schemas.openxmlformats.org/officeDocument/2006/relationships/image" Target="../media/image71.png"/><Relationship Id="rId32" Type="http://schemas.openxmlformats.org/officeDocument/2006/relationships/image" Target="../media/image70.png"/><Relationship Id="rId31" Type="http://schemas.openxmlformats.org/officeDocument/2006/relationships/image" Target="../media/image69.png"/><Relationship Id="rId30" Type="http://schemas.openxmlformats.org/officeDocument/2006/relationships/image" Target="../media/image28.png"/><Relationship Id="rId3" Type="http://schemas.openxmlformats.org/officeDocument/2006/relationships/image" Target="../media/image57.png"/><Relationship Id="rId29" Type="http://schemas.openxmlformats.org/officeDocument/2006/relationships/image" Target="../media/image20.png"/><Relationship Id="rId28" Type="http://schemas.openxmlformats.org/officeDocument/2006/relationships/image" Target="../media/image68.png"/><Relationship Id="rId27" Type="http://schemas.openxmlformats.org/officeDocument/2006/relationships/image" Target="../media/image67.png"/><Relationship Id="rId26" Type="http://schemas.openxmlformats.org/officeDocument/2006/relationships/image" Target="../media/image66.png"/><Relationship Id="rId25" Type="http://schemas.openxmlformats.org/officeDocument/2006/relationships/image" Target="../media/image30.png"/><Relationship Id="rId24" Type="http://schemas.openxmlformats.org/officeDocument/2006/relationships/image" Target="../media/image29.png"/><Relationship Id="rId23" Type="http://schemas.openxmlformats.org/officeDocument/2006/relationships/image" Target="../media/image25.png"/><Relationship Id="rId22" Type="http://schemas.openxmlformats.org/officeDocument/2006/relationships/image" Target="../media/image27.png"/><Relationship Id="rId21" Type="http://schemas.openxmlformats.org/officeDocument/2006/relationships/image" Target="../media/image24.png"/><Relationship Id="rId20" Type="http://schemas.openxmlformats.org/officeDocument/2006/relationships/image" Target="../media/image26.png"/><Relationship Id="rId2" Type="http://schemas.openxmlformats.org/officeDocument/2006/relationships/image" Target="../media/image56.png"/><Relationship Id="rId19" Type="http://schemas.openxmlformats.org/officeDocument/2006/relationships/image" Target="../media/image65.png"/><Relationship Id="rId18" Type="http://schemas.openxmlformats.org/officeDocument/2006/relationships/image" Target="../media/image64.png"/><Relationship Id="rId17" Type="http://schemas.openxmlformats.org/officeDocument/2006/relationships/image" Target="../media/image63.png"/><Relationship Id="rId16" Type="http://schemas.openxmlformats.org/officeDocument/2006/relationships/image" Target="../media/image62.png"/><Relationship Id="rId15" Type="http://schemas.openxmlformats.org/officeDocument/2006/relationships/image" Target="../media/image12.png"/><Relationship Id="rId14" Type="http://schemas.openxmlformats.org/officeDocument/2006/relationships/image" Target="../media/image22.png"/><Relationship Id="rId13" Type="http://schemas.openxmlformats.org/officeDocument/2006/relationships/image" Target="../media/image61.png"/><Relationship Id="rId12" Type="http://schemas.openxmlformats.org/officeDocument/2006/relationships/image" Target="../media/image13.png"/><Relationship Id="rId11" Type="http://schemas.openxmlformats.org/officeDocument/2006/relationships/image" Target="../media/image11.png"/><Relationship Id="rId10" Type="http://schemas.openxmlformats.org/officeDocument/2006/relationships/image" Target="../media/image21.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3.png"/><Relationship Id="rId1" Type="http://schemas.openxmlformats.org/officeDocument/2006/relationships/image" Target="../media/image1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4.png"/></Relationships>
</file>

<file path=ppt/slides/_rels/slide4.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1.png"/><Relationship Id="rId7" Type="http://schemas.openxmlformats.org/officeDocument/2006/relationships/image" Target="../media/image19.png"/><Relationship Id="rId6" Type="http://schemas.openxmlformats.org/officeDocument/2006/relationships/image" Target="../media/image99.png"/><Relationship Id="rId5" Type="http://schemas.openxmlformats.org/officeDocument/2006/relationships/image" Target="../media/image9.png"/><Relationship Id="rId45" Type="http://schemas.openxmlformats.org/officeDocument/2006/relationships/slideLayout" Target="../slideLayouts/slideLayout1.xml"/><Relationship Id="rId44" Type="http://schemas.openxmlformats.org/officeDocument/2006/relationships/image" Target="../media/image55.png"/><Relationship Id="rId43" Type="http://schemas.openxmlformats.org/officeDocument/2006/relationships/image" Target="../media/image100.png"/><Relationship Id="rId42" Type="http://schemas.openxmlformats.org/officeDocument/2006/relationships/image" Target="../media/image54.png"/><Relationship Id="rId41" Type="http://schemas.openxmlformats.org/officeDocument/2006/relationships/image" Target="../media/image10.png"/><Relationship Id="rId40" Type="http://schemas.openxmlformats.org/officeDocument/2006/relationships/image" Target="../media/image53.png"/><Relationship Id="rId4" Type="http://schemas.openxmlformats.org/officeDocument/2006/relationships/image" Target="../media/image98.png"/><Relationship Id="rId39" Type="http://schemas.openxmlformats.org/officeDocument/2006/relationships/image" Target="../media/image49.png"/><Relationship Id="rId38" Type="http://schemas.openxmlformats.org/officeDocument/2006/relationships/image" Target="../media/image51.png"/><Relationship Id="rId37" Type="http://schemas.openxmlformats.org/officeDocument/2006/relationships/image" Target="../media/image52.png"/><Relationship Id="rId36" Type="http://schemas.openxmlformats.org/officeDocument/2006/relationships/image" Target="../media/image47.png"/><Relationship Id="rId35" Type="http://schemas.openxmlformats.org/officeDocument/2006/relationships/image" Target="../media/image42.png"/><Relationship Id="rId34" Type="http://schemas.openxmlformats.org/officeDocument/2006/relationships/image" Target="../media/image40.png"/><Relationship Id="rId33" Type="http://schemas.openxmlformats.org/officeDocument/2006/relationships/image" Target="../media/image48.png"/><Relationship Id="rId32" Type="http://schemas.openxmlformats.org/officeDocument/2006/relationships/image" Target="../media/image50.png"/><Relationship Id="rId31" Type="http://schemas.openxmlformats.org/officeDocument/2006/relationships/image" Target="../media/image45.png"/><Relationship Id="rId30" Type="http://schemas.openxmlformats.org/officeDocument/2006/relationships/image" Target="../media/image46.png"/><Relationship Id="rId3" Type="http://schemas.openxmlformats.org/officeDocument/2006/relationships/image" Target="../media/image16.png"/><Relationship Id="rId29" Type="http://schemas.openxmlformats.org/officeDocument/2006/relationships/image" Target="../media/image44.png"/><Relationship Id="rId28" Type="http://schemas.openxmlformats.org/officeDocument/2006/relationships/image" Target="../media/image39.png"/><Relationship Id="rId27" Type="http://schemas.openxmlformats.org/officeDocument/2006/relationships/image" Target="../media/image41.png"/><Relationship Id="rId26" Type="http://schemas.openxmlformats.org/officeDocument/2006/relationships/image" Target="../media/image43.png"/><Relationship Id="rId25" Type="http://schemas.openxmlformats.org/officeDocument/2006/relationships/image" Target="../media/image31.png"/><Relationship Id="rId24" Type="http://schemas.openxmlformats.org/officeDocument/2006/relationships/image" Target="../media/image34.png"/><Relationship Id="rId23" Type="http://schemas.openxmlformats.org/officeDocument/2006/relationships/image" Target="../media/image37.png"/><Relationship Id="rId22" Type="http://schemas.openxmlformats.org/officeDocument/2006/relationships/image" Target="../media/image36.png"/><Relationship Id="rId21" Type="http://schemas.openxmlformats.org/officeDocument/2006/relationships/image" Target="../media/image33.png"/><Relationship Id="rId20" Type="http://schemas.openxmlformats.org/officeDocument/2006/relationships/image" Target="../media/image32.png"/><Relationship Id="rId2" Type="http://schemas.openxmlformats.org/officeDocument/2006/relationships/image" Target="../media/image17.png"/><Relationship Id="rId19" Type="http://schemas.openxmlformats.org/officeDocument/2006/relationships/image" Target="../media/image38.png"/><Relationship Id="rId18" Type="http://schemas.openxmlformats.org/officeDocument/2006/relationships/image" Target="../media/image35.png"/><Relationship Id="rId17" Type="http://schemas.openxmlformats.org/officeDocument/2006/relationships/image" Target="../media/image24.png"/><Relationship Id="rId16" Type="http://schemas.openxmlformats.org/officeDocument/2006/relationships/image" Target="../media/image25.png"/><Relationship Id="rId15" Type="http://schemas.openxmlformats.org/officeDocument/2006/relationships/image" Target="../media/image26.png"/><Relationship Id="rId14" Type="http://schemas.openxmlformats.org/officeDocument/2006/relationships/image" Target="../media/image20.png"/><Relationship Id="rId13" Type="http://schemas.openxmlformats.org/officeDocument/2006/relationships/image" Target="../media/image30.png"/><Relationship Id="rId12" Type="http://schemas.openxmlformats.org/officeDocument/2006/relationships/image" Target="../media/image28.png"/><Relationship Id="rId11" Type="http://schemas.openxmlformats.org/officeDocument/2006/relationships/image" Target="../media/image23.png"/><Relationship Id="rId10" Type="http://schemas.openxmlformats.org/officeDocument/2006/relationships/image" Target="../media/image27.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46.png"/><Relationship Id="rId7" Type="http://schemas.openxmlformats.org/officeDocument/2006/relationships/image" Target="../media/image47.png"/><Relationship Id="rId6" Type="http://schemas.openxmlformats.org/officeDocument/2006/relationships/image" Target="../media/image51.png"/><Relationship Id="rId50" Type="http://schemas.openxmlformats.org/officeDocument/2006/relationships/slideLayout" Target="../slideLayouts/slideLayout1.xml"/><Relationship Id="rId5" Type="http://schemas.openxmlformats.org/officeDocument/2006/relationships/image" Target="../media/image49.png"/><Relationship Id="rId49" Type="http://schemas.openxmlformats.org/officeDocument/2006/relationships/image" Target="../media/image55.png"/><Relationship Id="rId48" Type="http://schemas.openxmlformats.org/officeDocument/2006/relationships/image" Target="../media/image101.png"/><Relationship Id="rId47" Type="http://schemas.openxmlformats.org/officeDocument/2006/relationships/image" Target="../media/image54.png"/><Relationship Id="rId46" Type="http://schemas.openxmlformats.org/officeDocument/2006/relationships/image" Target="../media/image40.png"/><Relationship Id="rId45" Type="http://schemas.openxmlformats.org/officeDocument/2006/relationships/image" Target="../media/image41.png"/><Relationship Id="rId44" Type="http://schemas.openxmlformats.org/officeDocument/2006/relationships/image" Target="../media/image45.png"/><Relationship Id="rId43" Type="http://schemas.openxmlformats.org/officeDocument/2006/relationships/image" Target="../media/image43.png"/><Relationship Id="rId42" Type="http://schemas.openxmlformats.org/officeDocument/2006/relationships/image" Target="../media/image42.png"/><Relationship Id="rId41" Type="http://schemas.openxmlformats.org/officeDocument/2006/relationships/image" Target="../media/image38.png"/><Relationship Id="rId40" Type="http://schemas.openxmlformats.org/officeDocument/2006/relationships/image" Target="../media/image39.png"/><Relationship Id="rId4" Type="http://schemas.openxmlformats.org/officeDocument/2006/relationships/image" Target="../media/image48.png"/><Relationship Id="rId39" Type="http://schemas.openxmlformats.org/officeDocument/2006/relationships/image" Target="../media/image31.png"/><Relationship Id="rId38" Type="http://schemas.openxmlformats.org/officeDocument/2006/relationships/image" Target="../media/image44.png"/><Relationship Id="rId37" Type="http://schemas.openxmlformats.org/officeDocument/2006/relationships/image" Target="../media/image36.png"/><Relationship Id="rId36" Type="http://schemas.openxmlformats.org/officeDocument/2006/relationships/image" Target="../media/image32.png"/><Relationship Id="rId35" Type="http://schemas.openxmlformats.org/officeDocument/2006/relationships/image" Target="../media/image35.png"/><Relationship Id="rId34" Type="http://schemas.openxmlformats.org/officeDocument/2006/relationships/image" Target="../media/image37.png"/><Relationship Id="rId33" Type="http://schemas.openxmlformats.org/officeDocument/2006/relationships/image" Target="../media/image33.png"/><Relationship Id="rId32" Type="http://schemas.openxmlformats.org/officeDocument/2006/relationships/image" Target="../media/image34.png"/><Relationship Id="rId31" Type="http://schemas.openxmlformats.org/officeDocument/2006/relationships/image" Target="../media/image23.png"/><Relationship Id="rId30" Type="http://schemas.openxmlformats.org/officeDocument/2006/relationships/image" Target="../media/image30.png"/><Relationship Id="rId3" Type="http://schemas.openxmlformats.org/officeDocument/2006/relationships/image" Target="../media/image50.png"/><Relationship Id="rId29" Type="http://schemas.openxmlformats.org/officeDocument/2006/relationships/image" Target="../media/image25.png"/><Relationship Id="rId28" Type="http://schemas.openxmlformats.org/officeDocument/2006/relationships/image" Target="../media/image24.png"/><Relationship Id="rId27" Type="http://schemas.openxmlformats.org/officeDocument/2006/relationships/image" Target="../media/image27.png"/><Relationship Id="rId26" Type="http://schemas.openxmlformats.org/officeDocument/2006/relationships/image" Target="../media/image29.png"/><Relationship Id="rId25" Type="http://schemas.openxmlformats.org/officeDocument/2006/relationships/image" Target="../media/image26.png"/><Relationship Id="rId24" Type="http://schemas.openxmlformats.org/officeDocument/2006/relationships/image" Target="../media/image28.png"/><Relationship Id="rId23" Type="http://schemas.openxmlformats.org/officeDocument/2006/relationships/image" Target="../media/image10.png"/><Relationship Id="rId22" Type="http://schemas.openxmlformats.org/officeDocument/2006/relationships/image" Target="../media/image12.png"/><Relationship Id="rId21" Type="http://schemas.openxmlformats.org/officeDocument/2006/relationships/image" Target="../media/image13.png"/><Relationship Id="rId20" Type="http://schemas.openxmlformats.org/officeDocument/2006/relationships/image" Target="../media/image22.png"/><Relationship Id="rId2" Type="http://schemas.openxmlformats.org/officeDocument/2006/relationships/image" Target="../media/image52.png"/><Relationship Id="rId19" Type="http://schemas.openxmlformats.org/officeDocument/2006/relationships/image" Target="../media/image15.png"/><Relationship Id="rId18" Type="http://schemas.openxmlformats.org/officeDocument/2006/relationships/image" Target="../media/image20.png"/><Relationship Id="rId17" Type="http://schemas.openxmlformats.org/officeDocument/2006/relationships/image" Target="../media/image11.png"/><Relationship Id="rId16" Type="http://schemas.openxmlformats.org/officeDocument/2006/relationships/image" Target="../media/image21.png"/><Relationship Id="rId15" Type="http://schemas.openxmlformats.org/officeDocument/2006/relationships/image" Target="../media/image19.png"/><Relationship Id="rId14" Type="http://schemas.openxmlformats.org/officeDocument/2006/relationships/image" Target="../media/image18.png"/><Relationship Id="rId13" Type="http://schemas.openxmlformats.org/officeDocument/2006/relationships/image" Target="../media/image14.png"/><Relationship Id="rId12" Type="http://schemas.openxmlformats.org/officeDocument/2006/relationships/image" Target="../media/image53.png"/><Relationship Id="rId11" Type="http://schemas.openxmlformats.org/officeDocument/2006/relationships/image" Target="../media/image16.png"/><Relationship Id="rId10" Type="http://schemas.openxmlformats.org/officeDocument/2006/relationships/image" Target="../media/image9.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2.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34"/>
          <p:cNvPicPr>
            <a:picLocks noChangeAspect="1"/>
          </p:cNvPicPr>
          <p:nvPr/>
        </p:nvPicPr>
        <p:blipFill>
          <a:blip r:embed="rId1"/>
          <a:stretch>
            <a:fillRect/>
          </a:stretch>
        </p:blipFill>
        <p:spPr>
          <a:xfrm rot="21600000">
            <a:off x="1" y="0"/>
            <a:ext cx="12191998" cy="6858000"/>
          </a:xfrm>
          <a:prstGeom prst="rect">
            <a:avLst/>
          </a:prstGeom>
        </p:spPr>
      </p:pic>
      <p:pic>
        <p:nvPicPr>
          <p:cNvPr id="1036" name="picture 1036"/>
          <p:cNvPicPr>
            <a:picLocks noChangeAspect="1"/>
          </p:cNvPicPr>
          <p:nvPr/>
        </p:nvPicPr>
        <p:blipFill>
          <a:blip r:embed="rId2"/>
          <a:stretch>
            <a:fillRect/>
          </a:stretch>
        </p:blipFill>
        <p:spPr>
          <a:xfrm rot="21600000">
            <a:off x="0" y="1098499"/>
            <a:ext cx="1532819" cy="4509757"/>
          </a:xfrm>
          <a:prstGeom prst="rect">
            <a:avLst/>
          </a:prstGeom>
        </p:spPr>
      </p:pic>
      <p:pic>
        <p:nvPicPr>
          <p:cNvPr id="1038" name="picture 1038"/>
          <p:cNvPicPr>
            <a:picLocks noChangeAspect="1"/>
          </p:cNvPicPr>
          <p:nvPr/>
        </p:nvPicPr>
        <p:blipFill>
          <a:blip r:embed="rId3"/>
          <a:stretch>
            <a:fillRect/>
          </a:stretch>
        </p:blipFill>
        <p:spPr>
          <a:xfrm rot="21600000">
            <a:off x="10137755" y="732654"/>
            <a:ext cx="2054244" cy="4875602"/>
          </a:xfrm>
          <a:prstGeom prst="rect">
            <a:avLst/>
          </a:prstGeom>
        </p:spPr>
      </p:pic>
      <p:graphicFrame>
        <p:nvGraphicFramePr>
          <p:cNvPr id="1040" name="table 1040"/>
          <p:cNvGraphicFramePr>
            <a:graphicFrameLocks noGrp="1"/>
          </p:cNvGraphicFramePr>
          <p:nvPr/>
        </p:nvGraphicFramePr>
        <p:xfrm>
          <a:off x="1515046" y="1176274"/>
          <a:ext cx="9184005" cy="4525645"/>
        </p:xfrm>
        <a:graphic>
          <a:graphicData uri="http://schemas.openxmlformats.org/drawingml/2006/table">
            <a:tbl>
              <a:tblPr>
                <a:solidFill>
                  <a:srgbClr val="FFFFFF"/>
                </a:solidFill>
              </a:tblPr>
              <a:tblGrid>
                <a:gridCol w="9184005"/>
              </a:tblGrid>
              <a:tr h="2070735">
                <a:tc>
                  <a:txBody>
                    <a:bodyPr/>
                    <a:lstStyle/>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marL="3790315" algn="l" rtl="0" eaLnBrk="0">
                        <a:lnSpc>
                          <a:spcPct val="76000"/>
                        </a:lnSpc>
                        <a:spcBef>
                          <a:spcPts val="5"/>
                        </a:spcBef>
                      </a:pPr>
                      <a:r>
                        <a:rPr sz="4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rPr>
                        <a:t>Part</a:t>
                      </a:r>
                      <a:r>
                        <a:rPr sz="4400" kern="0" spc="16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4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rPr>
                        <a:t>0</a:t>
                      </a:r>
                      <a:r>
                        <a:rPr lang="en-US" sz="4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rPr>
                        <a:t>1</a:t>
                      </a:r>
                      <a:endParaRPr lang="en-US" sz="4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endParaRPr>
                    </a:p>
                  </a:txBody>
                  <a:tcPr marL="0" marR="0" marT="0" marB="0" vert="horz">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5875" cap="flat" cmpd="sng" algn="ctr">
                      <a:solidFill>
                        <a:srgbClr val="D9D9D9"/>
                      </a:solidFill>
                      <a:prstDash val="solid"/>
                      <a:round/>
                      <a:headEnd type="none" w="med" len="med"/>
                      <a:tailEnd type="none" w="med" len="med"/>
                    </a:lnT>
                    <a:lnB>
                      <a:noFill/>
                    </a:lnB>
                    <a:solidFill>
                      <a:srgbClr val="FFFFFF"/>
                    </a:solidFill>
                  </a:tcPr>
                </a:tc>
              </a:tr>
              <a:tr h="245491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a:noFill/>
                    </a:lnT>
                    <a:lnB w="3175" cap="flat" cmpd="sng" algn="ctr">
                      <a:solidFill>
                        <a:srgbClr val="D9D9D9"/>
                      </a:solidFill>
                      <a:prstDash val="solid"/>
                      <a:round/>
                      <a:headEnd type="none" w="med" len="med"/>
                      <a:tailEnd type="none" w="med" len="med"/>
                    </a:lnB>
                    <a:solidFill>
                      <a:srgbClr val="FFFFFF"/>
                    </a:solidFill>
                  </a:tcPr>
                </a:tc>
              </a:tr>
            </a:tbl>
          </a:graphicData>
        </a:graphic>
      </p:graphicFrame>
      <p:sp>
        <p:nvSpPr>
          <p:cNvPr id="1042" name="textbox 1042"/>
          <p:cNvSpPr/>
          <p:nvPr/>
        </p:nvSpPr>
        <p:spPr>
          <a:xfrm>
            <a:off x="2762250" y="3328924"/>
            <a:ext cx="7018655" cy="957580"/>
          </a:xfrm>
          <a:prstGeom prst="rect">
            <a:avLst/>
          </a:prstGeom>
          <a:solidFill>
            <a:srgbClr val="C5785C">
              <a:alpha val="96470"/>
            </a:srgbClr>
          </a:solidFill>
          <a:ln w="0" cap="flat">
            <a:noFill/>
            <a:prstDash val="solid"/>
            <a:miter lim="0"/>
          </a:ln>
        </p:spPr>
        <p:txBody>
          <a:bodyPr vert="horz" wrap="square" lIns="0" tIns="0" rIns="0" bIns="0"/>
          <a:lstStyle/>
          <a:p>
            <a:pPr algn="l" rtl="0" eaLnBrk="0">
              <a:lnSpc>
                <a:spcPct val="145000"/>
              </a:lnSpc>
            </a:pPr>
            <a:endParaRPr sz="1000" dirty="0">
              <a:latin typeface="Arial" panose="020B0604020202020204"/>
              <a:ea typeface="Arial" panose="020B0604020202020204"/>
              <a:cs typeface="Arial" panose="020B0604020202020204"/>
            </a:endParaRPr>
          </a:p>
          <a:p>
            <a:pPr marL="711835" algn="l" rtl="0" eaLnBrk="0">
              <a:lnSpc>
                <a:spcPct val="77000"/>
              </a:lnSpc>
              <a:spcBef>
                <a:spcPts val="0"/>
              </a:spcBef>
            </a:pPr>
            <a:r>
              <a:rPr lang="en-US" sz="3600" b="1" kern="0" spc="-10" dirty="0">
                <a:solidFill>
                  <a:srgbClr val="FFFFFF">
                    <a:alpha val="100000"/>
                  </a:srgbClr>
                </a:solidFill>
                <a:latin typeface="Times New Roman" panose="02020603050405020304"/>
                <a:ea typeface="Times New Roman" panose="02020603050405020304"/>
                <a:cs typeface="Times New Roman" panose="02020603050405020304"/>
              </a:rPr>
              <a:t>      </a:t>
            </a:r>
            <a:r>
              <a:rPr sz="3600" b="1" kern="0" spc="-10" dirty="0">
                <a:solidFill>
                  <a:srgbClr val="FFFFFF">
                    <a:alpha val="100000"/>
                  </a:srgbClr>
                </a:solidFill>
                <a:latin typeface="Times New Roman" panose="02020603050405020304"/>
                <a:ea typeface="Times New Roman" panose="02020603050405020304"/>
                <a:cs typeface="Times New Roman" panose="02020603050405020304"/>
              </a:rPr>
              <a:t>Compound Interest </a:t>
            </a:r>
            <a:endParaRPr sz="3600" dirty="0">
              <a:latin typeface="Times New Roman" panose="02020603050405020304"/>
              <a:ea typeface="Times New Roman" panose="02020603050405020304"/>
              <a:cs typeface="Times New Roman" panose="02020603050405020304"/>
            </a:endParaRPr>
          </a:p>
        </p:txBody>
      </p:sp>
      <p:pic>
        <p:nvPicPr>
          <p:cNvPr id="1044" name="picture 1044"/>
          <p:cNvPicPr>
            <a:picLocks noChangeAspect="1"/>
          </p:cNvPicPr>
          <p:nvPr/>
        </p:nvPicPr>
        <p:blipFill>
          <a:blip r:embed="rId4"/>
          <a:stretch>
            <a:fillRect/>
          </a:stretch>
        </p:blipFill>
        <p:spPr>
          <a:xfrm rot="21600000">
            <a:off x="548093" y="3927983"/>
            <a:ext cx="807377" cy="1811870"/>
          </a:xfrm>
          <a:prstGeom prst="rect">
            <a:avLst/>
          </a:prstGeom>
        </p:spPr>
      </p:pic>
      <p:pic>
        <p:nvPicPr>
          <p:cNvPr id="1046" name="picture 1046"/>
          <p:cNvPicPr>
            <a:picLocks noChangeAspect="1"/>
          </p:cNvPicPr>
          <p:nvPr/>
        </p:nvPicPr>
        <p:blipFill>
          <a:blip r:embed="rId5"/>
          <a:stretch>
            <a:fillRect/>
          </a:stretch>
        </p:blipFill>
        <p:spPr>
          <a:xfrm rot="21600000">
            <a:off x="1512950" y="5978525"/>
            <a:ext cx="1174750" cy="879475"/>
          </a:xfrm>
          <a:prstGeom prst="rect">
            <a:avLst/>
          </a:prstGeom>
        </p:spPr>
      </p:pic>
      <p:pic>
        <p:nvPicPr>
          <p:cNvPr id="1048" name="picture 1048"/>
          <p:cNvPicPr>
            <a:picLocks noChangeAspect="1"/>
          </p:cNvPicPr>
          <p:nvPr/>
        </p:nvPicPr>
        <p:blipFill>
          <a:blip r:embed="rId6"/>
          <a:stretch>
            <a:fillRect/>
          </a:stretch>
        </p:blipFill>
        <p:spPr>
          <a:xfrm rot="21600000">
            <a:off x="0" y="5438775"/>
            <a:ext cx="730250" cy="1173162"/>
          </a:xfrm>
          <a:prstGeom prst="rect">
            <a:avLst/>
          </a:prstGeom>
        </p:spPr>
      </p:pic>
      <p:sp>
        <p:nvSpPr>
          <p:cNvPr id="1050" name="path 1050"/>
          <p:cNvSpPr/>
          <p:nvPr/>
        </p:nvSpPr>
        <p:spPr>
          <a:xfrm>
            <a:off x="10737977" y="5644578"/>
            <a:ext cx="1400047" cy="361721"/>
          </a:xfrm>
          <a:custGeom>
            <a:avLst/>
            <a:gdLst/>
            <a:ahLst/>
            <a:cxnLst/>
            <a:rect l="0" t="0" r="0" b="0"/>
            <a:pathLst>
              <a:path w="2204" h="569">
                <a:moveTo>
                  <a:pt x="0" y="21"/>
                </a:moveTo>
                <a:cubicBezTo>
                  <a:pt x="0" y="9"/>
                  <a:pt x="9" y="0"/>
                  <a:pt x="21" y="0"/>
                </a:cubicBezTo>
                <a:cubicBezTo>
                  <a:pt x="33" y="0"/>
                  <a:pt x="43" y="9"/>
                  <a:pt x="43" y="21"/>
                </a:cubicBezTo>
                <a:cubicBezTo>
                  <a:pt x="43" y="33"/>
                  <a:pt x="33" y="43"/>
                  <a:pt x="21" y="43"/>
                </a:cubicBezTo>
                <a:cubicBezTo>
                  <a:pt x="9" y="43"/>
                  <a:pt x="0" y="33"/>
                  <a:pt x="0" y="21"/>
                </a:cubicBezTo>
              </a:path>
              <a:path w="2204" h="569">
                <a:moveTo>
                  <a:pt x="216" y="21"/>
                </a:moveTo>
                <a:cubicBezTo>
                  <a:pt x="216" y="9"/>
                  <a:pt x="225" y="0"/>
                  <a:pt x="237" y="0"/>
                </a:cubicBezTo>
                <a:cubicBezTo>
                  <a:pt x="249" y="0"/>
                  <a:pt x="259" y="9"/>
                  <a:pt x="259" y="21"/>
                </a:cubicBezTo>
                <a:cubicBezTo>
                  <a:pt x="259" y="33"/>
                  <a:pt x="249" y="43"/>
                  <a:pt x="237" y="43"/>
                </a:cubicBezTo>
                <a:cubicBezTo>
                  <a:pt x="225" y="43"/>
                  <a:pt x="216" y="33"/>
                  <a:pt x="216" y="21"/>
                </a:cubicBezTo>
              </a:path>
              <a:path w="2204" h="569">
                <a:moveTo>
                  <a:pt x="432" y="21"/>
                </a:moveTo>
                <a:cubicBezTo>
                  <a:pt x="432" y="9"/>
                  <a:pt x="441" y="0"/>
                  <a:pt x="454" y="0"/>
                </a:cubicBezTo>
                <a:cubicBezTo>
                  <a:pt x="465" y="0"/>
                  <a:pt x="475" y="9"/>
                  <a:pt x="475" y="21"/>
                </a:cubicBezTo>
                <a:cubicBezTo>
                  <a:pt x="475" y="33"/>
                  <a:pt x="465" y="43"/>
                  <a:pt x="454" y="43"/>
                </a:cubicBezTo>
                <a:cubicBezTo>
                  <a:pt x="441" y="43"/>
                  <a:pt x="432" y="33"/>
                  <a:pt x="432" y="21"/>
                </a:cubicBezTo>
              </a:path>
              <a:path w="2204" h="569">
                <a:moveTo>
                  <a:pt x="648" y="21"/>
                </a:moveTo>
                <a:cubicBezTo>
                  <a:pt x="648" y="9"/>
                  <a:pt x="658" y="0"/>
                  <a:pt x="670" y="0"/>
                </a:cubicBezTo>
                <a:cubicBezTo>
                  <a:pt x="681" y="0"/>
                  <a:pt x="691" y="9"/>
                  <a:pt x="691" y="21"/>
                </a:cubicBezTo>
                <a:cubicBezTo>
                  <a:pt x="691" y="33"/>
                  <a:pt x="681" y="43"/>
                  <a:pt x="670" y="43"/>
                </a:cubicBezTo>
                <a:cubicBezTo>
                  <a:pt x="658" y="43"/>
                  <a:pt x="648" y="33"/>
                  <a:pt x="648" y="21"/>
                </a:cubicBezTo>
              </a:path>
              <a:path w="2204" h="569">
                <a:moveTo>
                  <a:pt x="864" y="21"/>
                </a:moveTo>
                <a:cubicBezTo>
                  <a:pt x="864" y="9"/>
                  <a:pt x="874" y="0"/>
                  <a:pt x="886" y="0"/>
                </a:cubicBezTo>
                <a:cubicBezTo>
                  <a:pt x="898" y="0"/>
                  <a:pt x="907" y="9"/>
                  <a:pt x="907" y="21"/>
                </a:cubicBezTo>
                <a:cubicBezTo>
                  <a:pt x="907" y="33"/>
                  <a:pt x="898" y="43"/>
                  <a:pt x="886" y="43"/>
                </a:cubicBezTo>
                <a:cubicBezTo>
                  <a:pt x="874" y="43"/>
                  <a:pt x="864" y="33"/>
                  <a:pt x="864" y="21"/>
                </a:cubicBezTo>
              </a:path>
              <a:path w="2204" h="569">
                <a:moveTo>
                  <a:pt x="1080" y="21"/>
                </a:moveTo>
                <a:cubicBezTo>
                  <a:pt x="1080" y="9"/>
                  <a:pt x="1090" y="0"/>
                  <a:pt x="1102" y="0"/>
                </a:cubicBezTo>
                <a:cubicBezTo>
                  <a:pt x="1114" y="0"/>
                  <a:pt x="1124" y="9"/>
                  <a:pt x="1124" y="21"/>
                </a:cubicBezTo>
                <a:cubicBezTo>
                  <a:pt x="1124" y="33"/>
                  <a:pt x="1114" y="43"/>
                  <a:pt x="1102" y="43"/>
                </a:cubicBezTo>
                <a:cubicBezTo>
                  <a:pt x="1090" y="43"/>
                  <a:pt x="1080" y="33"/>
                  <a:pt x="1080" y="21"/>
                </a:cubicBezTo>
              </a:path>
              <a:path w="2204" h="569">
                <a:moveTo>
                  <a:pt x="1296" y="21"/>
                </a:moveTo>
                <a:cubicBezTo>
                  <a:pt x="1296" y="9"/>
                  <a:pt x="1306" y="0"/>
                  <a:pt x="1318" y="0"/>
                </a:cubicBezTo>
                <a:cubicBezTo>
                  <a:pt x="1330" y="0"/>
                  <a:pt x="1340" y="9"/>
                  <a:pt x="1340" y="21"/>
                </a:cubicBezTo>
                <a:cubicBezTo>
                  <a:pt x="1340" y="33"/>
                  <a:pt x="1330" y="43"/>
                  <a:pt x="1318" y="43"/>
                </a:cubicBezTo>
                <a:cubicBezTo>
                  <a:pt x="1306" y="43"/>
                  <a:pt x="1296" y="33"/>
                  <a:pt x="1296" y="21"/>
                </a:cubicBezTo>
              </a:path>
              <a:path w="2204" h="569">
                <a:moveTo>
                  <a:pt x="1513" y="21"/>
                </a:moveTo>
                <a:cubicBezTo>
                  <a:pt x="1513" y="9"/>
                  <a:pt x="1522" y="0"/>
                  <a:pt x="1534" y="0"/>
                </a:cubicBezTo>
                <a:cubicBezTo>
                  <a:pt x="1546" y="0"/>
                  <a:pt x="1556" y="9"/>
                  <a:pt x="1556" y="21"/>
                </a:cubicBezTo>
                <a:cubicBezTo>
                  <a:pt x="1556" y="33"/>
                  <a:pt x="1546" y="43"/>
                  <a:pt x="1534" y="43"/>
                </a:cubicBezTo>
                <a:cubicBezTo>
                  <a:pt x="1522" y="43"/>
                  <a:pt x="1513" y="33"/>
                  <a:pt x="1513" y="21"/>
                </a:cubicBezTo>
              </a:path>
              <a:path w="2204" h="569">
                <a:moveTo>
                  <a:pt x="1729" y="21"/>
                </a:moveTo>
                <a:cubicBezTo>
                  <a:pt x="1729" y="9"/>
                  <a:pt x="1739" y="0"/>
                  <a:pt x="1750" y="0"/>
                </a:cubicBezTo>
                <a:cubicBezTo>
                  <a:pt x="1762" y="0"/>
                  <a:pt x="1772" y="9"/>
                  <a:pt x="1772" y="21"/>
                </a:cubicBezTo>
                <a:cubicBezTo>
                  <a:pt x="1772" y="33"/>
                  <a:pt x="1762" y="43"/>
                  <a:pt x="1750" y="43"/>
                </a:cubicBezTo>
                <a:cubicBezTo>
                  <a:pt x="1739" y="43"/>
                  <a:pt x="1729" y="33"/>
                  <a:pt x="1729" y="21"/>
                </a:cubicBezTo>
              </a:path>
              <a:path w="2204" h="569">
                <a:moveTo>
                  <a:pt x="1945" y="21"/>
                </a:moveTo>
                <a:cubicBezTo>
                  <a:pt x="1945" y="9"/>
                  <a:pt x="1955" y="0"/>
                  <a:pt x="1966" y="0"/>
                </a:cubicBezTo>
                <a:cubicBezTo>
                  <a:pt x="1979" y="0"/>
                  <a:pt x="1988" y="9"/>
                  <a:pt x="1988" y="21"/>
                </a:cubicBezTo>
                <a:cubicBezTo>
                  <a:pt x="1988" y="33"/>
                  <a:pt x="1979" y="43"/>
                  <a:pt x="1966" y="43"/>
                </a:cubicBezTo>
                <a:cubicBezTo>
                  <a:pt x="1955" y="43"/>
                  <a:pt x="1945" y="33"/>
                  <a:pt x="1945" y="21"/>
                </a:cubicBezTo>
              </a:path>
              <a:path w="2204" h="569">
                <a:moveTo>
                  <a:pt x="2161" y="21"/>
                </a:moveTo>
                <a:cubicBezTo>
                  <a:pt x="2161" y="9"/>
                  <a:pt x="2171" y="0"/>
                  <a:pt x="2183" y="0"/>
                </a:cubicBezTo>
                <a:cubicBezTo>
                  <a:pt x="2195" y="0"/>
                  <a:pt x="2204" y="9"/>
                  <a:pt x="2204" y="21"/>
                </a:cubicBezTo>
                <a:cubicBezTo>
                  <a:pt x="2204" y="33"/>
                  <a:pt x="2195" y="43"/>
                  <a:pt x="2183" y="43"/>
                </a:cubicBezTo>
                <a:cubicBezTo>
                  <a:pt x="2171" y="43"/>
                  <a:pt x="2161" y="33"/>
                  <a:pt x="2161" y="21"/>
                </a:cubicBezTo>
              </a:path>
              <a:path w="2204" h="569">
                <a:moveTo>
                  <a:pt x="0" y="197"/>
                </a:moveTo>
                <a:cubicBezTo>
                  <a:pt x="0" y="185"/>
                  <a:pt x="9" y="175"/>
                  <a:pt x="21" y="175"/>
                </a:cubicBezTo>
                <a:cubicBezTo>
                  <a:pt x="33" y="175"/>
                  <a:pt x="43" y="185"/>
                  <a:pt x="43" y="197"/>
                </a:cubicBezTo>
                <a:cubicBezTo>
                  <a:pt x="43" y="209"/>
                  <a:pt x="33" y="218"/>
                  <a:pt x="21" y="218"/>
                </a:cubicBezTo>
                <a:cubicBezTo>
                  <a:pt x="9" y="218"/>
                  <a:pt x="0" y="209"/>
                  <a:pt x="0" y="197"/>
                </a:cubicBezTo>
              </a:path>
              <a:path w="2204" h="569">
                <a:moveTo>
                  <a:pt x="216" y="197"/>
                </a:moveTo>
                <a:cubicBezTo>
                  <a:pt x="216" y="185"/>
                  <a:pt x="225" y="175"/>
                  <a:pt x="237" y="175"/>
                </a:cubicBezTo>
                <a:cubicBezTo>
                  <a:pt x="249" y="175"/>
                  <a:pt x="259" y="185"/>
                  <a:pt x="259" y="197"/>
                </a:cubicBezTo>
                <a:cubicBezTo>
                  <a:pt x="259" y="209"/>
                  <a:pt x="249" y="218"/>
                  <a:pt x="237" y="218"/>
                </a:cubicBezTo>
                <a:cubicBezTo>
                  <a:pt x="225" y="218"/>
                  <a:pt x="216" y="209"/>
                  <a:pt x="216" y="197"/>
                </a:cubicBezTo>
              </a:path>
              <a:path w="2204" h="569">
                <a:moveTo>
                  <a:pt x="432" y="197"/>
                </a:moveTo>
                <a:cubicBezTo>
                  <a:pt x="432" y="185"/>
                  <a:pt x="441" y="175"/>
                  <a:pt x="454" y="175"/>
                </a:cubicBezTo>
                <a:cubicBezTo>
                  <a:pt x="465" y="175"/>
                  <a:pt x="475" y="185"/>
                  <a:pt x="475" y="197"/>
                </a:cubicBezTo>
                <a:cubicBezTo>
                  <a:pt x="475" y="209"/>
                  <a:pt x="465" y="218"/>
                  <a:pt x="454" y="218"/>
                </a:cubicBezTo>
                <a:cubicBezTo>
                  <a:pt x="441" y="218"/>
                  <a:pt x="432" y="209"/>
                  <a:pt x="432" y="197"/>
                </a:cubicBezTo>
              </a:path>
              <a:path w="2204" h="569">
                <a:moveTo>
                  <a:pt x="648" y="197"/>
                </a:moveTo>
                <a:cubicBezTo>
                  <a:pt x="648" y="185"/>
                  <a:pt x="658" y="175"/>
                  <a:pt x="670" y="175"/>
                </a:cubicBezTo>
                <a:cubicBezTo>
                  <a:pt x="681" y="175"/>
                  <a:pt x="691" y="185"/>
                  <a:pt x="691" y="197"/>
                </a:cubicBezTo>
                <a:cubicBezTo>
                  <a:pt x="691" y="209"/>
                  <a:pt x="681" y="218"/>
                  <a:pt x="670" y="218"/>
                </a:cubicBezTo>
                <a:cubicBezTo>
                  <a:pt x="658" y="218"/>
                  <a:pt x="648" y="209"/>
                  <a:pt x="648" y="197"/>
                </a:cubicBezTo>
              </a:path>
              <a:path w="2204" h="569">
                <a:moveTo>
                  <a:pt x="864" y="197"/>
                </a:moveTo>
                <a:cubicBezTo>
                  <a:pt x="864" y="185"/>
                  <a:pt x="874" y="175"/>
                  <a:pt x="886" y="175"/>
                </a:cubicBezTo>
                <a:cubicBezTo>
                  <a:pt x="898" y="175"/>
                  <a:pt x="907" y="185"/>
                  <a:pt x="907" y="197"/>
                </a:cubicBezTo>
                <a:cubicBezTo>
                  <a:pt x="907" y="209"/>
                  <a:pt x="898" y="218"/>
                  <a:pt x="886" y="218"/>
                </a:cubicBezTo>
                <a:cubicBezTo>
                  <a:pt x="874" y="218"/>
                  <a:pt x="864" y="209"/>
                  <a:pt x="864" y="197"/>
                </a:cubicBezTo>
              </a:path>
              <a:path w="2204" h="569">
                <a:moveTo>
                  <a:pt x="1080" y="197"/>
                </a:moveTo>
                <a:cubicBezTo>
                  <a:pt x="1080" y="185"/>
                  <a:pt x="1090" y="175"/>
                  <a:pt x="1102" y="175"/>
                </a:cubicBezTo>
                <a:cubicBezTo>
                  <a:pt x="1114" y="175"/>
                  <a:pt x="1124" y="185"/>
                  <a:pt x="1124" y="197"/>
                </a:cubicBezTo>
                <a:cubicBezTo>
                  <a:pt x="1124" y="209"/>
                  <a:pt x="1114" y="218"/>
                  <a:pt x="1102" y="218"/>
                </a:cubicBezTo>
                <a:cubicBezTo>
                  <a:pt x="1090" y="218"/>
                  <a:pt x="1080" y="209"/>
                  <a:pt x="1080" y="197"/>
                </a:cubicBezTo>
              </a:path>
              <a:path w="2204" h="569">
                <a:moveTo>
                  <a:pt x="1296" y="197"/>
                </a:moveTo>
                <a:cubicBezTo>
                  <a:pt x="1296" y="185"/>
                  <a:pt x="1306" y="175"/>
                  <a:pt x="1318" y="175"/>
                </a:cubicBezTo>
                <a:cubicBezTo>
                  <a:pt x="1330" y="175"/>
                  <a:pt x="1340" y="185"/>
                  <a:pt x="1340" y="197"/>
                </a:cubicBezTo>
                <a:cubicBezTo>
                  <a:pt x="1340" y="209"/>
                  <a:pt x="1330" y="218"/>
                  <a:pt x="1318" y="218"/>
                </a:cubicBezTo>
                <a:cubicBezTo>
                  <a:pt x="1306" y="218"/>
                  <a:pt x="1296" y="209"/>
                  <a:pt x="1296" y="197"/>
                </a:cubicBezTo>
              </a:path>
              <a:path w="2204" h="569">
                <a:moveTo>
                  <a:pt x="1513" y="197"/>
                </a:moveTo>
                <a:cubicBezTo>
                  <a:pt x="1513" y="185"/>
                  <a:pt x="1522" y="175"/>
                  <a:pt x="1534" y="175"/>
                </a:cubicBezTo>
                <a:cubicBezTo>
                  <a:pt x="1546" y="175"/>
                  <a:pt x="1556" y="185"/>
                  <a:pt x="1556" y="197"/>
                </a:cubicBezTo>
                <a:cubicBezTo>
                  <a:pt x="1556" y="209"/>
                  <a:pt x="1546" y="218"/>
                  <a:pt x="1534" y="218"/>
                </a:cubicBezTo>
                <a:cubicBezTo>
                  <a:pt x="1522" y="218"/>
                  <a:pt x="1513" y="209"/>
                  <a:pt x="1513" y="197"/>
                </a:cubicBezTo>
              </a:path>
              <a:path w="2204" h="569">
                <a:moveTo>
                  <a:pt x="1729" y="197"/>
                </a:moveTo>
                <a:cubicBezTo>
                  <a:pt x="1729" y="185"/>
                  <a:pt x="1739" y="175"/>
                  <a:pt x="1750" y="175"/>
                </a:cubicBezTo>
                <a:cubicBezTo>
                  <a:pt x="1762" y="175"/>
                  <a:pt x="1772" y="185"/>
                  <a:pt x="1772" y="197"/>
                </a:cubicBezTo>
                <a:cubicBezTo>
                  <a:pt x="1772" y="209"/>
                  <a:pt x="1762" y="218"/>
                  <a:pt x="1750" y="218"/>
                </a:cubicBezTo>
                <a:cubicBezTo>
                  <a:pt x="1739" y="218"/>
                  <a:pt x="1729" y="209"/>
                  <a:pt x="1729" y="197"/>
                </a:cubicBezTo>
              </a:path>
              <a:path w="2204" h="569">
                <a:moveTo>
                  <a:pt x="1945" y="197"/>
                </a:moveTo>
                <a:cubicBezTo>
                  <a:pt x="1945" y="185"/>
                  <a:pt x="1955" y="175"/>
                  <a:pt x="1966" y="175"/>
                </a:cubicBezTo>
                <a:cubicBezTo>
                  <a:pt x="1979" y="175"/>
                  <a:pt x="1988" y="185"/>
                  <a:pt x="1988" y="197"/>
                </a:cubicBezTo>
                <a:cubicBezTo>
                  <a:pt x="1988" y="209"/>
                  <a:pt x="1979" y="218"/>
                  <a:pt x="1966" y="218"/>
                </a:cubicBezTo>
                <a:cubicBezTo>
                  <a:pt x="1955" y="218"/>
                  <a:pt x="1945" y="209"/>
                  <a:pt x="1945" y="197"/>
                </a:cubicBezTo>
              </a:path>
              <a:path w="2204" h="569">
                <a:moveTo>
                  <a:pt x="2161" y="197"/>
                </a:moveTo>
                <a:cubicBezTo>
                  <a:pt x="2161" y="185"/>
                  <a:pt x="2171" y="175"/>
                  <a:pt x="2183" y="175"/>
                </a:cubicBezTo>
                <a:cubicBezTo>
                  <a:pt x="2195" y="175"/>
                  <a:pt x="2204" y="185"/>
                  <a:pt x="2204" y="197"/>
                </a:cubicBezTo>
                <a:cubicBezTo>
                  <a:pt x="2204" y="209"/>
                  <a:pt x="2195" y="218"/>
                  <a:pt x="2183" y="218"/>
                </a:cubicBezTo>
                <a:cubicBezTo>
                  <a:pt x="2171" y="218"/>
                  <a:pt x="2161" y="209"/>
                  <a:pt x="2161" y="197"/>
                </a:cubicBezTo>
              </a:path>
              <a:path w="2204" h="569">
                <a:moveTo>
                  <a:pt x="0" y="372"/>
                </a:moveTo>
                <a:cubicBezTo>
                  <a:pt x="0" y="360"/>
                  <a:pt x="9" y="350"/>
                  <a:pt x="21" y="350"/>
                </a:cubicBezTo>
                <a:cubicBezTo>
                  <a:pt x="33" y="350"/>
                  <a:pt x="43" y="360"/>
                  <a:pt x="43" y="372"/>
                </a:cubicBezTo>
                <a:cubicBezTo>
                  <a:pt x="43" y="384"/>
                  <a:pt x="33" y="394"/>
                  <a:pt x="21" y="394"/>
                </a:cubicBezTo>
                <a:cubicBezTo>
                  <a:pt x="9" y="394"/>
                  <a:pt x="0" y="384"/>
                  <a:pt x="0" y="372"/>
                </a:cubicBezTo>
              </a:path>
              <a:path w="2204" h="569">
                <a:moveTo>
                  <a:pt x="216" y="372"/>
                </a:moveTo>
                <a:cubicBezTo>
                  <a:pt x="216" y="360"/>
                  <a:pt x="225" y="350"/>
                  <a:pt x="237" y="350"/>
                </a:cubicBezTo>
                <a:cubicBezTo>
                  <a:pt x="249" y="350"/>
                  <a:pt x="259" y="360"/>
                  <a:pt x="259" y="372"/>
                </a:cubicBezTo>
                <a:cubicBezTo>
                  <a:pt x="259" y="384"/>
                  <a:pt x="249" y="394"/>
                  <a:pt x="237" y="394"/>
                </a:cubicBezTo>
                <a:cubicBezTo>
                  <a:pt x="225" y="394"/>
                  <a:pt x="216" y="384"/>
                  <a:pt x="216" y="372"/>
                </a:cubicBezTo>
              </a:path>
              <a:path w="2204" h="569">
                <a:moveTo>
                  <a:pt x="432" y="372"/>
                </a:moveTo>
                <a:cubicBezTo>
                  <a:pt x="432" y="360"/>
                  <a:pt x="441" y="350"/>
                  <a:pt x="454" y="350"/>
                </a:cubicBezTo>
                <a:cubicBezTo>
                  <a:pt x="465" y="350"/>
                  <a:pt x="475" y="360"/>
                  <a:pt x="475" y="372"/>
                </a:cubicBezTo>
                <a:cubicBezTo>
                  <a:pt x="475" y="384"/>
                  <a:pt x="465" y="394"/>
                  <a:pt x="454" y="394"/>
                </a:cubicBezTo>
                <a:cubicBezTo>
                  <a:pt x="441" y="394"/>
                  <a:pt x="432" y="384"/>
                  <a:pt x="432" y="372"/>
                </a:cubicBezTo>
              </a:path>
              <a:path w="2204" h="569">
                <a:moveTo>
                  <a:pt x="648" y="372"/>
                </a:moveTo>
                <a:cubicBezTo>
                  <a:pt x="648" y="360"/>
                  <a:pt x="658" y="350"/>
                  <a:pt x="670" y="350"/>
                </a:cubicBezTo>
                <a:cubicBezTo>
                  <a:pt x="681" y="350"/>
                  <a:pt x="691" y="360"/>
                  <a:pt x="691" y="372"/>
                </a:cubicBezTo>
                <a:cubicBezTo>
                  <a:pt x="691" y="384"/>
                  <a:pt x="681" y="394"/>
                  <a:pt x="670" y="394"/>
                </a:cubicBezTo>
                <a:cubicBezTo>
                  <a:pt x="658" y="394"/>
                  <a:pt x="648" y="384"/>
                  <a:pt x="648" y="372"/>
                </a:cubicBezTo>
              </a:path>
              <a:path w="2204" h="569">
                <a:moveTo>
                  <a:pt x="864" y="372"/>
                </a:moveTo>
                <a:cubicBezTo>
                  <a:pt x="864" y="360"/>
                  <a:pt x="874" y="350"/>
                  <a:pt x="886" y="350"/>
                </a:cubicBezTo>
                <a:cubicBezTo>
                  <a:pt x="898" y="350"/>
                  <a:pt x="907" y="360"/>
                  <a:pt x="907" y="372"/>
                </a:cubicBezTo>
                <a:cubicBezTo>
                  <a:pt x="907" y="384"/>
                  <a:pt x="898" y="394"/>
                  <a:pt x="886" y="394"/>
                </a:cubicBezTo>
                <a:cubicBezTo>
                  <a:pt x="874" y="394"/>
                  <a:pt x="864" y="384"/>
                  <a:pt x="864" y="372"/>
                </a:cubicBezTo>
              </a:path>
              <a:path w="2204" h="569">
                <a:moveTo>
                  <a:pt x="1080" y="372"/>
                </a:moveTo>
                <a:cubicBezTo>
                  <a:pt x="1080" y="360"/>
                  <a:pt x="1090" y="350"/>
                  <a:pt x="1102" y="350"/>
                </a:cubicBezTo>
                <a:cubicBezTo>
                  <a:pt x="1114" y="350"/>
                  <a:pt x="1124" y="360"/>
                  <a:pt x="1124" y="372"/>
                </a:cubicBezTo>
                <a:cubicBezTo>
                  <a:pt x="1124" y="384"/>
                  <a:pt x="1114" y="394"/>
                  <a:pt x="1102" y="394"/>
                </a:cubicBezTo>
                <a:cubicBezTo>
                  <a:pt x="1090" y="394"/>
                  <a:pt x="1080" y="384"/>
                  <a:pt x="1080" y="372"/>
                </a:cubicBezTo>
              </a:path>
              <a:path w="2204" h="569">
                <a:moveTo>
                  <a:pt x="1296" y="372"/>
                </a:moveTo>
                <a:cubicBezTo>
                  <a:pt x="1296" y="360"/>
                  <a:pt x="1306" y="350"/>
                  <a:pt x="1318" y="350"/>
                </a:cubicBezTo>
                <a:cubicBezTo>
                  <a:pt x="1330" y="350"/>
                  <a:pt x="1340" y="360"/>
                  <a:pt x="1340" y="372"/>
                </a:cubicBezTo>
                <a:cubicBezTo>
                  <a:pt x="1340" y="384"/>
                  <a:pt x="1330" y="394"/>
                  <a:pt x="1318" y="394"/>
                </a:cubicBezTo>
                <a:cubicBezTo>
                  <a:pt x="1306" y="394"/>
                  <a:pt x="1296" y="384"/>
                  <a:pt x="1296" y="372"/>
                </a:cubicBezTo>
              </a:path>
              <a:path w="2204" h="569">
                <a:moveTo>
                  <a:pt x="1513" y="372"/>
                </a:moveTo>
                <a:cubicBezTo>
                  <a:pt x="1513" y="360"/>
                  <a:pt x="1522" y="350"/>
                  <a:pt x="1534" y="350"/>
                </a:cubicBezTo>
                <a:cubicBezTo>
                  <a:pt x="1546" y="350"/>
                  <a:pt x="1556" y="360"/>
                  <a:pt x="1556" y="372"/>
                </a:cubicBezTo>
                <a:cubicBezTo>
                  <a:pt x="1556" y="384"/>
                  <a:pt x="1546" y="394"/>
                  <a:pt x="1534" y="394"/>
                </a:cubicBezTo>
                <a:cubicBezTo>
                  <a:pt x="1522" y="394"/>
                  <a:pt x="1513" y="384"/>
                  <a:pt x="1513" y="372"/>
                </a:cubicBezTo>
              </a:path>
              <a:path w="2204" h="569">
                <a:moveTo>
                  <a:pt x="1729" y="372"/>
                </a:moveTo>
                <a:cubicBezTo>
                  <a:pt x="1729" y="360"/>
                  <a:pt x="1739" y="350"/>
                  <a:pt x="1750" y="350"/>
                </a:cubicBezTo>
                <a:cubicBezTo>
                  <a:pt x="1762" y="350"/>
                  <a:pt x="1772" y="360"/>
                  <a:pt x="1772" y="372"/>
                </a:cubicBezTo>
                <a:cubicBezTo>
                  <a:pt x="1772" y="384"/>
                  <a:pt x="1762" y="394"/>
                  <a:pt x="1750" y="394"/>
                </a:cubicBezTo>
                <a:cubicBezTo>
                  <a:pt x="1739" y="394"/>
                  <a:pt x="1729" y="384"/>
                  <a:pt x="1729" y="372"/>
                </a:cubicBezTo>
              </a:path>
              <a:path w="2204" h="569">
                <a:moveTo>
                  <a:pt x="1945" y="372"/>
                </a:moveTo>
                <a:cubicBezTo>
                  <a:pt x="1945" y="360"/>
                  <a:pt x="1955" y="350"/>
                  <a:pt x="1966" y="350"/>
                </a:cubicBezTo>
                <a:cubicBezTo>
                  <a:pt x="1979" y="350"/>
                  <a:pt x="1988" y="360"/>
                  <a:pt x="1988" y="372"/>
                </a:cubicBezTo>
                <a:cubicBezTo>
                  <a:pt x="1988" y="384"/>
                  <a:pt x="1979" y="394"/>
                  <a:pt x="1966" y="394"/>
                </a:cubicBezTo>
                <a:cubicBezTo>
                  <a:pt x="1955" y="394"/>
                  <a:pt x="1945" y="384"/>
                  <a:pt x="1945" y="372"/>
                </a:cubicBezTo>
              </a:path>
              <a:path w="2204" h="569">
                <a:moveTo>
                  <a:pt x="2161" y="372"/>
                </a:moveTo>
                <a:cubicBezTo>
                  <a:pt x="2161" y="360"/>
                  <a:pt x="2171" y="350"/>
                  <a:pt x="2183" y="350"/>
                </a:cubicBezTo>
                <a:cubicBezTo>
                  <a:pt x="2195" y="350"/>
                  <a:pt x="2204" y="360"/>
                  <a:pt x="2204" y="372"/>
                </a:cubicBezTo>
                <a:cubicBezTo>
                  <a:pt x="2204" y="384"/>
                  <a:pt x="2195" y="394"/>
                  <a:pt x="2183" y="394"/>
                </a:cubicBezTo>
                <a:cubicBezTo>
                  <a:pt x="2171" y="394"/>
                  <a:pt x="2161" y="384"/>
                  <a:pt x="2161" y="372"/>
                </a:cubicBezTo>
              </a:path>
              <a:path w="2204" h="569">
                <a:moveTo>
                  <a:pt x="0" y="548"/>
                </a:moveTo>
                <a:cubicBezTo>
                  <a:pt x="0" y="536"/>
                  <a:pt x="9" y="526"/>
                  <a:pt x="21" y="526"/>
                </a:cubicBezTo>
                <a:cubicBezTo>
                  <a:pt x="33" y="526"/>
                  <a:pt x="43" y="536"/>
                  <a:pt x="43" y="548"/>
                </a:cubicBezTo>
                <a:cubicBezTo>
                  <a:pt x="43" y="559"/>
                  <a:pt x="33" y="569"/>
                  <a:pt x="21" y="569"/>
                </a:cubicBezTo>
                <a:cubicBezTo>
                  <a:pt x="9" y="569"/>
                  <a:pt x="0" y="559"/>
                  <a:pt x="0" y="548"/>
                </a:cubicBezTo>
              </a:path>
              <a:path w="2204" h="569">
                <a:moveTo>
                  <a:pt x="216" y="548"/>
                </a:moveTo>
                <a:cubicBezTo>
                  <a:pt x="216" y="536"/>
                  <a:pt x="225" y="526"/>
                  <a:pt x="237" y="526"/>
                </a:cubicBezTo>
                <a:cubicBezTo>
                  <a:pt x="249" y="526"/>
                  <a:pt x="259" y="536"/>
                  <a:pt x="259" y="548"/>
                </a:cubicBezTo>
                <a:cubicBezTo>
                  <a:pt x="259" y="559"/>
                  <a:pt x="249" y="569"/>
                  <a:pt x="237" y="569"/>
                </a:cubicBezTo>
                <a:cubicBezTo>
                  <a:pt x="225" y="569"/>
                  <a:pt x="216" y="559"/>
                  <a:pt x="216" y="548"/>
                </a:cubicBezTo>
              </a:path>
              <a:path w="2204" h="569">
                <a:moveTo>
                  <a:pt x="432" y="548"/>
                </a:moveTo>
                <a:cubicBezTo>
                  <a:pt x="432" y="536"/>
                  <a:pt x="441" y="526"/>
                  <a:pt x="454" y="526"/>
                </a:cubicBezTo>
                <a:cubicBezTo>
                  <a:pt x="465" y="526"/>
                  <a:pt x="475" y="536"/>
                  <a:pt x="475" y="548"/>
                </a:cubicBezTo>
                <a:cubicBezTo>
                  <a:pt x="475" y="559"/>
                  <a:pt x="465" y="569"/>
                  <a:pt x="454" y="569"/>
                </a:cubicBezTo>
                <a:cubicBezTo>
                  <a:pt x="441" y="569"/>
                  <a:pt x="432" y="559"/>
                  <a:pt x="432" y="548"/>
                </a:cubicBezTo>
              </a:path>
              <a:path w="2204" h="569">
                <a:moveTo>
                  <a:pt x="648" y="548"/>
                </a:moveTo>
                <a:cubicBezTo>
                  <a:pt x="648" y="536"/>
                  <a:pt x="658" y="526"/>
                  <a:pt x="670" y="526"/>
                </a:cubicBezTo>
                <a:cubicBezTo>
                  <a:pt x="681" y="526"/>
                  <a:pt x="691" y="536"/>
                  <a:pt x="691" y="548"/>
                </a:cubicBezTo>
                <a:cubicBezTo>
                  <a:pt x="691" y="559"/>
                  <a:pt x="681" y="569"/>
                  <a:pt x="670" y="569"/>
                </a:cubicBezTo>
                <a:cubicBezTo>
                  <a:pt x="658" y="569"/>
                  <a:pt x="648" y="559"/>
                  <a:pt x="648" y="548"/>
                </a:cubicBezTo>
              </a:path>
              <a:path w="2204" h="569">
                <a:moveTo>
                  <a:pt x="864" y="548"/>
                </a:moveTo>
                <a:cubicBezTo>
                  <a:pt x="864" y="536"/>
                  <a:pt x="874" y="526"/>
                  <a:pt x="886" y="526"/>
                </a:cubicBezTo>
                <a:cubicBezTo>
                  <a:pt x="898" y="526"/>
                  <a:pt x="907" y="536"/>
                  <a:pt x="907" y="548"/>
                </a:cubicBezTo>
                <a:cubicBezTo>
                  <a:pt x="907" y="559"/>
                  <a:pt x="898" y="569"/>
                  <a:pt x="886" y="569"/>
                </a:cubicBezTo>
                <a:cubicBezTo>
                  <a:pt x="874" y="569"/>
                  <a:pt x="864" y="559"/>
                  <a:pt x="864" y="548"/>
                </a:cubicBezTo>
              </a:path>
              <a:path w="2204" h="569">
                <a:moveTo>
                  <a:pt x="1080" y="548"/>
                </a:moveTo>
                <a:cubicBezTo>
                  <a:pt x="1080" y="536"/>
                  <a:pt x="1090" y="526"/>
                  <a:pt x="1102" y="526"/>
                </a:cubicBezTo>
                <a:cubicBezTo>
                  <a:pt x="1114" y="526"/>
                  <a:pt x="1124" y="536"/>
                  <a:pt x="1124" y="548"/>
                </a:cubicBezTo>
                <a:cubicBezTo>
                  <a:pt x="1124" y="559"/>
                  <a:pt x="1114" y="569"/>
                  <a:pt x="1102" y="569"/>
                </a:cubicBezTo>
                <a:cubicBezTo>
                  <a:pt x="1090" y="569"/>
                  <a:pt x="1080" y="559"/>
                  <a:pt x="1080" y="548"/>
                </a:cubicBezTo>
              </a:path>
              <a:path w="2204" h="569">
                <a:moveTo>
                  <a:pt x="1296" y="548"/>
                </a:moveTo>
                <a:cubicBezTo>
                  <a:pt x="1296" y="536"/>
                  <a:pt x="1306" y="526"/>
                  <a:pt x="1318" y="526"/>
                </a:cubicBezTo>
                <a:cubicBezTo>
                  <a:pt x="1330" y="526"/>
                  <a:pt x="1340" y="536"/>
                  <a:pt x="1340" y="548"/>
                </a:cubicBezTo>
                <a:cubicBezTo>
                  <a:pt x="1340" y="559"/>
                  <a:pt x="1330" y="569"/>
                  <a:pt x="1318" y="569"/>
                </a:cubicBezTo>
                <a:cubicBezTo>
                  <a:pt x="1306" y="569"/>
                  <a:pt x="1296" y="559"/>
                  <a:pt x="1296" y="548"/>
                </a:cubicBezTo>
              </a:path>
              <a:path w="2204" h="569">
                <a:moveTo>
                  <a:pt x="1513" y="548"/>
                </a:moveTo>
                <a:cubicBezTo>
                  <a:pt x="1513" y="536"/>
                  <a:pt x="1522" y="526"/>
                  <a:pt x="1534" y="526"/>
                </a:cubicBezTo>
                <a:cubicBezTo>
                  <a:pt x="1546" y="526"/>
                  <a:pt x="1556" y="536"/>
                  <a:pt x="1556" y="548"/>
                </a:cubicBezTo>
                <a:cubicBezTo>
                  <a:pt x="1556" y="559"/>
                  <a:pt x="1546" y="569"/>
                  <a:pt x="1534" y="569"/>
                </a:cubicBezTo>
                <a:cubicBezTo>
                  <a:pt x="1522" y="569"/>
                  <a:pt x="1513" y="559"/>
                  <a:pt x="1513" y="548"/>
                </a:cubicBezTo>
              </a:path>
              <a:path w="2204" h="569">
                <a:moveTo>
                  <a:pt x="1729" y="548"/>
                </a:moveTo>
                <a:cubicBezTo>
                  <a:pt x="1729" y="536"/>
                  <a:pt x="1739" y="526"/>
                  <a:pt x="1750" y="526"/>
                </a:cubicBezTo>
                <a:cubicBezTo>
                  <a:pt x="1762" y="526"/>
                  <a:pt x="1772" y="536"/>
                  <a:pt x="1772" y="548"/>
                </a:cubicBezTo>
                <a:cubicBezTo>
                  <a:pt x="1772" y="559"/>
                  <a:pt x="1762" y="569"/>
                  <a:pt x="1750" y="569"/>
                </a:cubicBezTo>
                <a:cubicBezTo>
                  <a:pt x="1739" y="569"/>
                  <a:pt x="1729" y="559"/>
                  <a:pt x="1729" y="548"/>
                </a:cubicBezTo>
              </a:path>
              <a:path w="2204" h="569">
                <a:moveTo>
                  <a:pt x="1945" y="548"/>
                </a:moveTo>
                <a:cubicBezTo>
                  <a:pt x="1945" y="536"/>
                  <a:pt x="1955" y="526"/>
                  <a:pt x="1966" y="526"/>
                </a:cubicBezTo>
                <a:cubicBezTo>
                  <a:pt x="1979" y="526"/>
                  <a:pt x="1988" y="536"/>
                  <a:pt x="1988" y="548"/>
                </a:cubicBezTo>
                <a:cubicBezTo>
                  <a:pt x="1988" y="559"/>
                  <a:pt x="1979" y="569"/>
                  <a:pt x="1966" y="569"/>
                </a:cubicBezTo>
                <a:cubicBezTo>
                  <a:pt x="1955" y="569"/>
                  <a:pt x="1945" y="559"/>
                  <a:pt x="1945" y="548"/>
                </a:cubicBezTo>
              </a:path>
              <a:path w="2204" h="569">
                <a:moveTo>
                  <a:pt x="2161" y="548"/>
                </a:moveTo>
                <a:cubicBezTo>
                  <a:pt x="2161" y="536"/>
                  <a:pt x="2171" y="526"/>
                  <a:pt x="2183" y="526"/>
                </a:cubicBezTo>
                <a:cubicBezTo>
                  <a:pt x="2195" y="526"/>
                  <a:pt x="2204" y="536"/>
                  <a:pt x="2204" y="548"/>
                </a:cubicBezTo>
                <a:cubicBezTo>
                  <a:pt x="2204" y="559"/>
                  <a:pt x="2195" y="569"/>
                  <a:pt x="2183" y="569"/>
                </a:cubicBezTo>
                <a:cubicBezTo>
                  <a:pt x="2171" y="569"/>
                  <a:pt x="2161" y="559"/>
                  <a:pt x="2161" y="548"/>
                </a:cubicBezTo>
              </a:path>
            </a:pathLst>
          </a:custGeom>
          <a:solidFill>
            <a:srgbClr val="FFFFFF">
              <a:alpha val="20000"/>
            </a:srgbClr>
          </a:solidFill>
          <a:ln w="0" cap="flat">
            <a:noFill/>
            <a:prstDash val="solid"/>
            <a:miter lim="0"/>
          </a:ln>
        </p:spPr>
        <p:txBody>
          <a:bodyPr rtlCol="0"/>
          <a:lstStyle/>
          <a:p>
            <a:pPr algn="ctr"/>
            <a:endParaRPr lang="zh-CN" altLang="en-US"/>
          </a:p>
        </p:txBody>
      </p:sp>
      <p:pic>
        <p:nvPicPr>
          <p:cNvPr id="1052" name="picture 1052"/>
          <p:cNvPicPr>
            <a:picLocks noChangeAspect="1"/>
          </p:cNvPicPr>
          <p:nvPr/>
        </p:nvPicPr>
        <p:blipFill>
          <a:blip r:embed="rId7"/>
          <a:stretch>
            <a:fillRect/>
          </a:stretch>
        </p:blipFill>
        <p:spPr>
          <a:xfrm rot="21600000">
            <a:off x="9539351" y="6315075"/>
            <a:ext cx="911225" cy="542925"/>
          </a:xfrm>
          <a:prstGeom prst="rect">
            <a:avLst/>
          </a:prstGeom>
        </p:spPr>
      </p:pic>
      <p:pic>
        <p:nvPicPr>
          <p:cNvPr id="1054" name="picture 1054"/>
          <p:cNvPicPr>
            <a:picLocks noChangeAspect="1"/>
          </p:cNvPicPr>
          <p:nvPr/>
        </p:nvPicPr>
        <p:blipFill>
          <a:blip r:embed="rId8"/>
          <a:stretch>
            <a:fillRect/>
          </a:stretch>
        </p:blipFill>
        <p:spPr>
          <a:xfrm rot="21600000">
            <a:off x="11144250" y="0"/>
            <a:ext cx="560451" cy="482600"/>
          </a:xfrm>
          <a:prstGeom prst="rect">
            <a:avLst/>
          </a:prstGeom>
        </p:spPr>
      </p:pic>
      <p:sp>
        <p:nvSpPr>
          <p:cNvPr id="1056" name="path 1056"/>
          <p:cNvSpPr/>
          <p:nvPr/>
        </p:nvSpPr>
        <p:spPr>
          <a:xfrm>
            <a:off x="7814944" y="1104010"/>
            <a:ext cx="1176020" cy="17779"/>
          </a:xfrm>
          <a:custGeom>
            <a:avLst/>
            <a:gdLst/>
            <a:ahLst/>
            <a:cxnLst/>
            <a:rect l="0" t="0" r="0" b="0"/>
            <a:pathLst>
              <a:path w="1852" h="27">
                <a:moveTo>
                  <a:pt x="1852" y="14"/>
                </a:moveTo>
                <a:cubicBezTo>
                  <a:pt x="1852" y="21"/>
                  <a:pt x="1845" y="27"/>
                  <a:pt x="1838" y="27"/>
                </a:cubicBezTo>
                <a:cubicBezTo>
                  <a:pt x="1830" y="27"/>
                  <a:pt x="1824" y="21"/>
                  <a:pt x="1824" y="14"/>
                </a:cubicBezTo>
                <a:cubicBezTo>
                  <a:pt x="1824" y="6"/>
                  <a:pt x="1830" y="0"/>
                  <a:pt x="1838" y="0"/>
                </a:cubicBezTo>
                <a:cubicBezTo>
                  <a:pt x="1845" y="0"/>
                  <a:pt x="1852" y="6"/>
                  <a:pt x="1852" y="14"/>
                </a:cubicBezTo>
              </a:path>
              <a:path w="1852" h="27">
                <a:moveTo>
                  <a:pt x="1711" y="14"/>
                </a:moveTo>
                <a:cubicBezTo>
                  <a:pt x="1711" y="21"/>
                  <a:pt x="1705" y="27"/>
                  <a:pt x="1697" y="27"/>
                </a:cubicBezTo>
                <a:cubicBezTo>
                  <a:pt x="1690" y="27"/>
                  <a:pt x="1683" y="21"/>
                  <a:pt x="1683" y="14"/>
                </a:cubicBezTo>
                <a:cubicBezTo>
                  <a:pt x="1683" y="6"/>
                  <a:pt x="1690" y="0"/>
                  <a:pt x="1697" y="0"/>
                </a:cubicBezTo>
                <a:cubicBezTo>
                  <a:pt x="1705" y="0"/>
                  <a:pt x="1711" y="6"/>
                  <a:pt x="1711" y="14"/>
                </a:cubicBezTo>
              </a:path>
              <a:path w="1852" h="27">
                <a:moveTo>
                  <a:pt x="1571" y="14"/>
                </a:moveTo>
                <a:cubicBezTo>
                  <a:pt x="1571" y="21"/>
                  <a:pt x="1565" y="27"/>
                  <a:pt x="1557" y="27"/>
                </a:cubicBezTo>
                <a:cubicBezTo>
                  <a:pt x="1549" y="27"/>
                  <a:pt x="1543" y="21"/>
                  <a:pt x="1543" y="14"/>
                </a:cubicBezTo>
                <a:cubicBezTo>
                  <a:pt x="1543" y="6"/>
                  <a:pt x="1549" y="0"/>
                  <a:pt x="1557" y="0"/>
                </a:cubicBezTo>
                <a:cubicBezTo>
                  <a:pt x="1565" y="0"/>
                  <a:pt x="1571" y="6"/>
                  <a:pt x="1571" y="14"/>
                </a:cubicBezTo>
              </a:path>
              <a:path w="1852" h="27">
                <a:moveTo>
                  <a:pt x="1431" y="14"/>
                </a:moveTo>
                <a:cubicBezTo>
                  <a:pt x="1431" y="21"/>
                  <a:pt x="1424" y="27"/>
                  <a:pt x="1417" y="27"/>
                </a:cubicBezTo>
                <a:cubicBezTo>
                  <a:pt x="1409" y="27"/>
                  <a:pt x="1403" y="21"/>
                  <a:pt x="1403" y="14"/>
                </a:cubicBezTo>
                <a:cubicBezTo>
                  <a:pt x="1403" y="6"/>
                  <a:pt x="1409" y="0"/>
                  <a:pt x="1417" y="0"/>
                </a:cubicBezTo>
                <a:cubicBezTo>
                  <a:pt x="1424" y="0"/>
                  <a:pt x="1431" y="6"/>
                  <a:pt x="1431" y="14"/>
                </a:cubicBezTo>
              </a:path>
              <a:path w="1852" h="27">
                <a:moveTo>
                  <a:pt x="1290" y="14"/>
                </a:moveTo>
                <a:cubicBezTo>
                  <a:pt x="1290" y="21"/>
                  <a:pt x="1284" y="27"/>
                  <a:pt x="1276" y="27"/>
                </a:cubicBezTo>
                <a:cubicBezTo>
                  <a:pt x="1269" y="27"/>
                  <a:pt x="1262" y="21"/>
                  <a:pt x="1262" y="14"/>
                </a:cubicBezTo>
                <a:cubicBezTo>
                  <a:pt x="1262" y="6"/>
                  <a:pt x="1269" y="0"/>
                  <a:pt x="1276" y="0"/>
                </a:cubicBezTo>
                <a:cubicBezTo>
                  <a:pt x="1284" y="0"/>
                  <a:pt x="1290" y="6"/>
                  <a:pt x="1290" y="14"/>
                </a:cubicBezTo>
              </a:path>
              <a:path w="1852" h="27">
                <a:moveTo>
                  <a:pt x="1150" y="14"/>
                </a:moveTo>
                <a:cubicBezTo>
                  <a:pt x="1150" y="21"/>
                  <a:pt x="1144" y="27"/>
                  <a:pt x="1136" y="27"/>
                </a:cubicBezTo>
                <a:cubicBezTo>
                  <a:pt x="1128" y="27"/>
                  <a:pt x="1122" y="21"/>
                  <a:pt x="1122" y="14"/>
                </a:cubicBezTo>
                <a:cubicBezTo>
                  <a:pt x="1122" y="6"/>
                  <a:pt x="1128" y="0"/>
                  <a:pt x="1136" y="0"/>
                </a:cubicBezTo>
                <a:cubicBezTo>
                  <a:pt x="1144" y="0"/>
                  <a:pt x="1150" y="6"/>
                  <a:pt x="1150" y="14"/>
                </a:cubicBezTo>
              </a:path>
              <a:path w="1852" h="27">
                <a:moveTo>
                  <a:pt x="1010" y="14"/>
                </a:moveTo>
                <a:cubicBezTo>
                  <a:pt x="1010" y="21"/>
                  <a:pt x="1004" y="27"/>
                  <a:pt x="996" y="27"/>
                </a:cubicBezTo>
                <a:cubicBezTo>
                  <a:pt x="988" y="27"/>
                  <a:pt x="982" y="21"/>
                  <a:pt x="982" y="14"/>
                </a:cubicBezTo>
                <a:cubicBezTo>
                  <a:pt x="982" y="6"/>
                  <a:pt x="988" y="0"/>
                  <a:pt x="996" y="0"/>
                </a:cubicBezTo>
                <a:cubicBezTo>
                  <a:pt x="1004" y="0"/>
                  <a:pt x="1010" y="6"/>
                  <a:pt x="1010" y="14"/>
                </a:cubicBezTo>
              </a:path>
              <a:path w="1852" h="27">
                <a:moveTo>
                  <a:pt x="870" y="14"/>
                </a:moveTo>
                <a:cubicBezTo>
                  <a:pt x="870" y="21"/>
                  <a:pt x="863" y="27"/>
                  <a:pt x="855" y="27"/>
                </a:cubicBezTo>
                <a:cubicBezTo>
                  <a:pt x="848" y="27"/>
                  <a:pt x="841" y="21"/>
                  <a:pt x="841" y="14"/>
                </a:cubicBezTo>
                <a:cubicBezTo>
                  <a:pt x="841" y="6"/>
                  <a:pt x="848" y="0"/>
                  <a:pt x="855" y="0"/>
                </a:cubicBezTo>
                <a:cubicBezTo>
                  <a:pt x="863" y="0"/>
                  <a:pt x="870" y="6"/>
                  <a:pt x="870" y="14"/>
                </a:cubicBezTo>
              </a:path>
              <a:path w="1852" h="27">
                <a:moveTo>
                  <a:pt x="729" y="14"/>
                </a:moveTo>
                <a:cubicBezTo>
                  <a:pt x="729" y="21"/>
                  <a:pt x="723" y="27"/>
                  <a:pt x="715" y="27"/>
                </a:cubicBezTo>
                <a:cubicBezTo>
                  <a:pt x="707" y="27"/>
                  <a:pt x="701" y="21"/>
                  <a:pt x="701" y="14"/>
                </a:cubicBezTo>
                <a:cubicBezTo>
                  <a:pt x="701" y="6"/>
                  <a:pt x="707" y="0"/>
                  <a:pt x="715" y="0"/>
                </a:cubicBezTo>
                <a:cubicBezTo>
                  <a:pt x="723" y="0"/>
                  <a:pt x="729" y="6"/>
                  <a:pt x="729" y="14"/>
                </a:cubicBezTo>
              </a:path>
              <a:path w="1852" h="27">
                <a:moveTo>
                  <a:pt x="589" y="14"/>
                </a:moveTo>
                <a:cubicBezTo>
                  <a:pt x="589" y="21"/>
                  <a:pt x="583" y="27"/>
                  <a:pt x="575" y="27"/>
                </a:cubicBezTo>
                <a:cubicBezTo>
                  <a:pt x="567" y="27"/>
                  <a:pt x="561" y="21"/>
                  <a:pt x="561" y="14"/>
                </a:cubicBezTo>
                <a:cubicBezTo>
                  <a:pt x="561" y="6"/>
                  <a:pt x="567" y="0"/>
                  <a:pt x="575" y="0"/>
                </a:cubicBezTo>
                <a:cubicBezTo>
                  <a:pt x="583" y="0"/>
                  <a:pt x="589" y="6"/>
                  <a:pt x="589" y="14"/>
                </a:cubicBezTo>
              </a:path>
              <a:path w="1852" h="27">
                <a:moveTo>
                  <a:pt x="449" y="14"/>
                </a:moveTo>
                <a:cubicBezTo>
                  <a:pt x="449" y="21"/>
                  <a:pt x="442" y="27"/>
                  <a:pt x="435" y="27"/>
                </a:cubicBezTo>
                <a:cubicBezTo>
                  <a:pt x="427" y="27"/>
                  <a:pt x="421" y="21"/>
                  <a:pt x="421" y="14"/>
                </a:cubicBezTo>
                <a:cubicBezTo>
                  <a:pt x="421" y="6"/>
                  <a:pt x="427" y="0"/>
                  <a:pt x="435" y="0"/>
                </a:cubicBezTo>
                <a:cubicBezTo>
                  <a:pt x="442" y="0"/>
                  <a:pt x="449" y="6"/>
                  <a:pt x="449" y="14"/>
                </a:cubicBezTo>
              </a:path>
              <a:path w="1852" h="27">
                <a:moveTo>
                  <a:pt x="308" y="14"/>
                </a:moveTo>
                <a:cubicBezTo>
                  <a:pt x="308" y="21"/>
                  <a:pt x="302" y="27"/>
                  <a:pt x="294" y="27"/>
                </a:cubicBezTo>
                <a:cubicBezTo>
                  <a:pt x="287" y="27"/>
                  <a:pt x="280" y="21"/>
                  <a:pt x="280" y="14"/>
                </a:cubicBezTo>
                <a:cubicBezTo>
                  <a:pt x="280" y="6"/>
                  <a:pt x="287" y="0"/>
                  <a:pt x="294" y="0"/>
                </a:cubicBezTo>
                <a:cubicBezTo>
                  <a:pt x="302" y="0"/>
                  <a:pt x="308" y="6"/>
                  <a:pt x="308" y="14"/>
                </a:cubicBezTo>
              </a:path>
              <a:path w="1852" h="27">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1852" h="27">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组合 5"/>
          <p:cNvGrpSpPr/>
          <p:nvPr/>
        </p:nvGrpSpPr>
        <p:grpSpPr>
          <a:xfrm>
            <a:off x="603250" y="517525"/>
            <a:ext cx="4041775" cy="615315"/>
            <a:chOff x="1841967" y="2979880"/>
            <a:chExt cx="4042684" cy="616268"/>
          </a:xfrm>
        </p:grpSpPr>
        <p:sp>
          <p:nvSpPr>
            <p:cNvPr id="7" name="文本框"/>
            <p:cNvSpPr txBox="1"/>
            <p:nvPr/>
          </p:nvSpPr>
          <p:spPr>
            <a:xfrm>
              <a:off x="1841967" y="2979880"/>
              <a:ext cx="812800" cy="616268"/>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000" b="1" i="0" kern="0" cap="none" spc="0" normalizeH="0" baseline="0" noProof="0" dirty="0">
                  <a:solidFill>
                    <a:srgbClr val="C5785C"/>
                  </a:solidFill>
                  <a:latin typeface="黑体" panose="02010609060101010101" charset="-122"/>
                  <a:ea typeface="黑体" panose="02010609060101010101" charset="-122"/>
                  <a:cs typeface="+mn-ea"/>
                  <a:sym typeface="+mn-lt"/>
                </a:rPr>
                <a:t>01</a:t>
              </a:r>
              <a:r>
                <a:rPr lang="en-US" altLang="zh-CN" sz="4000" b="1" kern="0" noProof="1" dirty="0">
                  <a:solidFill>
                    <a:srgbClr val="C5785C"/>
                  </a:solidFill>
                  <a:latin typeface="黑体" panose="02010609060101010101" charset="-122"/>
                  <a:ea typeface="黑体" panose="02010609060101010101" charset="-122"/>
                  <a:cs typeface="+mn-ea"/>
                  <a:sym typeface="+mn-lt"/>
                </a:rPr>
                <a:t>.</a:t>
              </a:r>
              <a:endParaRPr kumimoji="0" lang="en-US" altLang="zh-CN" sz="4000" b="1" i="0" kern="0" cap="none" spc="0" normalizeH="0" baseline="0" noProof="0" dirty="0">
                <a:solidFill>
                  <a:srgbClr val="C5785C"/>
                </a:solidFill>
                <a:latin typeface="黑体" panose="02010609060101010101" charset="-122"/>
                <a:ea typeface="黑体" panose="02010609060101010101" charset="-122"/>
                <a:cs typeface="+mn-ea"/>
                <a:sym typeface="+mn-lt"/>
              </a:endParaRPr>
            </a:p>
          </p:txBody>
        </p:sp>
        <p:sp>
          <p:nvSpPr>
            <p:cNvPr id="10243" name="文本框"/>
            <p:cNvSpPr txBox="1"/>
            <p:nvPr/>
          </p:nvSpPr>
          <p:spPr>
            <a:xfrm>
              <a:off x="2689057" y="3022651"/>
              <a:ext cx="2701687" cy="307816"/>
            </a:xfrm>
            <a:prstGeom prst="rect">
              <a:avLst/>
            </a:prstGeom>
            <a:noFill/>
            <a:ln w="9525">
              <a:noFill/>
            </a:ln>
          </p:spPr>
          <p:txBody>
            <a:bodyPr wrap="square" lIns="0" tIns="0" rIns="0" bIns="0" anchor="t" anchorCtr="0">
              <a:spAutoFit/>
            </a:bodyPr>
            <a:p>
              <a:pPr>
                <a:buNone/>
              </a:pPr>
              <a:endParaRPr lang="zh-CN" altLang="en-US" sz="2000" b="1" dirty="0">
                <a:solidFill>
                  <a:srgbClr val="C5785C"/>
                </a:solidFill>
                <a:latin typeface="黑体" panose="02010609060101010101" charset="-122"/>
                <a:ea typeface="黑体" panose="02010609060101010101" charset="-122"/>
                <a:sym typeface="Arial" panose="020B0604020202020204" pitchFamily="34" charset="0"/>
              </a:endParaRPr>
            </a:p>
          </p:txBody>
        </p:sp>
        <p:sp>
          <p:nvSpPr>
            <p:cNvPr id="10244" name="文本框 8"/>
            <p:cNvSpPr txBox="1"/>
            <p:nvPr/>
          </p:nvSpPr>
          <p:spPr>
            <a:xfrm>
              <a:off x="2645643" y="3329723"/>
              <a:ext cx="3239008" cy="230226"/>
            </a:xfrm>
            <a:prstGeom prst="rect">
              <a:avLst/>
            </a:prstGeom>
            <a:noFill/>
            <a:ln w="9525">
              <a:noFill/>
            </a:ln>
          </p:spPr>
          <p:txBody>
            <a:bodyPr wrap="square" anchor="t" anchorCtr="0">
              <a:spAutoFit/>
            </a:bodyPr>
            <a:p>
              <a:endParaRPr lang="en-US" altLang="zh-CN" sz="900" i="1" dirty="0">
                <a:solidFill>
                  <a:srgbClr val="404040"/>
                </a:solidFill>
                <a:latin typeface="黑体" panose="02010609060101010101" charset="-122"/>
                <a:ea typeface="黑体" panose="02010609060101010101" charset="-122"/>
                <a:sym typeface="Arial" panose="020B0604020202020204" pitchFamily="34" charset="0"/>
              </a:endParaRPr>
            </a:p>
          </p:txBody>
        </p:sp>
      </p:grpSp>
      <p:pic>
        <p:nvPicPr>
          <p:cNvPr id="45" name="图片 44"/>
          <p:cNvPicPr>
            <a:picLocks noChangeAspect="1"/>
          </p:cNvPicPr>
          <p:nvPr/>
        </p:nvPicPr>
        <p:blipFill rotWithShape="1">
          <a:blip r:embed="rId1"/>
          <a:srcRect l="107" r="107"/>
          <a:stretch>
            <a:fillRect/>
          </a:stretch>
        </p:blipFill>
        <p:spPr>
          <a:xfrm>
            <a:off x="6958965" y="1776094"/>
            <a:ext cx="3773804" cy="3773806"/>
          </a:xfrm>
          <a:prstGeom prst="ellipse">
            <a:avLst/>
          </a:prstGeom>
          <a:ln>
            <a:noFill/>
          </a:ln>
        </p:spPr>
      </p:pic>
      <p:grpSp>
        <p:nvGrpSpPr>
          <p:cNvPr id="10246" name="组合 45"/>
          <p:cNvGrpSpPr/>
          <p:nvPr>
            <p:custDataLst>
              <p:tags r:id="rId2"/>
            </p:custDataLst>
          </p:nvPr>
        </p:nvGrpSpPr>
        <p:grpSpPr>
          <a:xfrm>
            <a:off x="1240790" y="1473835"/>
            <a:ext cx="5233670" cy="3530600"/>
            <a:chOff x="1728378" y="4700525"/>
            <a:chExt cx="5234015" cy="3531235"/>
          </a:xfrm>
        </p:grpSpPr>
        <p:sp>
          <p:nvSpPr>
            <p:cNvPr id="10247" name="矩形 46"/>
            <p:cNvSpPr/>
            <p:nvPr>
              <p:custDataLst>
                <p:tags r:id="rId3"/>
              </p:custDataLst>
            </p:nvPr>
          </p:nvSpPr>
          <p:spPr>
            <a:xfrm>
              <a:off x="1728378" y="5144470"/>
              <a:ext cx="4812347" cy="2128903"/>
            </a:xfrm>
            <a:prstGeom prst="rect">
              <a:avLst/>
            </a:prstGeom>
            <a:noFill/>
            <a:ln w="9525">
              <a:noFill/>
            </a:ln>
          </p:spPr>
          <p:txBody>
            <a:bodyPr wrap="square" anchor="t" anchorCtr="0"/>
            <a:p>
              <a:pPr>
                <a:lnSpc>
                  <a:spcPct val="150000"/>
                </a:lnSpc>
              </a:pPr>
              <a:endParaRPr lang="en-US" altLang="en-US" sz="18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p:txBody>
        </p:sp>
        <p:sp>
          <p:nvSpPr>
            <p:cNvPr id="10248" name="文本框 1"/>
            <p:cNvSpPr txBox="1"/>
            <p:nvPr>
              <p:custDataLst>
                <p:tags r:id="rId4"/>
              </p:custDataLst>
            </p:nvPr>
          </p:nvSpPr>
          <p:spPr>
            <a:xfrm>
              <a:off x="1728378" y="4700525"/>
              <a:ext cx="4746938" cy="301679"/>
            </a:xfrm>
            <a:prstGeom prst="rect">
              <a:avLst/>
            </a:prstGeom>
            <a:noFill/>
            <a:ln w="9525">
              <a:noFill/>
            </a:ln>
          </p:spPr>
          <p:txBody>
            <a:bodyPr wrap="square" lIns="68580" tIns="34290" rIns="68580" bIns="34290" anchor="t" anchorCtr="0">
              <a:noAutofit/>
            </a:bodyPr>
            <a:p>
              <a:pPr>
                <a:lnSpc>
                  <a:spcPct val="130000"/>
                </a:lnSpc>
              </a:pPr>
              <a:r>
                <a:rPr lang="en-US" sz="20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Find the future value using F/P factor:</a:t>
              </a:r>
              <a:endParaRPr lang="en-US" altLang="en-US" sz="2000" b="1" dirty="0">
                <a:ln>
                  <a:solidFill>
                    <a:schemeClr val="accent2">
                      <a:lumMod val="75000"/>
                    </a:schemeClr>
                  </a:solidFill>
                </a:ln>
                <a:solidFill>
                  <a:schemeClr val="accent2">
                    <a:lumMod val="75000"/>
                  </a:schemeClr>
                </a:solidFill>
                <a:effectLst/>
                <a:latin typeface="Times New Roman" panose="02020603050405020304" charset="0"/>
                <a:ea typeface="MiSans" panose="02010600030101010101" pitchFamily="34" charset="-122"/>
                <a:cs typeface="Times New Roman" panose="02020603050405020304" charset="0"/>
                <a:sym typeface="+mn-ea"/>
              </a:endParaRPr>
            </a:p>
          </p:txBody>
        </p:sp>
        <p:sp>
          <p:nvSpPr>
            <p:cNvPr id="10249" name="矩形 1"/>
            <p:cNvSpPr/>
            <p:nvPr>
              <p:custDataLst>
                <p:tags r:id="rId5"/>
              </p:custDataLst>
            </p:nvPr>
          </p:nvSpPr>
          <p:spPr>
            <a:xfrm>
              <a:off x="1789342" y="6337849"/>
              <a:ext cx="4383694" cy="492214"/>
            </a:xfrm>
            <a:prstGeom prst="rect">
              <a:avLst/>
            </a:prstGeom>
            <a:noFill/>
            <a:ln w="9525">
              <a:noFill/>
            </a:ln>
          </p:spPr>
          <p:txBody>
            <a:bodyPr wrap="square" anchor="t" anchorCtr="0"/>
            <a:p>
              <a:pPr>
                <a:lnSpc>
                  <a:spcPct val="150000"/>
                </a:lnSpc>
              </a:pPr>
              <a:r>
                <a:rPr lang="en-US" altLang="zh-CN" sz="1400" b="1"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Arial" panose="020B0604020202020204" pitchFamily="34" charset="0"/>
                </a:rPr>
                <a:t>a)F=2500*(1+0.07)^6 = 2500*1.50073035=$3,751.83</a:t>
              </a:r>
              <a:endParaRPr lang="en-US" altLang="zh-CN" sz="1400" b="1"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Arial" panose="020B0604020202020204" pitchFamily="34" charset="0"/>
              </a:endParaRPr>
            </a:p>
          </p:txBody>
        </p:sp>
        <p:sp>
          <p:nvSpPr>
            <p:cNvPr id="10250" name="文本框 1"/>
            <p:cNvSpPr txBox="1"/>
            <p:nvPr>
              <p:custDataLst>
                <p:tags r:id="rId6"/>
              </p:custDataLst>
            </p:nvPr>
          </p:nvSpPr>
          <p:spPr>
            <a:xfrm>
              <a:off x="1729013" y="5874640"/>
              <a:ext cx="3119968" cy="452836"/>
            </a:xfrm>
            <a:prstGeom prst="rect">
              <a:avLst/>
            </a:prstGeom>
            <a:noFill/>
            <a:ln w="9525">
              <a:noFill/>
            </a:ln>
          </p:spPr>
          <p:txBody>
            <a:bodyPr wrap="square" lIns="68580" tIns="34290" rIns="68580" bIns="34290" anchor="t" anchorCtr="0">
              <a:spAutoFit/>
            </a:bodyPr>
            <a:p>
              <a:pPr>
                <a:lnSpc>
                  <a:spcPct val="125000"/>
                </a:lnSpc>
              </a:pPr>
              <a:endParaRPr lang="zh-CN" altLang="en-US" sz="2000" b="1" dirty="0">
                <a:solidFill>
                  <a:srgbClr val="3B3838"/>
                </a:solidFill>
                <a:latin typeface="黑体" panose="02010609060101010101" charset="-122"/>
                <a:ea typeface="黑体" panose="02010609060101010101" charset="-122"/>
                <a:sym typeface="Arial" panose="020B0604020202020204" pitchFamily="34" charset="0"/>
              </a:endParaRPr>
            </a:p>
          </p:txBody>
        </p:sp>
        <p:sp>
          <p:nvSpPr>
            <p:cNvPr id="10251" name="矩形 3"/>
            <p:cNvSpPr/>
            <p:nvPr>
              <p:custDataLst>
                <p:tags r:id="rId7"/>
              </p:custDataLst>
            </p:nvPr>
          </p:nvSpPr>
          <p:spPr>
            <a:xfrm>
              <a:off x="1729648" y="7492620"/>
              <a:ext cx="4810760" cy="739140"/>
            </a:xfrm>
            <a:prstGeom prst="rect">
              <a:avLst/>
            </a:prstGeom>
            <a:noFill/>
            <a:ln w="9525">
              <a:noFill/>
            </a:ln>
          </p:spPr>
          <p:txBody>
            <a:bodyPr wrap="square" anchor="t" anchorCtr="0"/>
            <a:p>
              <a:pPr>
                <a:lnSpc>
                  <a:spcPct val="150000"/>
                </a:lnSpc>
              </a:pPr>
              <a:endParaRPr lang="zh-CN" altLang="en-US" sz="1200" dirty="0">
                <a:solidFill>
                  <a:srgbClr val="404040"/>
                </a:solidFill>
                <a:latin typeface="黑体" panose="02010609060101010101" charset="-122"/>
                <a:ea typeface="黑体" panose="02010609060101010101" charset="-122"/>
                <a:sym typeface="Arial" panose="020B0604020202020204" pitchFamily="34" charset="0"/>
              </a:endParaRPr>
            </a:p>
          </p:txBody>
        </p:sp>
        <p:sp>
          <p:nvSpPr>
            <p:cNvPr id="10252" name="文本框 1"/>
            <p:cNvSpPr txBox="1"/>
            <p:nvPr>
              <p:custDataLst>
                <p:tags r:id="rId8"/>
              </p:custDataLst>
            </p:nvPr>
          </p:nvSpPr>
          <p:spPr>
            <a:xfrm>
              <a:off x="1789342" y="6816090"/>
              <a:ext cx="5173051" cy="337881"/>
            </a:xfrm>
            <a:prstGeom prst="rect">
              <a:avLst/>
            </a:prstGeom>
            <a:noFill/>
            <a:ln w="9525">
              <a:noFill/>
            </a:ln>
          </p:spPr>
          <p:txBody>
            <a:bodyPr wrap="square" lIns="68580" tIns="34290" rIns="68580" bIns="34290" anchor="t" anchorCtr="0">
              <a:noAutofit/>
            </a:bodyPr>
            <a:p>
              <a:pPr>
                <a:lnSpc>
                  <a:spcPct val="120000"/>
                </a:lnSpc>
              </a:pPr>
              <a:r>
                <a:rPr lang="en-US" altLang="zh-CN" sz="14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b)F =4000* (1+0.09)^8 = 4000*1.99256264 =$7,970.25</a:t>
              </a:r>
              <a:endParaRPr lang="en-US" altLang="zh-CN" sz="14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p:txBody>
        </p:sp>
      </p:grpSp>
      <p:grpSp>
        <p:nvGrpSpPr>
          <p:cNvPr id="10253" name="组合 48"/>
          <p:cNvGrpSpPr/>
          <p:nvPr/>
        </p:nvGrpSpPr>
        <p:grpSpPr>
          <a:xfrm>
            <a:off x="1511300" y="5283200"/>
            <a:ext cx="830263" cy="830263"/>
            <a:chOff x="1585732" y="4805489"/>
            <a:chExt cx="476336" cy="476336"/>
          </a:xfrm>
        </p:grpSpPr>
        <p:sp>
          <p:nvSpPr>
            <p:cNvPr id="50" name="椭圆 49"/>
            <p:cNvSpPr/>
            <p:nvPr/>
          </p:nvSpPr>
          <p:spPr>
            <a:xfrm>
              <a:off x="1585732" y="4805489"/>
              <a:ext cx="476336" cy="476336"/>
            </a:xfrm>
            <a:prstGeom prst="ellipse">
              <a:avLst/>
            </a:prstGeom>
            <a:solidFill>
              <a:srgbClr val="C57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latin typeface="黑体" panose="02010609060101010101" charset="-122"/>
                <a:ea typeface="黑体" panose="02010609060101010101" charset="-122"/>
                <a:cs typeface="+mn-ea"/>
                <a:sym typeface="+mn-lt"/>
              </a:endParaRPr>
            </a:p>
          </p:txBody>
        </p:sp>
        <p:grpSp>
          <p:nvGrpSpPr>
            <p:cNvPr id="51" name="组合 50"/>
            <p:cNvGrpSpPr/>
            <p:nvPr/>
          </p:nvGrpSpPr>
          <p:grpSpPr>
            <a:xfrm>
              <a:off x="1657003" y="4903244"/>
              <a:ext cx="333794" cy="280826"/>
              <a:chOff x="5146675" y="766763"/>
              <a:chExt cx="1590676" cy="1338263"/>
            </a:xfrm>
            <a:solidFill>
              <a:schemeClr val="bg1"/>
            </a:solidFill>
            <a:effectLst/>
          </p:grpSpPr>
          <p:sp>
            <p:nvSpPr>
              <p:cNvPr id="52"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3"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4"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5"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6"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7"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8"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9"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0"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1"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2"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3"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grpSp>
      </p:grpSp>
      <p:grpSp>
        <p:nvGrpSpPr>
          <p:cNvPr id="10256" name="组合 63"/>
          <p:cNvGrpSpPr/>
          <p:nvPr/>
        </p:nvGrpSpPr>
        <p:grpSpPr>
          <a:xfrm>
            <a:off x="3373438" y="5310188"/>
            <a:ext cx="808037" cy="808037"/>
            <a:chOff x="2573603" y="4805489"/>
            <a:chExt cx="476336" cy="476336"/>
          </a:xfrm>
        </p:grpSpPr>
        <p:sp>
          <p:nvSpPr>
            <p:cNvPr id="65" name="椭圆 64"/>
            <p:cNvSpPr/>
            <p:nvPr/>
          </p:nvSpPr>
          <p:spPr>
            <a:xfrm>
              <a:off x="2573603" y="4805489"/>
              <a:ext cx="476336" cy="476336"/>
            </a:xfrm>
            <a:prstGeom prst="ellipse">
              <a:avLst/>
            </a:prstGeom>
            <a:solidFill>
              <a:srgbClr val="C57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latin typeface="黑体" panose="02010609060101010101" charset="-122"/>
                <a:ea typeface="黑体" panose="02010609060101010101" charset="-122"/>
                <a:cs typeface="+mn-ea"/>
                <a:sym typeface="+mn-lt"/>
              </a:endParaRPr>
            </a:p>
          </p:txBody>
        </p:sp>
        <p:grpSp>
          <p:nvGrpSpPr>
            <p:cNvPr id="66" name="组合 65"/>
            <p:cNvGrpSpPr/>
            <p:nvPr/>
          </p:nvGrpSpPr>
          <p:grpSpPr>
            <a:xfrm>
              <a:off x="2696528" y="4865897"/>
              <a:ext cx="230486" cy="355521"/>
              <a:chOff x="7875588" y="503238"/>
              <a:chExt cx="485775" cy="749300"/>
            </a:xfrm>
            <a:solidFill>
              <a:schemeClr val="bg1"/>
            </a:solidFill>
            <a:effectLst/>
          </p:grpSpPr>
          <p:sp>
            <p:nvSpPr>
              <p:cNvPr id="67" name="Freeform 65"/>
              <p:cNvSpPr/>
              <p:nvPr/>
            </p:nvSpPr>
            <p:spPr bwMode="auto">
              <a:xfrm>
                <a:off x="7964488" y="868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8" name="Freeform 66"/>
              <p:cNvSpPr/>
              <p:nvPr/>
            </p:nvSpPr>
            <p:spPr bwMode="auto">
              <a:xfrm>
                <a:off x="7875588" y="868363"/>
                <a:ext cx="485775" cy="384175"/>
              </a:xfrm>
              <a:custGeom>
                <a:avLst/>
                <a:gdLst>
                  <a:gd name="T0" fmla="*/ 160 w 166"/>
                  <a:gd name="T1" fmla="*/ 115 h 131"/>
                  <a:gd name="T2" fmla="*/ 149 w 166"/>
                  <a:gd name="T3" fmla="*/ 115 h 131"/>
                  <a:gd name="T4" fmla="*/ 97 w 166"/>
                  <a:gd name="T5" fmla="*/ 98 h 131"/>
                  <a:gd name="T6" fmla="*/ 97 w 166"/>
                  <a:gd name="T7" fmla="*/ 84 h 131"/>
                  <a:gd name="T8" fmla="*/ 154 w 166"/>
                  <a:gd name="T9" fmla="*/ 15 h 131"/>
                  <a:gd name="T10" fmla="*/ 154 w 166"/>
                  <a:gd name="T11" fmla="*/ 0 h 131"/>
                  <a:gd name="T12" fmla="*/ 142 w 166"/>
                  <a:gd name="T13" fmla="*/ 0 h 131"/>
                  <a:gd name="T14" fmla="*/ 142 w 166"/>
                  <a:gd name="T15" fmla="*/ 15 h 131"/>
                  <a:gd name="T16" fmla="*/ 83 w 166"/>
                  <a:gd name="T17" fmla="*/ 73 h 131"/>
                  <a:gd name="T18" fmla="*/ 24 w 166"/>
                  <a:gd name="T19" fmla="*/ 15 h 131"/>
                  <a:gd name="T20" fmla="*/ 24 w 166"/>
                  <a:gd name="T21" fmla="*/ 0 h 131"/>
                  <a:gd name="T22" fmla="*/ 12 w 166"/>
                  <a:gd name="T23" fmla="*/ 0 h 131"/>
                  <a:gd name="T24" fmla="*/ 12 w 166"/>
                  <a:gd name="T25" fmla="*/ 15 h 131"/>
                  <a:gd name="T26" fmla="*/ 69 w 166"/>
                  <a:gd name="T27" fmla="*/ 84 h 131"/>
                  <a:gd name="T28" fmla="*/ 69 w 166"/>
                  <a:gd name="T29" fmla="*/ 98 h 131"/>
                  <a:gd name="T30" fmla="*/ 17 w 166"/>
                  <a:gd name="T31" fmla="*/ 115 h 131"/>
                  <a:gd name="T32" fmla="*/ 6 w 166"/>
                  <a:gd name="T33" fmla="*/ 115 h 131"/>
                  <a:gd name="T34" fmla="*/ 0 w 166"/>
                  <a:gd name="T35" fmla="*/ 122 h 131"/>
                  <a:gd name="T36" fmla="*/ 0 w 166"/>
                  <a:gd name="T37" fmla="*/ 125 h 131"/>
                  <a:gd name="T38" fmla="*/ 6 w 166"/>
                  <a:gd name="T39" fmla="*/ 131 h 131"/>
                  <a:gd name="T40" fmla="*/ 160 w 166"/>
                  <a:gd name="T41" fmla="*/ 131 h 131"/>
                  <a:gd name="T42" fmla="*/ 166 w 166"/>
                  <a:gd name="T43" fmla="*/ 125 h 131"/>
                  <a:gd name="T44" fmla="*/ 166 w 166"/>
                  <a:gd name="T45" fmla="*/ 122 h 131"/>
                  <a:gd name="T46" fmla="*/ 160 w 166"/>
                  <a:gd name="T47" fmla="*/ 11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131">
                    <a:moveTo>
                      <a:pt x="160" y="115"/>
                    </a:moveTo>
                    <a:cubicBezTo>
                      <a:pt x="149" y="115"/>
                      <a:pt x="149" y="115"/>
                      <a:pt x="149" y="115"/>
                    </a:cubicBezTo>
                    <a:cubicBezTo>
                      <a:pt x="134" y="106"/>
                      <a:pt x="116" y="100"/>
                      <a:pt x="97" y="98"/>
                    </a:cubicBezTo>
                    <a:cubicBezTo>
                      <a:pt x="97" y="84"/>
                      <a:pt x="97" y="84"/>
                      <a:pt x="97" y="84"/>
                    </a:cubicBezTo>
                    <a:cubicBezTo>
                      <a:pt x="130" y="77"/>
                      <a:pt x="154" y="49"/>
                      <a:pt x="154" y="15"/>
                    </a:cubicBezTo>
                    <a:cubicBezTo>
                      <a:pt x="154" y="0"/>
                      <a:pt x="154" y="0"/>
                      <a:pt x="154" y="0"/>
                    </a:cubicBezTo>
                    <a:cubicBezTo>
                      <a:pt x="142" y="0"/>
                      <a:pt x="142" y="0"/>
                      <a:pt x="142" y="0"/>
                    </a:cubicBezTo>
                    <a:cubicBezTo>
                      <a:pt x="142" y="15"/>
                      <a:pt x="142" y="15"/>
                      <a:pt x="142" y="15"/>
                    </a:cubicBezTo>
                    <a:cubicBezTo>
                      <a:pt x="142" y="47"/>
                      <a:pt x="115" y="73"/>
                      <a:pt x="83" y="73"/>
                    </a:cubicBezTo>
                    <a:cubicBezTo>
                      <a:pt x="51" y="73"/>
                      <a:pt x="24" y="47"/>
                      <a:pt x="24" y="15"/>
                    </a:cubicBezTo>
                    <a:cubicBezTo>
                      <a:pt x="24" y="0"/>
                      <a:pt x="24" y="0"/>
                      <a:pt x="24" y="0"/>
                    </a:cubicBezTo>
                    <a:cubicBezTo>
                      <a:pt x="12" y="0"/>
                      <a:pt x="12" y="0"/>
                      <a:pt x="12" y="0"/>
                    </a:cubicBezTo>
                    <a:cubicBezTo>
                      <a:pt x="12" y="15"/>
                      <a:pt x="12" y="15"/>
                      <a:pt x="12" y="15"/>
                    </a:cubicBezTo>
                    <a:cubicBezTo>
                      <a:pt x="12" y="49"/>
                      <a:pt x="36" y="77"/>
                      <a:pt x="69" y="84"/>
                    </a:cubicBezTo>
                    <a:cubicBezTo>
                      <a:pt x="69" y="98"/>
                      <a:pt x="69" y="98"/>
                      <a:pt x="69" y="98"/>
                    </a:cubicBezTo>
                    <a:cubicBezTo>
                      <a:pt x="50" y="100"/>
                      <a:pt x="32" y="106"/>
                      <a:pt x="17" y="115"/>
                    </a:cubicBezTo>
                    <a:cubicBezTo>
                      <a:pt x="6" y="115"/>
                      <a:pt x="6" y="115"/>
                      <a:pt x="6" y="115"/>
                    </a:cubicBezTo>
                    <a:cubicBezTo>
                      <a:pt x="2" y="115"/>
                      <a:pt x="0" y="118"/>
                      <a:pt x="0" y="122"/>
                    </a:cubicBezTo>
                    <a:cubicBezTo>
                      <a:pt x="0" y="125"/>
                      <a:pt x="0" y="125"/>
                      <a:pt x="0" y="125"/>
                    </a:cubicBezTo>
                    <a:cubicBezTo>
                      <a:pt x="0" y="129"/>
                      <a:pt x="2" y="131"/>
                      <a:pt x="6" y="131"/>
                    </a:cubicBezTo>
                    <a:cubicBezTo>
                      <a:pt x="160" y="131"/>
                      <a:pt x="160" y="131"/>
                      <a:pt x="160" y="131"/>
                    </a:cubicBezTo>
                    <a:cubicBezTo>
                      <a:pt x="163" y="131"/>
                      <a:pt x="166" y="129"/>
                      <a:pt x="166" y="125"/>
                    </a:cubicBezTo>
                    <a:cubicBezTo>
                      <a:pt x="166" y="122"/>
                      <a:pt x="166" y="122"/>
                      <a:pt x="166" y="122"/>
                    </a:cubicBezTo>
                    <a:cubicBezTo>
                      <a:pt x="166" y="118"/>
                      <a:pt x="163" y="115"/>
                      <a:pt x="160"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9" name="Freeform 67"/>
              <p:cNvSpPr/>
              <p:nvPr/>
            </p:nvSpPr>
            <p:spPr bwMode="auto">
              <a:xfrm>
                <a:off x="7999413" y="503238"/>
                <a:ext cx="239713" cy="122238"/>
              </a:xfrm>
              <a:custGeom>
                <a:avLst/>
                <a:gdLst>
                  <a:gd name="T0" fmla="*/ 82 w 82"/>
                  <a:gd name="T1" fmla="*/ 42 h 42"/>
                  <a:gd name="T2" fmla="*/ 82 w 82"/>
                  <a:gd name="T3" fmla="*/ 41 h 42"/>
                  <a:gd name="T4" fmla="*/ 41 w 82"/>
                  <a:gd name="T5" fmla="*/ 0 h 42"/>
                  <a:gd name="T6" fmla="*/ 0 w 82"/>
                  <a:gd name="T7" fmla="*/ 41 h 42"/>
                  <a:gd name="T8" fmla="*/ 0 w 82"/>
                  <a:gd name="T9" fmla="*/ 42 h 42"/>
                  <a:gd name="T10" fmla="*/ 82 w 82"/>
                  <a:gd name="T11" fmla="*/ 42 h 42"/>
                </a:gdLst>
                <a:ahLst/>
                <a:cxnLst>
                  <a:cxn ang="0">
                    <a:pos x="T0" y="T1"/>
                  </a:cxn>
                  <a:cxn ang="0">
                    <a:pos x="T2" y="T3"/>
                  </a:cxn>
                  <a:cxn ang="0">
                    <a:pos x="T4" y="T5"/>
                  </a:cxn>
                  <a:cxn ang="0">
                    <a:pos x="T6" y="T7"/>
                  </a:cxn>
                  <a:cxn ang="0">
                    <a:pos x="T8" y="T9"/>
                  </a:cxn>
                  <a:cxn ang="0">
                    <a:pos x="T10" y="T11"/>
                  </a:cxn>
                </a:cxnLst>
                <a:rect l="0" t="0" r="r" b="b"/>
                <a:pathLst>
                  <a:path w="82" h="42">
                    <a:moveTo>
                      <a:pt x="82" y="42"/>
                    </a:moveTo>
                    <a:cubicBezTo>
                      <a:pt x="82" y="41"/>
                      <a:pt x="82" y="41"/>
                      <a:pt x="82" y="41"/>
                    </a:cubicBezTo>
                    <a:cubicBezTo>
                      <a:pt x="82" y="18"/>
                      <a:pt x="64" y="0"/>
                      <a:pt x="41" y="0"/>
                    </a:cubicBezTo>
                    <a:cubicBezTo>
                      <a:pt x="18" y="0"/>
                      <a:pt x="0" y="18"/>
                      <a:pt x="0" y="41"/>
                    </a:cubicBezTo>
                    <a:cubicBezTo>
                      <a:pt x="0" y="42"/>
                      <a:pt x="0" y="42"/>
                      <a:pt x="0" y="42"/>
                    </a:cubicBezTo>
                    <a:lnTo>
                      <a:pt x="82"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0" name="Freeform 68"/>
              <p:cNvSpPr/>
              <p:nvPr/>
            </p:nvSpPr>
            <p:spPr bwMode="auto">
              <a:xfrm>
                <a:off x="7999413" y="655638"/>
                <a:ext cx="239713" cy="360363"/>
              </a:xfrm>
              <a:custGeom>
                <a:avLst/>
                <a:gdLst>
                  <a:gd name="T0" fmla="*/ 0 w 82"/>
                  <a:gd name="T1" fmla="*/ 0 h 123"/>
                  <a:gd name="T2" fmla="*/ 0 w 82"/>
                  <a:gd name="T3" fmla="*/ 82 h 123"/>
                  <a:gd name="T4" fmla="*/ 41 w 82"/>
                  <a:gd name="T5" fmla="*/ 123 h 123"/>
                  <a:gd name="T6" fmla="*/ 82 w 82"/>
                  <a:gd name="T7" fmla="*/ 82 h 123"/>
                  <a:gd name="T8" fmla="*/ 82 w 82"/>
                  <a:gd name="T9" fmla="*/ 0 h 123"/>
                  <a:gd name="T10" fmla="*/ 0 w 82"/>
                  <a:gd name="T11" fmla="*/ 0 h 123"/>
                </a:gdLst>
                <a:ahLst/>
                <a:cxnLst>
                  <a:cxn ang="0">
                    <a:pos x="T0" y="T1"/>
                  </a:cxn>
                  <a:cxn ang="0">
                    <a:pos x="T2" y="T3"/>
                  </a:cxn>
                  <a:cxn ang="0">
                    <a:pos x="T4" y="T5"/>
                  </a:cxn>
                  <a:cxn ang="0">
                    <a:pos x="T6" y="T7"/>
                  </a:cxn>
                  <a:cxn ang="0">
                    <a:pos x="T8" y="T9"/>
                  </a:cxn>
                  <a:cxn ang="0">
                    <a:pos x="T10" y="T11"/>
                  </a:cxn>
                </a:cxnLst>
                <a:rect l="0" t="0" r="r" b="b"/>
                <a:pathLst>
                  <a:path w="82" h="123">
                    <a:moveTo>
                      <a:pt x="0" y="0"/>
                    </a:moveTo>
                    <a:cubicBezTo>
                      <a:pt x="0" y="82"/>
                      <a:pt x="0" y="82"/>
                      <a:pt x="0" y="82"/>
                    </a:cubicBezTo>
                    <a:cubicBezTo>
                      <a:pt x="0" y="105"/>
                      <a:pt x="18" y="123"/>
                      <a:pt x="41" y="123"/>
                    </a:cubicBezTo>
                    <a:cubicBezTo>
                      <a:pt x="64" y="123"/>
                      <a:pt x="82" y="105"/>
                      <a:pt x="82" y="82"/>
                    </a:cubicBezTo>
                    <a:cubicBezTo>
                      <a:pt x="82" y="0"/>
                      <a:pt x="82" y="0"/>
                      <a:pt x="8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grpSp>
      </p:grpSp>
      <p:grpSp>
        <p:nvGrpSpPr>
          <p:cNvPr id="10259" name="组合 70"/>
          <p:cNvGrpSpPr/>
          <p:nvPr/>
        </p:nvGrpSpPr>
        <p:grpSpPr>
          <a:xfrm>
            <a:off x="5151438" y="5308600"/>
            <a:ext cx="835025" cy="835025"/>
            <a:chOff x="3493455" y="4805489"/>
            <a:chExt cx="476336" cy="476336"/>
          </a:xfrm>
        </p:grpSpPr>
        <p:sp>
          <p:nvSpPr>
            <p:cNvPr id="72" name="椭圆 71"/>
            <p:cNvSpPr/>
            <p:nvPr/>
          </p:nvSpPr>
          <p:spPr>
            <a:xfrm>
              <a:off x="3493455" y="4805489"/>
              <a:ext cx="476336" cy="476336"/>
            </a:xfrm>
            <a:prstGeom prst="ellipse">
              <a:avLst/>
            </a:prstGeom>
            <a:solidFill>
              <a:srgbClr val="C57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latin typeface="黑体" panose="02010609060101010101" charset="-122"/>
                <a:ea typeface="黑体" panose="02010609060101010101" charset="-122"/>
                <a:cs typeface="+mn-ea"/>
                <a:sym typeface="+mn-lt"/>
              </a:endParaRPr>
            </a:p>
          </p:txBody>
        </p:sp>
        <p:grpSp>
          <p:nvGrpSpPr>
            <p:cNvPr id="73" name="组合 72"/>
            <p:cNvGrpSpPr/>
            <p:nvPr/>
          </p:nvGrpSpPr>
          <p:grpSpPr>
            <a:xfrm>
              <a:off x="3587213" y="4902911"/>
              <a:ext cx="288821" cy="281492"/>
              <a:chOff x="7770813" y="763588"/>
              <a:chExt cx="1376363" cy="1341438"/>
            </a:xfrm>
            <a:solidFill>
              <a:schemeClr val="bg1"/>
            </a:solidFill>
            <a:effectLst/>
          </p:grpSpPr>
          <p:sp>
            <p:nvSpPr>
              <p:cNvPr id="74" name="Freeform 30"/>
              <p:cNvSpPr/>
              <p:nvPr/>
            </p:nvSpPr>
            <p:spPr bwMode="auto">
              <a:xfrm>
                <a:off x="7770813" y="1501776"/>
                <a:ext cx="214313" cy="120650"/>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3"/>
                      <a:pt x="75" y="21"/>
                    </a:cubicBezTo>
                    <a:cubicBezTo>
                      <a:pt x="75" y="10"/>
                      <a:pt x="65" y="0"/>
                      <a:pt x="54" y="0"/>
                    </a:cubicBezTo>
                    <a:cubicBezTo>
                      <a:pt x="21" y="0"/>
                      <a:pt x="21" y="0"/>
                      <a:pt x="21" y="0"/>
                    </a:cubicBezTo>
                    <a:cubicBezTo>
                      <a:pt x="9" y="0"/>
                      <a:pt x="0" y="10"/>
                      <a:pt x="0" y="21"/>
                    </a:cubicBezTo>
                    <a:cubicBezTo>
                      <a:pt x="0" y="33"/>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5" name="Freeform 31"/>
              <p:cNvSpPr/>
              <p:nvPr/>
            </p:nvSpPr>
            <p:spPr bwMode="auto">
              <a:xfrm>
                <a:off x="7770813" y="992188"/>
                <a:ext cx="214313" cy="120650"/>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2"/>
                      <a:pt x="75" y="21"/>
                    </a:cubicBezTo>
                    <a:cubicBezTo>
                      <a:pt x="75" y="10"/>
                      <a:pt x="65" y="0"/>
                      <a:pt x="54" y="0"/>
                    </a:cubicBezTo>
                    <a:cubicBezTo>
                      <a:pt x="21" y="0"/>
                      <a:pt x="21" y="0"/>
                      <a:pt x="21" y="0"/>
                    </a:cubicBezTo>
                    <a:cubicBezTo>
                      <a:pt x="9" y="0"/>
                      <a:pt x="0" y="10"/>
                      <a:pt x="0" y="21"/>
                    </a:cubicBezTo>
                    <a:cubicBezTo>
                      <a:pt x="0" y="32"/>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6" name="Freeform 32"/>
              <p:cNvSpPr/>
              <p:nvPr/>
            </p:nvSpPr>
            <p:spPr bwMode="auto">
              <a:xfrm>
                <a:off x="7770813" y="1247776"/>
                <a:ext cx="214313" cy="119063"/>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3"/>
                      <a:pt x="75" y="21"/>
                    </a:cubicBezTo>
                    <a:cubicBezTo>
                      <a:pt x="75" y="10"/>
                      <a:pt x="65" y="0"/>
                      <a:pt x="54" y="0"/>
                    </a:cubicBezTo>
                    <a:cubicBezTo>
                      <a:pt x="21" y="0"/>
                      <a:pt x="21" y="0"/>
                      <a:pt x="21" y="0"/>
                    </a:cubicBezTo>
                    <a:cubicBezTo>
                      <a:pt x="9" y="0"/>
                      <a:pt x="0" y="10"/>
                      <a:pt x="0" y="21"/>
                    </a:cubicBezTo>
                    <a:cubicBezTo>
                      <a:pt x="0" y="33"/>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7" name="Freeform 33"/>
              <p:cNvSpPr/>
              <p:nvPr/>
            </p:nvSpPr>
            <p:spPr bwMode="auto">
              <a:xfrm>
                <a:off x="7770813" y="1758951"/>
                <a:ext cx="214313" cy="117475"/>
              </a:xfrm>
              <a:custGeom>
                <a:avLst/>
                <a:gdLst>
                  <a:gd name="T0" fmla="*/ 75 w 75"/>
                  <a:gd name="T1" fmla="*/ 20 h 41"/>
                  <a:gd name="T2" fmla="*/ 54 w 75"/>
                  <a:gd name="T3" fmla="*/ 0 h 41"/>
                  <a:gd name="T4" fmla="*/ 21 w 75"/>
                  <a:gd name="T5" fmla="*/ 0 h 41"/>
                  <a:gd name="T6" fmla="*/ 0 w 75"/>
                  <a:gd name="T7" fmla="*/ 20 h 41"/>
                  <a:gd name="T8" fmla="*/ 21 w 75"/>
                  <a:gd name="T9" fmla="*/ 41 h 41"/>
                  <a:gd name="T10" fmla="*/ 54 w 75"/>
                  <a:gd name="T11" fmla="*/ 41 h 41"/>
                  <a:gd name="T12" fmla="*/ 75 w 75"/>
                  <a:gd name="T13" fmla="*/ 20 h 41"/>
                </a:gdLst>
                <a:ahLst/>
                <a:cxnLst>
                  <a:cxn ang="0">
                    <a:pos x="T0" y="T1"/>
                  </a:cxn>
                  <a:cxn ang="0">
                    <a:pos x="T2" y="T3"/>
                  </a:cxn>
                  <a:cxn ang="0">
                    <a:pos x="T4" y="T5"/>
                  </a:cxn>
                  <a:cxn ang="0">
                    <a:pos x="T6" y="T7"/>
                  </a:cxn>
                  <a:cxn ang="0">
                    <a:pos x="T8" y="T9"/>
                  </a:cxn>
                  <a:cxn ang="0">
                    <a:pos x="T10" y="T11"/>
                  </a:cxn>
                  <a:cxn ang="0">
                    <a:pos x="T12" y="T13"/>
                  </a:cxn>
                </a:cxnLst>
                <a:rect l="0" t="0" r="r" b="b"/>
                <a:pathLst>
                  <a:path w="75" h="41">
                    <a:moveTo>
                      <a:pt x="75" y="20"/>
                    </a:moveTo>
                    <a:cubicBezTo>
                      <a:pt x="75" y="9"/>
                      <a:pt x="65" y="0"/>
                      <a:pt x="54" y="0"/>
                    </a:cubicBezTo>
                    <a:cubicBezTo>
                      <a:pt x="21" y="0"/>
                      <a:pt x="21" y="0"/>
                      <a:pt x="21" y="0"/>
                    </a:cubicBezTo>
                    <a:cubicBezTo>
                      <a:pt x="9" y="0"/>
                      <a:pt x="0" y="9"/>
                      <a:pt x="0" y="20"/>
                    </a:cubicBezTo>
                    <a:cubicBezTo>
                      <a:pt x="0" y="32"/>
                      <a:pt x="9" y="41"/>
                      <a:pt x="21" y="41"/>
                    </a:cubicBezTo>
                    <a:cubicBezTo>
                      <a:pt x="54" y="41"/>
                      <a:pt x="54" y="41"/>
                      <a:pt x="54" y="41"/>
                    </a:cubicBezTo>
                    <a:cubicBezTo>
                      <a:pt x="65" y="41"/>
                      <a:pt x="75" y="32"/>
                      <a:pt x="7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8" name="Freeform 34"/>
              <p:cNvSpPr>
                <a:spLocks noEditPoints="1"/>
              </p:cNvSpPr>
              <p:nvPr/>
            </p:nvSpPr>
            <p:spPr bwMode="auto">
              <a:xfrm>
                <a:off x="7859713" y="763588"/>
                <a:ext cx="1173163" cy="1341438"/>
              </a:xfrm>
              <a:custGeom>
                <a:avLst/>
                <a:gdLst>
                  <a:gd name="T0" fmla="*/ 368 w 411"/>
                  <a:gd name="T1" fmla="*/ 0 h 469"/>
                  <a:gd name="T2" fmla="*/ 42 w 411"/>
                  <a:gd name="T3" fmla="*/ 0 h 469"/>
                  <a:gd name="T4" fmla="*/ 0 w 411"/>
                  <a:gd name="T5" fmla="*/ 43 h 469"/>
                  <a:gd name="T6" fmla="*/ 0 w 411"/>
                  <a:gd name="T7" fmla="*/ 68 h 469"/>
                  <a:gd name="T8" fmla="*/ 23 w 411"/>
                  <a:gd name="T9" fmla="*/ 68 h 469"/>
                  <a:gd name="T10" fmla="*/ 56 w 411"/>
                  <a:gd name="T11" fmla="*/ 101 h 469"/>
                  <a:gd name="T12" fmla="*/ 23 w 411"/>
                  <a:gd name="T13" fmla="*/ 134 h 469"/>
                  <a:gd name="T14" fmla="*/ 0 w 411"/>
                  <a:gd name="T15" fmla="*/ 134 h 469"/>
                  <a:gd name="T16" fmla="*/ 0 w 411"/>
                  <a:gd name="T17" fmla="*/ 157 h 469"/>
                  <a:gd name="T18" fmla="*/ 23 w 411"/>
                  <a:gd name="T19" fmla="*/ 157 h 469"/>
                  <a:gd name="T20" fmla="*/ 56 w 411"/>
                  <a:gd name="T21" fmla="*/ 190 h 469"/>
                  <a:gd name="T22" fmla="*/ 23 w 411"/>
                  <a:gd name="T23" fmla="*/ 223 h 469"/>
                  <a:gd name="T24" fmla="*/ 0 w 411"/>
                  <a:gd name="T25" fmla="*/ 223 h 469"/>
                  <a:gd name="T26" fmla="*/ 0 w 411"/>
                  <a:gd name="T27" fmla="*/ 246 h 469"/>
                  <a:gd name="T28" fmla="*/ 23 w 411"/>
                  <a:gd name="T29" fmla="*/ 246 h 469"/>
                  <a:gd name="T30" fmla="*/ 56 w 411"/>
                  <a:gd name="T31" fmla="*/ 279 h 469"/>
                  <a:gd name="T32" fmla="*/ 23 w 411"/>
                  <a:gd name="T33" fmla="*/ 312 h 469"/>
                  <a:gd name="T34" fmla="*/ 0 w 411"/>
                  <a:gd name="T35" fmla="*/ 312 h 469"/>
                  <a:gd name="T36" fmla="*/ 0 w 411"/>
                  <a:gd name="T37" fmla="*/ 335 h 469"/>
                  <a:gd name="T38" fmla="*/ 23 w 411"/>
                  <a:gd name="T39" fmla="*/ 335 h 469"/>
                  <a:gd name="T40" fmla="*/ 56 w 411"/>
                  <a:gd name="T41" fmla="*/ 368 h 469"/>
                  <a:gd name="T42" fmla="*/ 23 w 411"/>
                  <a:gd name="T43" fmla="*/ 401 h 469"/>
                  <a:gd name="T44" fmla="*/ 0 w 411"/>
                  <a:gd name="T45" fmla="*/ 401 h 469"/>
                  <a:gd name="T46" fmla="*/ 0 w 411"/>
                  <a:gd name="T47" fmla="*/ 426 h 469"/>
                  <a:gd name="T48" fmla="*/ 42 w 411"/>
                  <a:gd name="T49" fmla="*/ 469 h 469"/>
                  <a:gd name="T50" fmla="*/ 368 w 411"/>
                  <a:gd name="T51" fmla="*/ 469 h 469"/>
                  <a:gd name="T52" fmla="*/ 411 w 411"/>
                  <a:gd name="T53" fmla="*/ 426 h 469"/>
                  <a:gd name="T54" fmla="*/ 411 w 411"/>
                  <a:gd name="T55" fmla="*/ 43 h 469"/>
                  <a:gd name="T56" fmla="*/ 368 w 411"/>
                  <a:gd name="T57" fmla="*/ 0 h 469"/>
                  <a:gd name="T58" fmla="*/ 212 w 411"/>
                  <a:gd name="T59" fmla="*/ 87 h 469"/>
                  <a:gd name="T60" fmla="*/ 271 w 411"/>
                  <a:gd name="T61" fmla="*/ 146 h 469"/>
                  <a:gd name="T62" fmla="*/ 212 w 411"/>
                  <a:gd name="T63" fmla="*/ 205 h 469"/>
                  <a:gd name="T64" fmla="*/ 153 w 411"/>
                  <a:gd name="T65" fmla="*/ 146 h 469"/>
                  <a:gd name="T66" fmla="*/ 212 w 411"/>
                  <a:gd name="T67" fmla="*/ 87 h 469"/>
                  <a:gd name="T68" fmla="*/ 307 w 411"/>
                  <a:gd name="T69" fmla="*/ 363 h 469"/>
                  <a:gd name="T70" fmla="*/ 307 w 411"/>
                  <a:gd name="T71" fmla="*/ 363 h 469"/>
                  <a:gd name="T72" fmla="*/ 212 w 411"/>
                  <a:gd name="T73" fmla="*/ 383 h 469"/>
                  <a:gd name="T74" fmla="*/ 117 w 411"/>
                  <a:gd name="T75" fmla="*/ 363 h 469"/>
                  <a:gd name="T76" fmla="*/ 117 w 411"/>
                  <a:gd name="T77" fmla="*/ 363 h 469"/>
                  <a:gd name="T78" fmla="*/ 117 w 411"/>
                  <a:gd name="T79" fmla="*/ 306 h 469"/>
                  <a:gd name="T80" fmla="*/ 180 w 411"/>
                  <a:gd name="T81" fmla="*/ 215 h 469"/>
                  <a:gd name="T82" fmla="*/ 212 w 411"/>
                  <a:gd name="T83" fmla="*/ 257 h 469"/>
                  <a:gd name="T84" fmla="*/ 244 w 411"/>
                  <a:gd name="T85" fmla="*/ 215 h 469"/>
                  <a:gd name="T86" fmla="*/ 307 w 411"/>
                  <a:gd name="T87" fmla="*/ 306 h 469"/>
                  <a:gd name="T88" fmla="*/ 307 w 411"/>
                  <a:gd name="T89" fmla="*/ 3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1" h="469">
                    <a:moveTo>
                      <a:pt x="368" y="0"/>
                    </a:moveTo>
                    <a:cubicBezTo>
                      <a:pt x="42" y="0"/>
                      <a:pt x="42" y="0"/>
                      <a:pt x="42" y="0"/>
                    </a:cubicBezTo>
                    <a:cubicBezTo>
                      <a:pt x="19" y="0"/>
                      <a:pt x="0" y="20"/>
                      <a:pt x="0" y="43"/>
                    </a:cubicBezTo>
                    <a:cubicBezTo>
                      <a:pt x="0" y="68"/>
                      <a:pt x="0" y="68"/>
                      <a:pt x="0" y="68"/>
                    </a:cubicBezTo>
                    <a:cubicBezTo>
                      <a:pt x="23" y="68"/>
                      <a:pt x="23" y="68"/>
                      <a:pt x="23" y="68"/>
                    </a:cubicBezTo>
                    <a:cubicBezTo>
                      <a:pt x="41" y="68"/>
                      <a:pt x="56" y="83"/>
                      <a:pt x="56" y="101"/>
                    </a:cubicBezTo>
                    <a:cubicBezTo>
                      <a:pt x="56" y="119"/>
                      <a:pt x="41" y="134"/>
                      <a:pt x="23" y="134"/>
                    </a:cubicBezTo>
                    <a:cubicBezTo>
                      <a:pt x="0" y="134"/>
                      <a:pt x="0" y="134"/>
                      <a:pt x="0" y="134"/>
                    </a:cubicBezTo>
                    <a:cubicBezTo>
                      <a:pt x="0" y="157"/>
                      <a:pt x="0" y="157"/>
                      <a:pt x="0" y="157"/>
                    </a:cubicBezTo>
                    <a:cubicBezTo>
                      <a:pt x="23" y="157"/>
                      <a:pt x="23" y="157"/>
                      <a:pt x="23" y="157"/>
                    </a:cubicBezTo>
                    <a:cubicBezTo>
                      <a:pt x="41" y="157"/>
                      <a:pt x="56" y="172"/>
                      <a:pt x="56" y="190"/>
                    </a:cubicBezTo>
                    <a:cubicBezTo>
                      <a:pt x="56" y="208"/>
                      <a:pt x="41" y="223"/>
                      <a:pt x="23" y="223"/>
                    </a:cubicBezTo>
                    <a:cubicBezTo>
                      <a:pt x="0" y="223"/>
                      <a:pt x="0" y="223"/>
                      <a:pt x="0" y="223"/>
                    </a:cubicBezTo>
                    <a:cubicBezTo>
                      <a:pt x="0" y="246"/>
                      <a:pt x="0" y="246"/>
                      <a:pt x="0" y="246"/>
                    </a:cubicBezTo>
                    <a:cubicBezTo>
                      <a:pt x="23" y="246"/>
                      <a:pt x="23" y="246"/>
                      <a:pt x="23" y="246"/>
                    </a:cubicBezTo>
                    <a:cubicBezTo>
                      <a:pt x="41" y="246"/>
                      <a:pt x="56" y="261"/>
                      <a:pt x="56" y="279"/>
                    </a:cubicBezTo>
                    <a:cubicBezTo>
                      <a:pt x="56" y="298"/>
                      <a:pt x="41" y="312"/>
                      <a:pt x="23" y="312"/>
                    </a:cubicBezTo>
                    <a:cubicBezTo>
                      <a:pt x="0" y="312"/>
                      <a:pt x="0" y="312"/>
                      <a:pt x="0" y="312"/>
                    </a:cubicBezTo>
                    <a:cubicBezTo>
                      <a:pt x="0" y="335"/>
                      <a:pt x="0" y="335"/>
                      <a:pt x="0" y="335"/>
                    </a:cubicBezTo>
                    <a:cubicBezTo>
                      <a:pt x="23" y="335"/>
                      <a:pt x="23" y="335"/>
                      <a:pt x="23" y="335"/>
                    </a:cubicBezTo>
                    <a:cubicBezTo>
                      <a:pt x="41" y="335"/>
                      <a:pt x="56" y="350"/>
                      <a:pt x="56" y="368"/>
                    </a:cubicBezTo>
                    <a:cubicBezTo>
                      <a:pt x="56" y="387"/>
                      <a:pt x="41" y="401"/>
                      <a:pt x="23" y="401"/>
                    </a:cubicBezTo>
                    <a:cubicBezTo>
                      <a:pt x="0" y="401"/>
                      <a:pt x="0" y="401"/>
                      <a:pt x="0" y="401"/>
                    </a:cubicBezTo>
                    <a:cubicBezTo>
                      <a:pt x="0" y="426"/>
                      <a:pt x="0" y="426"/>
                      <a:pt x="0" y="426"/>
                    </a:cubicBezTo>
                    <a:cubicBezTo>
                      <a:pt x="0" y="450"/>
                      <a:pt x="19" y="469"/>
                      <a:pt x="42" y="469"/>
                    </a:cubicBezTo>
                    <a:cubicBezTo>
                      <a:pt x="368" y="469"/>
                      <a:pt x="368" y="469"/>
                      <a:pt x="368" y="469"/>
                    </a:cubicBezTo>
                    <a:cubicBezTo>
                      <a:pt x="392" y="469"/>
                      <a:pt x="411" y="450"/>
                      <a:pt x="411" y="426"/>
                    </a:cubicBezTo>
                    <a:cubicBezTo>
                      <a:pt x="411" y="43"/>
                      <a:pt x="411" y="43"/>
                      <a:pt x="411" y="43"/>
                    </a:cubicBezTo>
                    <a:cubicBezTo>
                      <a:pt x="411" y="20"/>
                      <a:pt x="392" y="0"/>
                      <a:pt x="368" y="0"/>
                    </a:cubicBezTo>
                    <a:close/>
                    <a:moveTo>
                      <a:pt x="212" y="87"/>
                    </a:moveTo>
                    <a:cubicBezTo>
                      <a:pt x="245" y="87"/>
                      <a:pt x="271" y="113"/>
                      <a:pt x="271" y="146"/>
                    </a:cubicBezTo>
                    <a:cubicBezTo>
                      <a:pt x="271" y="179"/>
                      <a:pt x="245" y="205"/>
                      <a:pt x="212" y="205"/>
                    </a:cubicBezTo>
                    <a:cubicBezTo>
                      <a:pt x="179" y="205"/>
                      <a:pt x="153" y="179"/>
                      <a:pt x="153" y="146"/>
                    </a:cubicBezTo>
                    <a:cubicBezTo>
                      <a:pt x="153" y="113"/>
                      <a:pt x="179" y="87"/>
                      <a:pt x="212" y="87"/>
                    </a:cubicBezTo>
                    <a:close/>
                    <a:moveTo>
                      <a:pt x="307" y="363"/>
                    </a:moveTo>
                    <a:cubicBezTo>
                      <a:pt x="307" y="363"/>
                      <a:pt x="307" y="363"/>
                      <a:pt x="307" y="363"/>
                    </a:cubicBezTo>
                    <a:cubicBezTo>
                      <a:pt x="305" y="374"/>
                      <a:pt x="263" y="383"/>
                      <a:pt x="212" y="383"/>
                    </a:cubicBezTo>
                    <a:cubicBezTo>
                      <a:pt x="161" y="383"/>
                      <a:pt x="119" y="374"/>
                      <a:pt x="117" y="363"/>
                    </a:cubicBezTo>
                    <a:cubicBezTo>
                      <a:pt x="117" y="363"/>
                      <a:pt x="117" y="363"/>
                      <a:pt x="117" y="363"/>
                    </a:cubicBezTo>
                    <a:cubicBezTo>
                      <a:pt x="117" y="306"/>
                      <a:pt x="117" y="306"/>
                      <a:pt x="117" y="306"/>
                    </a:cubicBezTo>
                    <a:cubicBezTo>
                      <a:pt x="117" y="264"/>
                      <a:pt x="143" y="228"/>
                      <a:pt x="180" y="215"/>
                    </a:cubicBezTo>
                    <a:cubicBezTo>
                      <a:pt x="212" y="257"/>
                      <a:pt x="212" y="257"/>
                      <a:pt x="212" y="257"/>
                    </a:cubicBezTo>
                    <a:cubicBezTo>
                      <a:pt x="244" y="215"/>
                      <a:pt x="244" y="215"/>
                      <a:pt x="244" y="215"/>
                    </a:cubicBezTo>
                    <a:cubicBezTo>
                      <a:pt x="281" y="228"/>
                      <a:pt x="307" y="264"/>
                      <a:pt x="307" y="306"/>
                    </a:cubicBezTo>
                    <a:lnTo>
                      <a:pt x="307" y="3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9" name="Freeform 35"/>
              <p:cNvSpPr/>
              <p:nvPr/>
            </p:nvSpPr>
            <p:spPr bwMode="auto">
              <a:xfrm>
                <a:off x="9056688" y="892176"/>
                <a:ext cx="90488" cy="169863"/>
              </a:xfrm>
              <a:custGeom>
                <a:avLst/>
                <a:gdLst>
                  <a:gd name="T0" fmla="*/ 23 w 32"/>
                  <a:gd name="T1" fmla="*/ 0 h 59"/>
                  <a:gd name="T2" fmla="*/ 9 w 32"/>
                  <a:gd name="T3" fmla="*/ 0 h 59"/>
                  <a:gd name="T4" fmla="*/ 0 w 32"/>
                  <a:gd name="T5" fmla="*/ 8 h 59"/>
                  <a:gd name="T6" fmla="*/ 0 w 32"/>
                  <a:gd name="T7" fmla="*/ 59 h 59"/>
                  <a:gd name="T8" fmla="*/ 9 w 32"/>
                  <a:gd name="T9" fmla="*/ 51 h 59"/>
                  <a:gd name="T10" fmla="*/ 23 w 32"/>
                  <a:gd name="T11" fmla="*/ 51 h 59"/>
                  <a:gd name="T12" fmla="*/ 32 w 32"/>
                  <a:gd name="T13" fmla="*/ 59 h 59"/>
                  <a:gd name="T14" fmla="*/ 32 w 32"/>
                  <a:gd name="T15" fmla="*/ 8 h 59"/>
                  <a:gd name="T16" fmla="*/ 23 w 3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9">
                    <a:moveTo>
                      <a:pt x="23" y="0"/>
                    </a:moveTo>
                    <a:cubicBezTo>
                      <a:pt x="9" y="0"/>
                      <a:pt x="9" y="0"/>
                      <a:pt x="9" y="0"/>
                    </a:cubicBezTo>
                    <a:cubicBezTo>
                      <a:pt x="4" y="0"/>
                      <a:pt x="0" y="4"/>
                      <a:pt x="0" y="8"/>
                    </a:cubicBezTo>
                    <a:cubicBezTo>
                      <a:pt x="0" y="59"/>
                      <a:pt x="0" y="59"/>
                      <a:pt x="0" y="59"/>
                    </a:cubicBezTo>
                    <a:cubicBezTo>
                      <a:pt x="0" y="55"/>
                      <a:pt x="4" y="51"/>
                      <a:pt x="9" y="51"/>
                    </a:cubicBezTo>
                    <a:cubicBezTo>
                      <a:pt x="23" y="51"/>
                      <a:pt x="23" y="51"/>
                      <a:pt x="23" y="51"/>
                    </a:cubicBezTo>
                    <a:cubicBezTo>
                      <a:pt x="28" y="51"/>
                      <a:pt x="32" y="55"/>
                      <a:pt x="32" y="59"/>
                    </a:cubicBezTo>
                    <a:cubicBezTo>
                      <a:pt x="32" y="8"/>
                      <a:pt x="32" y="8"/>
                      <a:pt x="32" y="8"/>
                    </a:cubicBezTo>
                    <a:cubicBezTo>
                      <a:pt x="32" y="4"/>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80" name="Freeform 36"/>
              <p:cNvSpPr/>
              <p:nvPr/>
            </p:nvSpPr>
            <p:spPr bwMode="auto">
              <a:xfrm>
                <a:off x="9056688" y="1076326"/>
                <a:ext cx="90488" cy="171450"/>
              </a:xfrm>
              <a:custGeom>
                <a:avLst/>
                <a:gdLst>
                  <a:gd name="T0" fmla="*/ 23 w 32"/>
                  <a:gd name="T1" fmla="*/ 0 h 60"/>
                  <a:gd name="T2" fmla="*/ 9 w 32"/>
                  <a:gd name="T3" fmla="*/ 0 h 60"/>
                  <a:gd name="T4" fmla="*/ 0 w 32"/>
                  <a:gd name="T5" fmla="*/ 9 h 60"/>
                  <a:gd name="T6" fmla="*/ 0 w 32"/>
                  <a:gd name="T7" fmla="*/ 60 h 60"/>
                  <a:gd name="T8" fmla="*/ 9 w 32"/>
                  <a:gd name="T9" fmla="*/ 51 h 60"/>
                  <a:gd name="T10" fmla="*/ 23 w 32"/>
                  <a:gd name="T11" fmla="*/ 51 h 60"/>
                  <a:gd name="T12" fmla="*/ 32 w 32"/>
                  <a:gd name="T13" fmla="*/ 60 h 60"/>
                  <a:gd name="T14" fmla="*/ 32 w 32"/>
                  <a:gd name="T15" fmla="*/ 9 h 60"/>
                  <a:gd name="T16" fmla="*/ 23 w 32"/>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0">
                    <a:moveTo>
                      <a:pt x="23" y="0"/>
                    </a:moveTo>
                    <a:cubicBezTo>
                      <a:pt x="9" y="0"/>
                      <a:pt x="9" y="0"/>
                      <a:pt x="9" y="0"/>
                    </a:cubicBezTo>
                    <a:cubicBezTo>
                      <a:pt x="4" y="0"/>
                      <a:pt x="0" y="4"/>
                      <a:pt x="0" y="9"/>
                    </a:cubicBezTo>
                    <a:cubicBezTo>
                      <a:pt x="0" y="60"/>
                      <a:pt x="0" y="60"/>
                      <a:pt x="0" y="60"/>
                    </a:cubicBezTo>
                    <a:cubicBezTo>
                      <a:pt x="0" y="55"/>
                      <a:pt x="4" y="51"/>
                      <a:pt x="9" y="51"/>
                    </a:cubicBezTo>
                    <a:cubicBezTo>
                      <a:pt x="23" y="51"/>
                      <a:pt x="23" y="51"/>
                      <a:pt x="23" y="51"/>
                    </a:cubicBezTo>
                    <a:cubicBezTo>
                      <a:pt x="28" y="51"/>
                      <a:pt x="32" y="55"/>
                      <a:pt x="32" y="60"/>
                    </a:cubicBezTo>
                    <a:cubicBezTo>
                      <a:pt x="32" y="9"/>
                      <a:pt x="32" y="9"/>
                      <a:pt x="32" y="9"/>
                    </a:cubicBezTo>
                    <a:cubicBezTo>
                      <a:pt x="32" y="4"/>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81" name="Freeform 37"/>
              <p:cNvSpPr/>
              <p:nvPr/>
            </p:nvSpPr>
            <p:spPr bwMode="auto">
              <a:xfrm>
                <a:off x="9056688" y="1252538"/>
                <a:ext cx="90488" cy="209550"/>
              </a:xfrm>
              <a:custGeom>
                <a:avLst/>
                <a:gdLst>
                  <a:gd name="T0" fmla="*/ 32 w 32"/>
                  <a:gd name="T1" fmla="*/ 64 h 73"/>
                  <a:gd name="T2" fmla="*/ 23 w 32"/>
                  <a:gd name="T3" fmla="*/ 73 h 73"/>
                  <a:gd name="T4" fmla="*/ 9 w 32"/>
                  <a:gd name="T5" fmla="*/ 73 h 73"/>
                  <a:gd name="T6" fmla="*/ 0 w 32"/>
                  <a:gd name="T7" fmla="*/ 64 h 73"/>
                  <a:gd name="T8" fmla="*/ 0 w 32"/>
                  <a:gd name="T9" fmla="*/ 9 h 73"/>
                  <a:gd name="T10" fmla="*/ 9 w 32"/>
                  <a:gd name="T11" fmla="*/ 0 h 73"/>
                  <a:gd name="T12" fmla="*/ 23 w 32"/>
                  <a:gd name="T13" fmla="*/ 0 h 73"/>
                  <a:gd name="T14" fmla="*/ 32 w 32"/>
                  <a:gd name="T15" fmla="*/ 9 h 73"/>
                  <a:gd name="T16" fmla="*/ 32 w 32"/>
                  <a:gd name="T17"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3">
                    <a:moveTo>
                      <a:pt x="32" y="64"/>
                    </a:moveTo>
                    <a:cubicBezTo>
                      <a:pt x="32" y="69"/>
                      <a:pt x="28" y="73"/>
                      <a:pt x="23" y="73"/>
                    </a:cubicBezTo>
                    <a:cubicBezTo>
                      <a:pt x="9" y="73"/>
                      <a:pt x="9" y="73"/>
                      <a:pt x="9" y="73"/>
                    </a:cubicBezTo>
                    <a:cubicBezTo>
                      <a:pt x="4" y="73"/>
                      <a:pt x="0" y="69"/>
                      <a:pt x="0" y="64"/>
                    </a:cubicBezTo>
                    <a:cubicBezTo>
                      <a:pt x="0" y="9"/>
                      <a:pt x="0" y="9"/>
                      <a:pt x="0" y="9"/>
                    </a:cubicBezTo>
                    <a:cubicBezTo>
                      <a:pt x="0" y="4"/>
                      <a:pt x="4" y="0"/>
                      <a:pt x="9" y="0"/>
                    </a:cubicBezTo>
                    <a:cubicBezTo>
                      <a:pt x="23" y="0"/>
                      <a:pt x="23" y="0"/>
                      <a:pt x="23" y="0"/>
                    </a:cubicBezTo>
                    <a:cubicBezTo>
                      <a:pt x="28" y="0"/>
                      <a:pt x="32" y="4"/>
                      <a:pt x="32" y="9"/>
                    </a:cubicBezTo>
                    <a:lnTo>
                      <a:pt x="32"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grpSp>
      </p:grpSp>
      <p:sp>
        <p:nvSpPr>
          <p:cNvPr id="82" name="椭圆 81"/>
          <p:cNvSpPr/>
          <p:nvPr/>
        </p:nvSpPr>
        <p:spPr>
          <a:xfrm>
            <a:off x="9680575" y="4733925"/>
            <a:ext cx="882650" cy="882650"/>
          </a:xfrm>
          <a:prstGeom prst="ellipse">
            <a:avLst/>
          </a:prstGeom>
          <a:solidFill>
            <a:srgbClr val="C5785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latin typeface="黑体" panose="02010609060101010101" charset="-122"/>
              <a:ea typeface="黑体" panose="02010609060101010101" charset="-122"/>
              <a:cs typeface="+mn-ea"/>
              <a:sym typeface="+mn-lt"/>
            </a:endParaRPr>
          </a:p>
        </p:txBody>
      </p:sp>
      <p:sp>
        <p:nvSpPr>
          <p:cNvPr id="83" name="椭圆 82"/>
          <p:cNvSpPr/>
          <p:nvPr/>
        </p:nvSpPr>
        <p:spPr>
          <a:xfrm>
            <a:off x="10434638" y="4459288"/>
            <a:ext cx="298450" cy="298450"/>
          </a:xfrm>
          <a:prstGeom prst="ellipse">
            <a:avLst/>
          </a:prstGeom>
          <a:solidFill>
            <a:srgbClr val="C5785C">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latin typeface="黑体" panose="02010609060101010101" charset="-122"/>
              <a:ea typeface="黑体" panose="02010609060101010101" charset="-122"/>
              <a:cs typeface="+mn-ea"/>
              <a:sym typeface="+mn-lt"/>
            </a:endParaRPr>
          </a:p>
        </p:txBody>
      </p:sp>
      <p:sp>
        <p:nvSpPr>
          <p:cNvPr id="2" name="文本框 1"/>
          <p:cNvSpPr txBox="1"/>
          <p:nvPr/>
        </p:nvSpPr>
        <p:spPr>
          <a:xfrm>
            <a:off x="1242060" y="1981200"/>
            <a:ext cx="6096000" cy="1170305"/>
          </a:xfrm>
          <a:prstGeom prst="rect">
            <a:avLst/>
          </a:prstGeom>
          <a:noFill/>
        </p:spPr>
        <p:txBody>
          <a:bodyPr wrap="square" rtlCol="0" anchor="t">
            <a:spAutoFit/>
          </a:bodyPr>
          <a:p>
            <a:pPr>
              <a:lnSpc>
                <a:spcPct val="130000"/>
              </a:lnSpc>
            </a:pPr>
            <a:r>
              <a:rPr lang="en-US" sz="1800" b="1"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a)</a:t>
            </a:r>
            <a:r>
              <a:rPr lang="en-US" sz="18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 P = $2,500, i = 7%, n = 6 years</a:t>
            </a:r>
            <a:endParaRPr lang="en-US" sz="18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a:p>
            <a:pPr>
              <a:lnSpc>
                <a:spcPct val="130000"/>
              </a:lnSpc>
            </a:pPr>
            <a:r>
              <a:rPr lang="en-US" sz="1800" b="1"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b)</a:t>
            </a:r>
            <a:r>
              <a:rPr lang="en-US" sz="18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 P = $4,000, i = 9%, n = 8 years</a:t>
            </a:r>
            <a:endParaRPr lang="en-US" sz="1800" dirty="0">
              <a:ln>
                <a:solidFill>
                  <a:schemeClr val="accent2">
                    <a:lumMod val="75000"/>
                  </a:schemeClr>
                </a:solidFill>
              </a:ln>
              <a:solidFill>
                <a:schemeClr val="accent2">
                  <a:lumMod val="75000"/>
                </a:schemeClr>
              </a:solidFill>
              <a:latin typeface="Times New Roman" panose="02020603050405020304" charset="0"/>
              <a:cs typeface="Times New Roman" panose="02020603050405020304" charset="0"/>
            </a:endParaRPr>
          </a:p>
          <a:p>
            <a:pPr>
              <a:lnSpc>
                <a:spcPct val="130000"/>
              </a:lnSpc>
            </a:pPr>
            <a:r>
              <a:rPr lang="en-US" sz="1800" b="1"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c)</a:t>
            </a:r>
            <a:r>
              <a:rPr lang="en-US" sz="18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 P = $1,500, i = 6%, n = 10 years</a:t>
            </a:r>
            <a:endParaRPr lang="en-US" altLang="en-US" sz="18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p:txBody>
      </p:sp>
      <p:sp>
        <p:nvSpPr>
          <p:cNvPr id="3" name="文本框 2"/>
          <p:cNvSpPr txBox="1"/>
          <p:nvPr/>
        </p:nvSpPr>
        <p:spPr>
          <a:xfrm>
            <a:off x="1330325" y="4046220"/>
            <a:ext cx="4064000" cy="521970"/>
          </a:xfrm>
          <a:prstGeom prst="rect">
            <a:avLst/>
          </a:prstGeom>
          <a:noFill/>
        </p:spPr>
        <p:txBody>
          <a:bodyPr wrap="square" rtlCol="0">
            <a:spAutoFit/>
          </a:bodyPr>
          <a:p>
            <a:r>
              <a:rPr lang="en-US" altLang="zh-CN" sz="1400" b="1">
                <a:solidFill>
                  <a:schemeClr val="accent2">
                    <a:lumMod val="75000"/>
                  </a:schemeClr>
                </a:solidFill>
                <a:latin typeface="Times New Roman" panose="02020603050405020304" charset="0"/>
                <a:cs typeface="Times New Roman" panose="02020603050405020304" charset="0"/>
              </a:rPr>
              <a:t>c)F = 1500*(1+0.06)^10= 1500* 1.790847697 =$2,686.27</a:t>
            </a:r>
            <a:endParaRPr lang="en-US" altLang="zh-CN" sz="1400" b="1">
              <a:solidFill>
                <a:schemeClr val="accent2">
                  <a:lumMod val="75000"/>
                </a:schemeClr>
              </a:solidFill>
              <a:latin typeface="Times New Roman" panose="02020603050405020304" charset="0"/>
              <a:cs typeface="Times New Roman" panose="0202060305040502030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p:cNvSpPr txBox="1"/>
          <p:nvPr/>
        </p:nvSpPr>
        <p:spPr>
          <a:xfrm>
            <a:off x="603250" y="516255"/>
            <a:ext cx="812800" cy="615315"/>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000" b="1" i="0" kern="0" cap="none" spc="0" normalizeH="0" baseline="0" noProof="0" dirty="0">
                <a:solidFill>
                  <a:srgbClr val="C5785C"/>
                </a:solidFill>
                <a:latin typeface="黑体" panose="02010609060101010101" charset="-122"/>
                <a:ea typeface="黑体" panose="02010609060101010101" charset="-122"/>
                <a:cs typeface="+mn-ea"/>
                <a:sym typeface="+mn-lt"/>
              </a:rPr>
              <a:t>02</a:t>
            </a:r>
            <a:r>
              <a:rPr lang="en-US" altLang="zh-CN" sz="4000" b="1" kern="0" noProof="1" dirty="0">
                <a:solidFill>
                  <a:srgbClr val="C5785C"/>
                </a:solidFill>
                <a:latin typeface="黑体" panose="02010609060101010101" charset="-122"/>
                <a:ea typeface="黑体" panose="02010609060101010101" charset="-122"/>
                <a:cs typeface="+mn-ea"/>
                <a:sym typeface="+mn-lt"/>
              </a:rPr>
              <a:t>.</a:t>
            </a:r>
            <a:endParaRPr kumimoji="0" lang="en-US" altLang="zh-CN" sz="4000" b="1" i="0" kern="0" cap="none" spc="0" normalizeH="0" baseline="0" noProof="0" dirty="0">
              <a:solidFill>
                <a:srgbClr val="C5785C"/>
              </a:solidFill>
              <a:latin typeface="黑体" panose="02010609060101010101" charset="-122"/>
              <a:ea typeface="黑体" panose="02010609060101010101" charset="-122"/>
              <a:cs typeface="+mn-ea"/>
              <a:sym typeface="+mn-lt"/>
            </a:endParaRPr>
          </a:p>
        </p:txBody>
      </p:sp>
      <p:sp>
        <p:nvSpPr>
          <p:cNvPr id="2" name="燕尾形 1"/>
          <p:cNvSpPr/>
          <p:nvPr>
            <p:custDataLst>
              <p:tags r:id="rId1"/>
            </p:custDataLst>
          </p:nvPr>
        </p:nvSpPr>
        <p:spPr>
          <a:xfrm>
            <a:off x="3984625" y="1751965"/>
            <a:ext cx="374650" cy="1000125"/>
          </a:xfrm>
          <a:prstGeom prst="chevron">
            <a:avLst/>
          </a:prstGeom>
          <a:solidFill>
            <a:srgbClr val="F3E8E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zh-CN" altLang="en-US" strike="noStrike" noProof="1">
              <a:latin typeface="黑体" panose="02010609060101010101" charset="-122"/>
              <a:ea typeface="黑体" panose="02010609060101010101" charset="-122"/>
            </a:endParaRPr>
          </a:p>
        </p:txBody>
      </p:sp>
      <p:sp>
        <p:nvSpPr>
          <p:cNvPr id="11" name="燕尾形 10"/>
          <p:cNvSpPr/>
          <p:nvPr>
            <p:custDataLst>
              <p:tags r:id="rId2"/>
            </p:custDataLst>
          </p:nvPr>
        </p:nvSpPr>
        <p:spPr>
          <a:xfrm>
            <a:off x="7772400" y="1751965"/>
            <a:ext cx="373380" cy="1002665"/>
          </a:xfrm>
          <a:prstGeom prst="chevron">
            <a:avLst/>
          </a:prstGeom>
          <a:solidFill>
            <a:srgbClr val="F3E8E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zh-CN" altLang="en-US" strike="noStrike" noProof="1">
              <a:latin typeface="黑体" panose="02010609060101010101" charset="-122"/>
              <a:ea typeface="黑体" panose="02010609060101010101" charset="-122"/>
            </a:endParaRPr>
          </a:p>
        </p:txBody>
      </p:sp>
      <p:sp>
        <p:nvSpPr>
          <p:cNvPr id="21" name="对角圆角矩形 20"/>
          <p:cNvSpPr/>
          <p:nvPr>
            <p:custDataLst>
              <p:tags r:id="rId3"/>
            </p:custDataLst>
          </p:nvPr>
        </p:nvSpPr>
        <p:spPr>
          <a:xfrm>
            <a:off x="1037273" y="1751965"/>
            <a:ext cx="2384425" cy="920750"/>
          </a:xfrm>
          <a:prstGeom prst="round2DiagRect">
            <a:avLst/>
          </a:prstGeom>
          <a:noFill/>
          <a:ln w="19050">
            <a:solidFill>
              <a:srgbClr val="C5785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zh-CN" altLang="en-US" strike="noStrike" noProof="1">
              <a:latin typeface="黑体" panose="02010609060101010101" charset="-122"/>
              <a:ea typeface="黑体" panose="02010609060101010101" charset="-122"/>
            </a:endParaRPr>
          </a:p>
        </p:txBody>
      </p:sp>
      <p:sp>
        <p:nvSpPr>
          <p:cNvPr id="22" name="对角圆角矩形 21"/>
          <p:cNvSpPr/>
          <p:nvPr>
            <p:custDataLst>
              <p:tags r:id="rId4"/>
            </p:custDataLst>
          </p:nvPr>
        </p:nvSpPr>
        <p:spPr>
          <a:xfrm>
            <a:off x="4861560" y="1751965"/>
            <a:ext cx="2382838" cy="920750"/>
          </a:xfrm>
          <a:prstGeom prst="round2DiagRect">
            <a:avLst/>
          </a:prstGeom>
          <a:solidFill>
            <a:srgbClr val="C578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zh-CN" altLang="en-US" strike="noStrike" noProof="1">
              <a:latin typeface="黑体" panose="02010609060101010101" charset="-122"/>
              <a:ea typeface="黑体" panose="02010609060101010101" charset="-122"/>
            </a:endParaRPr>
          </a:p>
        </p:txBody>
      </p:sp>
      <p:sp>
        <p:nvSpPr>
          <p:cNvPr id="23" name="对角圆角矩形 22"/>
          <p:cNvSpPr/>
          <p:nvPr>
            <p:custDataLst>
              <p:tags r:id="rId5"/>
            </p:custDataLst>
          </p:nvPr>
        </p:nvSpPr>
        <p:spPr>
          <a:xfrm>
            <a:off x="8683625" y="1751965"/>
            <a:ext cx="2384425" cy="920750"/>
          </a:xfrm>
          <a:prstGeom prst="round2DiagRect">
            <a:avLst/>
          </a:prstGeom>
          <a:noFill/>
          <a:ln w="19050">
            <a:solidFill>
              <a:srgbClr val="C5785C"/>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endParaRPr lang="zh-CN" altLang="en-US" strike="noStrike" noProof="1">
              <a:latin typeface="黑体" panose="02010609060101010101" charset="-122"/>
              <a:ea typeface="黑体" panose="02010609060101010101" charset="-122"/>
            </a:endParaRPr>
          </a:p>
        </p:txBody>
      </p:sp>
      <p:sp>
        <p:nvSpPr>
          <p:cNvPr id="17418" name="文本框 23"/>
          <p:cNvSpPr txBox="1"/>
          <p:nvPr>
            <p:custDataLst>
              <p:tags r:id="rId6"/>
            </p:custDataLst>
          </p:nvPr>
        </p:nvSpPr>
        <p:spPr>
          <a:xfrm>
            <a:off x="1294765" y="1853565"/>
            <a:ext cx="1913255" cy="730885"/>
          </a:xfrm>
          <a:prstGeom prst="rect">
            <a:avLst/>
          </a:prstGeom>
          <a:noFill/>
          <a:ln w="9525">
            <a:noFill/>
          </a:ln>
        </p:spPr>
        <p:txBody>
          <a:bodyPr wrap="square" anchor="t" anchorCtr="0">
            <a:spAutoFit/>
          </a:bodyPr>
          <a:p>
            <a:pPr>
              <a:lnSpc>
                <a:spcPct val="130000"/>
              </a:lnSpc>
            </a:pPr>
            <a:r>
              <a:rPr lang="en-US" sz="16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a)F = $5,000, i = 8%, n = 4 years</a:t>
            </a:r>
            <a:endParaRPr lang="en-US" altLang="en-US" sz="1600" b="1"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p:txBody>
      </p:sp>
      <p:sp>
        <p:nvSpPr>
          <p:cNvPr id="17419" name="文本框 24"/>
          <p:cNvSpPr txBox="1"/>
          <p:nvPr>
            <p:custDataLst>
              <p:tags r:id="rId7"/>
            </p:custDataLst>
          </p:nvPr>
        </p:nvSpPr>
        <p:spPr>
          <a:xfrm>
            <a:off x="5007293" y="1863090"/>
            <a:ext cx="2090737" cy="730885"/>
          </a:xfrm>
          <a:prstGeom prst="rect">
            <a:avLst/>
          </a:prstGeom>
          <a:noFill/>
          <a:ln w="9525">
            <a:noFill/>
          </a:ln>
        </p:spPr>
        <p:txBody>
          <a:bodyPr wrap="square" anchor="t" anchorCtr="0">
            <a:spAutoFit/>
          </a:bodyPr>
          <a:p>
            <a:pPr>
              <a:lnSpc>
                <a:spcPct val="130000"/>
              </a:lnSpc>
            </a:pPr>
            <a:r>
              <a:rPr lang="en-US" sz="1600" dirty="0">
                <a:ln>
                  <a:solidFill>
                    <a:schemeClr val="bg1"/>
                  </a:solidFill>
                </a:ln>
                <a:solidFill>
                  <a:schemeClr val="bg1"/>
                </a:solidFill>
                <a:latin typeface="Times New Roman" panose="02020603050405020304" charset="0"/>
                <a:ea typeface="MiSans" panose="02010600030101010101" pitchFamily="34" charset="-122"/>
                <a:cs typeface="Times New Roman" panose="02020603050405020304" charset="0"/>
                <a:sym typeface="+mn-ea"/>
              </a:rPr>
              <a:t>b)F = $8,000, i = 10%, n = 7 years</a:t>
            </a:r>
            <a:endParaRPr lang="en-US" altLang="en-US" sz="1600" b="1" dirty="0">
              <a:ln>
                <a:solidFill>
                  <a:schemeClr val="bg1"/>
                </a:solidFill>
              </a:ln>
              <a:solidFill>
                <a:schemeClr val="bg1"/>
              </a:solidFill>
              <a:latin typeface="Times New Roman" panose="02020603050405020304" charset="0"/>
              <a:ea typeface="MiSans" panose="02010600030101010101" pitchFamily="34" charset="-122"/>
              <a:cs typeface="Times New Roman" panose="02020603050405020304" charset="0"/>
              <a:sym typeface="+mn-ea"/>
            </a:endParaRPr>
          </a:p>
        </p:txBody>
      </p:sp>
      <p:cxnSp>
        <p:nvCxnSpPr>
          <p:cNvPr id="27" name="直接连接符 26"/>
          <p:cNvCxnSpPr/>
          <p:nvPr>
            <p:custDataLst>
              <p:tags r:id="rId8"/>
            </p:custDataLst>
          </p:nvPr>
        </p:nvCxnSpPr>
        <p:spPr>
          <a:xfrm>
            <a:off x="1410653" y="1809750"/>
            <a:ext cx="1687513" cy="0"/>
          </a:xfrm>
          <a:prstGeom prst="line">
            <a:avLst/>
          </a:prstGeom>
          <a:ln w="19050">
            <a:solidFill>
              <a:srgbClr val="C5785C"/>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9"/>
            </p:custDataLst>
          </p:nvPr>
        </p:nvCxnSpPr>
        <p:spPr>
          <a:xfrm>
            <a:off x="5135880" y="1800225"/>
            <a:ext cx="1687513" cy="0"/>
          </a:xfrm>
          <a:prstGeom prst="line">
            <a:avLst/>
          </a:prstGeom>
          <a:ln>
            <a:solidFill>
              <a:schemeClr val="bg1"/>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10"/>
            </p:custDataLst>
          </p:nvPr>
        </p:nvCxnSpPr>
        <p:spPr>
          <a:xfrm>
            <a:off x="9008110" y="1800225"/>
            <a:ext cx="1687513" cy="0"/>
          </a:xfrm>
          <a:prstGeom prst="line">
            <a:avLst/>
          </a:prstGeom>
          <a:ln w="19050">
            <a:solidFill>
              <a:srgbClr val="C5785C"/>
            </a:solidFill>
          </a:ln>
        </p:spPr>
        <p:style>
          <a:lnRef idx="2">
            <a:schemeClr val="accent1"/>
          </a:lnRef>
          <a:fillRef idx="0">
            <a:srgbClr val="FFFFFF"/>
          </a:fillRef>
          <a:effectRef idx="0">
            <a:srgbClr val="FFFFFF"/>
          </a:effectRef>
          <a:fontRef idx="minor">
            <a:schemeClr val="tx1"/>
          </a:fontRef>
        </p:style>
      </p:cxnSp>
      <p:sp>
        <p:nvSpPr>
          <p:cNvPr id="17424" name="矩形 29"/>
          <p:cNvSpPr/>
          <p:nvPr>
            <p:custDataLst>
              <p:tags r:id="rId11"/>
            </p:custDataLst>
          </p:nvPr>
        </p:nvSpPr>
        <p:spPr>
          <a:xfrm>
            <a:off x="876300" y="1809750"/>
            <a:ext cx="2828925" cy="944563"/>
          </a:xfrm>
          <a:prstGeom prst="rect">
            <a:avLst/>
          </a:prstGeom>
          <a:noFill/>
          <a:ln w="9525">
            <a:noFill/>
          </a:ln>
        </p:spPr>
        <p:txBody>
          <a:bodyPr wrap="square" anchor="t" anchorCtr="0"/>
          <a:p>
            <a:pPr>
              <a:lnSpc>
                <a:spcPct val="130000"/>
              </a:lnSpc>
            </a:pPr>
            <a:endParaRPr lang="en-US" altLang="en-US" sz="14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p:txBody>
      </p:sp>
      <p:sp>
        <p:nvSpPr>
          <p:cNvPr id="17425" name="矩形 2"/>
          <p:cNvSpPr/>
          <p:nvPr>
            <p:custDataLst>
              <p:tags r:id="rId12"/>
            </p:custDataLst>
          </p:nvPr>
        </p:nvSpPr>
        <p:spPr>
          <a:xfrm>
            <a:off x="4638675" y="1809750"/>
            <a:ext cx="2828925" cy="944563"/>
          </a:xfrm>
          <a:prstGeom prst="rect">
            <a:avLst/>
          </a:prstGeom>
          <a:noFill/>
          <a:ln w="9525">
            <a:noFill/>
          </a:ln>
        </p:spPr>
        <p:txBody>
          <a:bodyPr wrap="square" anchor="t" anchorCtr="0"/>
          <a:p>
            <a:pPr>
              <a:lnSpc>
                <a:spcPct val="120000"/>
              </a:lnSpc>
            </a:pPr>
            <a:endParaRPr lang="en-US" altLang="en-US" sz="14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p:txBody>
      </p:sp>
      <p:sp>
        <p:nvSpPr>
          <p:cNvPr id="17426" name="矩形 3"/>
          <p:cNvSpPr/>
          <p:nvPr>
            <p:custDataLst>
              <p:tags r:id="rId13"/>
            </p:custDataLst>
          </p:nvPr>
        </p:nvSpPr>
        <p:spPr>
          <a:xfrm>
            <a:off x="8401050" y="1809750"/>
            <a:ext cx="2828925" cy="944563"/>
          </a:xfrm>
          <a:prstGeom prst="rect">
            <a:avLst/>
          </a:prstGeom>
          <a:noFill/>
          <a:ln w="9525">
            <a:noFill/>
          </a:ln>
        </p:spPr>
        <p:txBody>
          <a:bodyPr wrap="square" anchor="t" anchorCtr="0"/>
          <a:p>
            <a:pPr algn="ctr">
              <a:lnSpc>
                <a:spcPct val="150000"/>
              </a:lnSpc>
            </a:pPr>
            <a:endParaRPr lang="en-US" altLang="en-US" sz="14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p:txBody>
      </p:sp>
      <p:sp>
        <p:nvSpPr>
          <p:cNvPr id="17427" name="矩形 4"/>
          <p:cNvSpPr/>
          <p:nvPr>
            <p:custDataLst>
              <p:tags r:id="rId14"/>
            </p:custDataLst>
          </p:nvPr>
        </p:nvSpPr>
        <p:spPr>
          <a:xfrm>
            <a:off x="876300" y="4516438"/>
            <a:ext cx="2828925" cy="944562"/>
          </a:xfrm>
          <a:prstGeom prst="rect">
            <a:avLst/>
          </a:prstGeom>
          <a:noFill/>
          <a:ln w="9525">
            <a:noFill/>
          </a:ln>
        </p:spPr>
        <p:txBody>
          <a:bodyPr wrap="square" anchor="t" anchorCtr="0"/>
          <a:p>
            <a:pPr algn="ctr">
              <a:lnSpc>
                <a:spcPct val="150000"/>
              </a:lnSpc>
            </a:pPr>
            <a:endParaRPr lang="en-US" altLang="zh-CN" sz="1200" dirty="0">
              <a:solidFill>
                <a:schemeClr val="accent2">
                  <a:lumMod val="75000"/>
                </a:schemeClr>
              </a:solidFill>
              <a:latin typeface="黑体" panose="02010609060101010101" charset="-122"/>
              <a:ea typeface="黑体" panose="02010609060101010101" charset="-122"/>
              <a:sym typeface="Arial" panose="020B0604020202020204" pitchFamily="34" charset="0"/>
            </a:endParaRPr>
          </a:p>
        </p:txBody>
      </p:sp>
      <p:sp>
        <p:nvSpPr>
          <p:cNvPr id="17428" name="矩形 9"/>
          <p:cNvSpPr/>
          <p:nvPr>
            <p:custDataLst>
              <p:tags r:id="rId15"/>
            </p:custDataLst>
          </p:nvPr>
        </p:nvSpPr>
        <p:spPr>
          <a:xfrm>
            <a:off x="4638675" y="4516438"/>
            <a:ext cx="2828925" cy="944562"/>
          </a:xfrm>
          <a:prstGeom prst="rect">
            <a:avLst/>
          </a:prstGeom>
          <a:noFill/>
          <a:ln w="9525">
            <a:noFill/>
          </a:ln>
        </p:spPr>
        <p:txBody>
          <a:bodyPr wrap="square" anchor="t" anchorCtr="0"/>
          <a:p>
            <a:pPr algn="ctr">
              <a:lnSpc>
                <a:spcPct val="150000"/>
              </a:lnSpc>
            </a:pPr>
            <a:endParaRPr lang="en-US" altLang="zh-CN" sz="140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Arial" panose="020B0604020202020204" pitchFamily="34" charset="0"/>
            </a:endParaRPr>
          </a:p>
        </p:txBody>
      </p:sp>
      <p:sp>
        <p:nvSpPr>
          <p:cNvPr id="17429" name="矩形 11"/>
          <p:cNvSpPr/>
          <p:nvPr>
            <p:custDataLst>
              <p:tags r:id="rId16"/>
            </p:custDataLst>
          </p:nvPr>
        </p:nvSpPr>
        <p:spPr>
          <a:xfrm>
            <a:off x="8401050" y="4516438"/>
            <a:ext cx="2828925" cy="944562"/>
          </a:xfrm>
          <a:prstGeom prst="rect">
            <a:avLst/>
          </a:prstGeom>
          <a:noFill/>
          <a:ln w="9525">
            <a:noFill/>
          </a:ln>
        </p:spPr>
        <p:txBody>
          <a:bodyPr wrap="square" anchor="t" anchorCtr="0"/>
          <a:p>
            <a:pPr algn="ctr">
              <a:lnSpc>
                <a:spcPct val="150000"/>
              </a:lnSpc>
            </a:pPr>
            <a:endParaRPr lang="en-US" altLang="zh-CN" sz="140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Arial" panose="020B0604020202020204" pitchFamily="34" charset="0"/>
            </a:endParaRPr>
          </a:p>
        </p:txBody>
      </p:sp>
      <p:sp>
        <p:nvSpPr>
          <p:cNvPr id="3" name="文本框 2"/>
          <p:cNvSpPr txBox="1"/>
          <p:nvPr/>
        </p:nvSpPr>
        <p:spPr>
          <a:xfrm>
            <a:off x="603250" y="1131570"/>
            <a:ext cx="5015230" cy="501650"/>
          </a:xfrm>
          <a:prstGeom prst="rect">
            <a:avLst/>
          </a:prstGeom>
          <a:noFill/>
        </p:spPr>
        <p:txBody>
          <a:bodyPr wrap="square" rtlCol="0">
            <a:noAutofit/>
          </a:bodyPr>
          <a:p>
            <a:pPr algn="ctr">
              <a:lnSpc>
                <a:spcPct val="110000"/>
              </a:lnSpc>
            </a:pPr>
            <a:r>
              <a:rPr lang="en-US" sz="20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Find the present worth using P/F factor:</a:t>
            </a:r>
            <a:endParaRPr lang="en-US" sz="2000" dirty="0">
              <a:ln>
                <a:solidFill>
                  <a:schemeClr val="accent2">
                    <a:lumMod val="75000"/>
                  </a:schemeClr>
                </a:solidFill>
              </a:ln>
              <a:solidFill>
                <a:schemeClr val="accent2">
                  <a:lumMod val="75000"/>
                </a:schemeClr>
              </a:solidFill>
              <a:latin typeface="Times New Roman" panose="02020603050405020304" charset="0"/>
              <a:cs typeface="Times New Roman" panose="02020603050405020304" charset="0"/>
            </a:endParaRPr>
          </a:p>
          <a:p>
            <a:pPr algn="ctr">
              <a:lnSpc>
                <a:spcPct val="110000"/>
              </a:lnSpc>
            </a:pPr>
            <a:endParaRPr lang="en-US" altLang="en-US" sz="2000" b="1" dirty="0">
              <a:ln>
                <a:solidFill>
                  <a:schemeClr val="accent2">
                    <a:lumMod val="75000"/>
                  </a:schemeClr>
                </a:solidFill>
              </a:ln>
              <a:solidFill>
                <a:schemeClr val="accent2">
                  <a:lumMod val="75000"/>
                </a:schemeClr>
              </a:solidFill>
              <a:latin typeface="Times New Roman" panose="02020603050405020304" charset="0"/>
              <a:ea typeface="Noto Sans SC" panose="020B0500000000000000" pitchFamily="34" charset="-122"/>
              <a:cs typeface="Times New Roman" panose="02020603050405020304" charset="0"/>
              <a:sym typeface="+mn-ea"/>
            </a:endParaRPr>
          </a:p>
        </p:txBody>
      </p:sp>
      <p:sp>
        <p:nvSpPr>
          <p:cNvPr id="5" name="文本框 4"/>
          <p:cNvSpPr txBox="1"/>
          <p:nvPr/>
        </p:nvSpPr>
        <p:spPr>
          <a:xfrm>
            <a:off x="8855710" y="1863090"/>
            <a:ext cx="2058035" cy="731520"/>
          </a:xfrm>
          <a:prstGeom prst="rect">
            <a:avLst/>
          </a:prstGeom>
          <a:noFill/>
        </p:spPr>
        <p:txBody>
          <a:bodyPr wrap="square" rtlCol="0" anchor="t">
            <a:noAutofit/>
          </a:bodyPr>
          <a:p>
            <a:pPr>
              <a:lnSpc>
                <a:spcPct val="130000"/>
              </a:lnSpc>
            </a:pPr>
            <a:r>
              <a:rPr lang="en-US" sz="16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c)F = $12,000, i = 5%, n = 12 years</a:t>
            </a:r>
            <a:endParaRPr lang="en-US" altLang="en-US" sz="16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p:txBody>
      </p:sp>
      <p:sp>
        <p:nvSpPr>
          <p:cNvPr id="8" name="文本框 7"/>
          <p:cNvSpPr txBox="1"/>
          <p:nvPr/>
        </p:nvSpPr>
        <p:spPr>
          <a:xfrm>
            <a:off x="876300" y="3432810"/>
            <a:ext cx="3272155" cy="1858010"/>
          </a:xfrm>
          <a:prstGeom prst="rect">
            <a:avLst/>
          </a:prstGeom>
          <a:noFill/>
        </p:spPr>
        <p:txBody>
          <a:bodyPr wrap="square" rtlCol="0">
            <a:noAutofit/>
          </a:bodyPr>
          <a:p>
            <a:r>
              <a:rPr lang="en-US" altLang="zh-CN">
                <a:solidFill>
                  <a:schemeClr val="accent2">
                    <a:lumMod val="75000"/>
                  </a:schemeClr>
                </a:solidFill>
                <a:latin typeface="Times New Roman" panose="02020603050405020304" charset="0"/>
                <a:cs typeface="Times New Roman" panose="02020603050405020304" charset="0"/>
              </a:rPr>
              <a:t>(P/F,8%,4)=1/1.08^4=0.7350</a:t>
            </a:r>
            <a:endParaRPr lang="en-US" altLang="zh-CN">
              <a:solidFill>
                <a:schemeClr val="accent2">
                  <a:lumMod val="75000"/>
                </a:schemeClr>
              </a:solidFill>
              <a:latin typeface="Times New Roman" panose="02020603050405020304" charset="0"/>
              <a:cs typeface="Times New Roman" panose="02020603050405020304" charset="0"/>
            </a:endParaRPr>
          </a:p>
          <a:p>
            <a:r>
              <a:rPr lang="en-US" altLang="zh-CN">
                <a:solidFill>
                  <a:schemeClr val="accent2">
                    <a:lumMod val="75000"/>
                  </a:schemeClr>
                </a:solidFill>
                <a:latin typeface="Times New Roman" panose="02020603050405020304" charset="0"/>
                <a:cs typeface="Times New Roman" panose="02020603050405020304" charset="0"/>
              </a:rPr>
              <a:t>P=5000</a:t>
            </a:r>
            <a:r>
              <a:rPr lang="en-US" altLang="en-US">
                <a:solidFill>
                  <a:schemeClr val="accent2">
                    <a:lumMod val="75000"/>
                  </a:schemeClr>
                </a:solidFill>
                <a:latin typeface="Times New Roman" panose="02020603050405020304" charset="0"/>
                <a:cs typeface="Times New Roman" panose="02020603050405020304" charset="0"/>
              </a:rPr>
              <a:t>×</a:t>
            </a:r>
            <a:r>
              <a:rPr lang="en-US" altLang="zh-CN">
                <a:solidFill>
                  <a:schemeClr val="accent2">
                    <a:lumMod val="75000"/>
                  </a:schemeClr>
                </a:solidFill>
                <a:latin typeface="Times New Roman" panose="02020603050405020304" charset="0"/>
                <a:cs typeface="Times New Roman" panose="02020603050405020304" charset="0"/>
              </a:rPr>
              <a:t>0.7350= 3675.15</a:t>
            </a:r>
            <a:endParaRPr lang="en-US" altLang="zh-CN">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4545965" y="3429000"/>
            <a:ext cx="4064000" cy="645160"/>
          </a:xfrm>
          <a:prstGeom prst="rect">
            <a:avLst/>
          </a:prstGeom>
          <a:noFill/>
        </p:spPr>
        <p:txBody>
          <a:bodyPr wrap="square" rtlCol="0">
            <a:spAutoFit/>
          </a:bodyPr>
          <a:p>
            <a:r>
              <a:rPr lang="en-US" altLang="zh-CN">
                <a:solidFill>
                  <a:schemeClr val="accent2">
                    <a:lumMod val="75000"/>
                  </a:schemeClr>
                </a:solidFill>
                <a:latin typeface="Times New Roman" panose="02020603050405020304" charset="0"/>
                <a:cs typeface="Times New Roman" panose="02020603050405020304" charset="0"/>
              </a:rPr>
              <a:t>(P/F,10%,7)=1/1.1^7=0.5132</a:t>
            </a:r>
            <a:endParaRPr lang="en-US" altLang="zh-CN">
              <a:solidFill>
                <a:schemeClr val="accent2">
                  <a:lumMod val="75000"/>
                </a:schemeClr>
              </a:solidFill>
              <a:latin typeface="Times New Roman" panose="02020603050405020304" charset="0"/>
              <a:cs typeface="Times New Roman" panose="02020603050405020304" charset="0"/>
            </a:endParaRPr>
          </a:p>
          <a:p>
            <a:r>
              <a:rPr lang="en-US" altLang="zh-CN">
                <a:solidFill>
                  <a:schemeClr val="accent2">
                    <a:lumMod val="75000"/>
                  </a:schemeClr>
                </a:solidFill>
                <a:latin typeface="Times New Roman" panose="02020603050405020304" charset="0"/>
                <a:cs typeface="Times New Roman" panose="02020603050405020304" charset="0"/>
              </a:rPr>
              <a:t>P=8000</a:t>
            </a:r>
            <a:r>
              <a:rPr lang="en-US" altLang="en-US">
                <a:solidFill>
                  <a:schemeClr val="accent2">
                    <a:lumMod val="75000"/>
                  </a:schemeClr>
                </a:solidFill>
                <a:latin typeface="Times New Roman" panose="02020603050405020304" charset="0"/>
                <a:cs typeface="Times New Roman" panose="02020603050405020304" charset="0"/>
              </a:rPr>
              <a:t>×</a:t>
            </a:r>
            <a:r>
              <a:rPr lang="en-US" altLang="zh-CN">
                <a:solidFill>
                  <a:schemeClr val="accent2">
                    <a:lumMod val="75000"/>
                  </a:schemeClr>
                </a:solidFill>
                <a:latin typeface="Times New Roman" panose="02020603050405020304" charset="0"/>
                <a:cs typeface="Times New Roman" panose="02020603050405020304" charset="0"/>
              </a:rPr>
              <a:t>0.5132= 4105.26</a:t>
            </a:r>
            <a:endParaRPr lang="en-US" altLang="zh-CN">
              <a:solidFill>
                <a:schemeClr val="accent2">
                  <a:lumMod val="75000"/>
                </a:schemeClr>
              </a:solidFill>
              <a:latin typeface="Times New Roman" panose="02020603050405020304" charset="0"/>
              <a:cs typeface="Times New Roman" panose="02020603050405020304" charset="0"/>
            </a:endParaRPr>
          </a:p>
        </p:txBody>
      </p:sp>
      <p:sp>
        <p:nvSpPr>
          <p:cNvPr id="10" name="文本框 9"/>
          <p:cNvSpPr txBox="1"/>
          <p:nvPr/>
        </p:nvSpPr>
        <p:spPr>
          <a:xfrm>
            <a:off x="8401050" y="3429000"/>
            <a:ext cx="4064000" cy="645160"/>
          </a:xfrm>
          <a:prstGeom prst="rect">
            <a:avLst/>
          </a:prstGeom>
          <a:noFill/>
        </p:spPr>
        <p:txBody>
          <a:bodyPr wrap="square" rtlCol="0">
            <a:spAutoFit/>
          </a:bodyPr>
          <a:p>
            <a:r>
              <a:rPr lang="en-US" altLang="zh-CN">
                <a:solidFill>
                  <a:schemeClr val="accent2">
                    <a:lumMod val="75000"/>
                  </a:schemeClr>
                </a:solidFill>
                <a:latin typeface="Times New Roman" panose="02020603050405020304" charset="0"/>
                <a:cs typeface="Times New Roman" panose="02020603050405020304" charset="0"/>
              </a:rPr>
              <a:t>(P/F,5%,12)=1/1.05^12=0.5568</a:t>
            </a:r>
            <a:endParaRPr lang="en-US" altLang="zh-CN">
              <a:solidFill>
                <a:schemeClr val="accent2">
                  <a:lumMod val="75000"/>
                </a:schemeClr>
              </a:solidFill>
              <a:latin typeface="Times New Roman" panose="02020603050405020304" charset="0"/>
              <a:cs typeface="Times New Roman" panose="02020603050405020304" charset="0"/>
            </a:endParaRPr>
          </a:p>
          <a:p>
            <a:r>
              <a:rPr lang="en-US" altLang="zh-CN">
                <a:solidFill>
                  <a:schemeClr val="accent2">
                    <a:lumMod val="75000"/>
                  </a:schemeClr>
                </a:solidFill>
                <a:latin typeface="Times New Roman" panose="02020603050405020304" charset="0"/>
                <a:cs typeface="Times New Roman" panose="02020603050405020304" charset="0"/>
              </a:rPr>
              <a:t>P=12000</a:t>
            </a:r>
            <a:r>
              <a:rPr lang="en-US" altLang="en-US">
                <a:solidFill>
                  <a:schemeClr val="accent2">
                    <a:lumMod val="75000"/>
                  </a:schemeClr>
                </a:solidFill>
                <a:latin typeface="Times New Roman" panose="02020603050405020304" charset="0"/>
                <a:cs typeface="Times New Roman" panose="02020603050405020304" charset="0"/>
              </a:rPr>
              <a:t>×</a:t>
            </a:r>
            <a:r>
              <a:rPr lang="en-US" altLang="zh-CN">
                <a:solidFill>
                  <a:schemeClr val="accent2">
                    <a:lumMod val="75000"/>
                  </a:schemeClr>
                </a:solidFill>
                <a:latin typeface="Times New Roman" panose="02020603050405020304" charset="0"/>
                <a:cs typeface="Times New Roman" panose="02020603050405020304" charset="0"/>
              </a:rPr>
              <a:t>0.5568= 6681.21</a:t>
            </a:r>
            <a:endParaRPr lang="en-US" altLang="zh-CN">
              <a:solidFill>
                <a:schemeClr val="accent2">
                  <a:lumMod val="75000"/>
                </a:schemeClr>
              </a:solidFill>
              <a:latin typeface="Times New Roman" panose="02020603050405020304" charset="0"/>
              <a:cs typeface="Times New Roman" panose="0202060305040502030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89" name="组合 5"/>
          <p:cNvGrpSpPr/>
          <p:nvPr/>
        </p:nvGrpSpPr>
        <p:grpSpPr>
          <a:xfrm>
            <a:off x="603250" y="525463"/>
            <a:ext cx="4041775" cy="615315"/>
            <a:chOff x="1841967" y="2988135"/>
            <a:chExt cx="4042684" cy="616269"/>
          </a:xfrm>
        </p:grpSpPr>
        <p:sp>
          <p:nvSpPr>
            <p:cNvPr id="7" name="文本框"/>
            <p:cNvSpPr txBox="1"/>
            <p:nvPr/>
          </p:nvSpPr>
          <p:spPr>
            <a:xfrm>
              <a:off x="1841967" y="2988135"/>
              <a:ext cx="812800" cy="616269"/>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000" b="1" i="0" kern="0" cap="none" spc="0" normalizeH="0" baseline="0" noProof="0" dirty="0">
                  <a:solidFill>
                    <a:srgbClr val="C5785C"/>
                  </a:solidFill>
                  <a:latin typeface="黑体" panose="02010609060101010101" charset="-122"/>
                  <a:ea typeface="黑体" panose="02010609060101010101" charset="-122"/>
                  <a:cs typeface="+mn-ea"/>
                  <a:sym typeface="+mn-lt"/>
                </a:rPr>
                <a:t>03</a:t>
              </a:r>
              <a:r>
                <a:rPr lang="en-US" altLang="zh-CN" sz="4000" b="1" kern="0" noProof="1" dirty="0">
                  <a:solidFill>
                    <a:srgbClr val="C5785C"/>
                  </a:solidFill>
                  <a:latin typeface="黑体" panose="02010609060101010101" charset="-122"/>
                  <a:ea typeface="黑体" panose="02010609060101010101" charset="-122"/>
                  <a:cs typeface="+mn-ea"/>
                  <a:sym typeface="+mn-lt"/>
                </a:rPr>
                <a:t>.</a:t>
              </a:r>
              <a:endParaRPr kumimoji="0" lang="en-US" altLang="zh-CN" sz="4000" b="1" i="0" kern="0" cap="none" spc="0" normalizeH="0" baseline="0" noProof="0" dirty="0">
                <a:solidFill>
                  <a:srgbClr val="C5785C"/>
                </a:solidFill>
                <a:latin typeface="黑体" panose="02010609060101010101" charset="-122"/>
                <a:ea typeface="黑体" panose="02010609060101010101" charset="-122"/>
                <a:cs typeface="+mn-ea"/>
                <a:sym typeface="+mn-lt"/>
              </a:endParaRPr>
            </a:p>
          </p:txBody>
        </p:sp>
        <p:sp>
          <p:nvSpPr>
            <p:cNvPr id="12291" name="文本框"/>
            <p:cNvSpPr txBox="1"/>
            <p:nvPr/>
          </p:nvSpPr>
          <p:spPr>
            <a:xfrm>
              <a:off x="2689057" y="3022651"/>
              <a:ext cx="2701687" cy="307817"/>
            </a:xfrm>
            <a:prstGeom prst="rect">
              <a:avLst/>
            </a:prstGeom>
            <a:noFill/>
            <a:ln w="9525">
              <a:noFill/>
            </a:ln>
          </p:spPr>
          <p:txBody>
            <a:bodyPr wrap="square" lIns="0" tIns="0" rIns="0" bIns="0" anchor="t" anchorCtr="0">
              <a:spAutoFit/>
            </a:bodyPr>
            <a:p>
              <a:pPr>
                <a:buNone/>
              </a:pPr>
              <a:endParaRPr lang="zh-CN" altLang="en-US" sz="2000" b="1" dirty="0">
                <a:solidFill>
                  <a:srgbClr val="C5785C"/>
                </a:solidFill>
                <a:latin typeface="黑体" panose="02010609060101010101" charset="-122"/>
                <a:ea typeface="黑体" panose="02010609060101010101" charset="-122"/>
                <a:sym typeface="Arial" panose="020B0604020202020204" pitchFamily="34" charset="0"/>
              </a:endParaRPr>
            </a:p>
          </p:txBody>
        </p:sp>
        <p:sp>
          <p:nvSpPr>
            <p:cNvPr id="12292" name="文本框 8"/>
            <p:cNvSpPr txBox="1"/>
            <p:nvPr/>
          </p:nvSpPr>
          <p:spPr>
            <a:xfrm>
              <a:off x="2645643" y="3329723"/>
              <a:ext cx="3239008" cy="230226"/>
            </a:xfrm>
            <a:prstGeom prst="rect">
              <a:avLst/>
            </a:prstGeom>
            <a:noFill/>
            <a:ln w="9525">
              <a:noFill/>
            </a:ln>
          </p:spPr>
          <p:txBody>
            <a:bodyPr wrap="square" anchor="t" anchorCtr="0">
              <a:spAutoFit/>
            </a:bodyPr>
            <a:p>
              <a:endParaRPr lang="en-US" altLang="zh-CN" sz="900" i="1" dirty="0">
                <a:solidFill>
                  <a:srgbClr val="404040"/>
                </a:solidFill>
                <a:latin typeface="黑体" panose="02010609060101010101" charset="-122"/>
                <a:ea typeface="黑体" panose="02010609060101010101" charset="-122"/>
                <a:sym typeface="Arial" panose="020B0604020202020204" pitchFamily="34" charset="0"/>
              </a:endParaRPr>
            </a:p>
          </p:txBody>
        </p:sp>
      </p:grpSp>
      <p:pic>
        <p:nvPicPr>
          <p:cNvPr id="15" name="图片 14" descr="D:\lky\素材\VCG41N1493136743.jpgVCG41N1493136743"/>
          <p:cNvPicPr>
            <a:picLocks noChangeAspect="1"/>
          </p:cNvPicPr>
          <p:nvPr>
            <p:custDataLst>
              <p:tags r:id="rId1"/>
            </p:custDataLst>
          </p:nvPr>
        </p:nvPicPr>
        <p:blipFill>
          <a:blip r:embed="rId2"/>
          <a:srcRect/>
          <a:stretch>
            <a:fillRect/>
          </a:stretch>
        </p:blipFill>
        <p:spPr>
          <a:xfrm>
            <a:off x="976630" y="4237990"/>
            <a:ext cx="1986280" cy="2008505"/>
          </a:xfrm>
          <a:prstGeom prst="roundRect">
            <a:avLst/>
          </a:prstGeom>
          <a:ln w="3175" cap="flat" cmpd="sng" algn="ctr">
            <a:solidFill>
              <a:schemeClr val="tx1">
                <a:lumMod val="40000"/>
                <a:lumOff val="60000"/>
                <a:alpha val="20000"/>
              </a:schemeClr>
            </a:solidFill>
            <a:prstDash val="solid"/>
            <a:round/>
            <a:headEnd type="none" w="med" len="med"/>
            <a:tailEnd type="none" w="med" len="med"/>
          </a:ln>
          <a:effectLst>
            <a:outerShdw dist="520700" dir="8100000" algn="tr" rotWithShape="0">
              <a:srgbClr val="C5785C">
                <a:alpha val="100000"/>
              </a:srgbClr>
            </a:outerShdw>
            <a:reflection blurRad="6350" stA="52000" endA="300" endPos="35000" dir="5400000" sy="-100000" algn="bl" rotWithShape="0"/>
          </a:effectLst>
        </p:spPr>
      </p:pic>
      <p:sp>
        <p:nvSpPr>
          <p:cNvPr id="12294" name="矩形 43"/>
          <p:cNvSpPr/>
          <p:nvPr>
            <p:custDataLst>
              <p:tags r:id="rId3"/>
            </p:custDataLst>
          </p:nvPr>
        </p:nvSpPr>
        <p:spPr>
          <a:xfrm>
            <a:off x="1187450" y="1965325"/>
            <a:ext cx="3838575" cy="1285875"/>
          </a:xfrm>
          <a:prstGeom prst="rect">
            <a:avLst/>
          </a:prstGeom>
          <a:noFill/>
          <a:ln w="9525">
            <a:noFill/>
          </a:ln>
        </p:spPr>
        <p:txBody>
          <a:bodyPr wrap="square" anchor="t" anchorCtr="0"/>
          <a:p>
            <a:pPr>
              <a:lnSpc>
                <a:spcPct val="150000"/>
              </a:lnSpc>
            </a:pPr>
            <a:endParaRPr lang="zh-CN" altLang="en-US" sz="1200" dirty="0">
              <a:solidFill>
                <a:srgbClr val="404040"/>
              </a:solidFill>
              <a:latin typeface="黑体" panose="02010609060101010101" charset="-122"/>
              <a:ea typeface="黑体" panose="02010609060101010101" charset="-122"/>
              <a:sym typeface="Arial" panose="020B0604020202020204" pitchFamily="34" charset="0"/>
            </a:endParaRPr>
          </a:p>
        </p:txBody>
      </p:sp>
      <p:sp>
        <p:nvSpPr>
          <p:cNvPr id="12295" name="文本框 1"/>
          <p:cNvSpPr txBox="1"/>
          <p:nvPr>
            <p:custDataLst>
              <p:tags r:id="rId4"/>
            </p:custDataLst>
          </p:nvPr>
        </p:nvSpPr>
        <p:spPr>
          <a:xfrm>
            <a:off x="1206500" y="1427480"/>
            <a:ext cx="3722370" cy="668020"/>
          </a:xfrm>
          <a:prstGeom prst="rect">
            <a:avLst/>
          </a:prstGeom>
          <a:noFill/>
          <a:ln w="9525">
            <a:noFill/>
          </a:ln>
        </p:spPr>
        <p:txBody>
          <a:bodyPr wrap="square" lIns="68580" tIns="34290" rIns="68580" bIns="34290" anchor="t" anchorCtr="0">
            <a:noAutofit/>
          </a:bodyPr>
          <a:p>
            <a:pPr>
              <a:lnSpc>
                <a:spcPct val="125000"/>
              </a:lnSpc>
            </a:pPr>
            <a:endParaRPr lang="en-US" altLang="en-US" sz="2000" b="1" dirty="0">
              <a:ln>
                <a:solidFill>
                  <a:schemeClr val="accent2">
                    <a:lumMod val="75000"/>
                  </a:schemeClr>
                </a:solidFill>
              </a:ln>
              <a:solidFill>
                <a:schemeClr val="accent2">
                  <a:lumMod val="75000"/>
                </a:schemeClr>
              </a:solidFill>
              <a:latin typeface="黑体" panose="02010609060101010101" charset="-122"/>
              <a:ea typeface="黑体" panose="02010609060101010101" charset="-122"/>
              <a:sym typeface="Arial" panose="020B0604020202020204" pitchFamily="34" charset="0"/>
            </a:endParaRPr>
          </a:p>
        </p:txBody>
      </p:sp>
      <p:cxnSp>
        <p:nvCxnSpPr>
          <p:cNvPr id="3" name="直接连接符 2"/>
          <p:cNvCxnSpPr/>
          <p:nvPr/>
        </p:nvCxnSpPr>
        <p:spPr>
          <a:xfrm>
            <a:off x="5375275" y="1374775"/>
            <a:ext cx="0" cy="4716463"/>
          </a:xfrm>
          <a:prstGeom prst="line">
            <a:avLst/>
          </a:prstGeom>
          <a:ln>
            <a:solidFill>
              <a:srgbClr val="C5785C"/>
            </a:solidFill>
          </a:ln>
        </p:spPr>
        <p:style>
          <a:lnRef idx="2">
            <a:schemeClr val="accent1"/>
          </a:lnRef>
          <a:fillRef idx="0">
            <a:srgbClr val="FFFFFF"/>
          </a:fillRef>
          <a:effectRef idx="0">
            <a:srgbClr val="FFFFFF"/>
          </a:effectRef>
          <a:fontRef idx="minor">
            <a:schemeClr val="tx1"/>
          </a:fontRef>
        </p:style>
      </p:cxnSp>
      <p:sp>
        <p:nvSpPr>
          <p:cNvPr id="12299" name="矩形 9"/>
          <p:cNvSpPr/>
          <p:nvPr>
            <p:custDataLst>
              <p:tags r:id="rId5"/>
            </p:custDataLst>
          </p:nvPr>
        </p:nvSpPr>
        <p:spPr>
          <a:xfrm>
            <a:off x="5773738" y="2336800"/>
            <a:ext cx="5556250" cy="1063625"/>
          </a:xfrm>
          <a:prstGeom prst="rect">
            <a:avLst/>
          </a:prstGeom>
          <a:noFill/>
          <a:ln w="9525">
            <a:noFill/>
          </a:ln>
        </p:spPr>
        <p:txBody>
          <a:bodyPr wrap="square" anchor="t" anchorCtr="0"/>
          <a:p>
            <a:pPr>
              <a:lnSpc>
                <a:spcPct val="150000"/>
              </a:lnSpc>
            </a:pPr>
            <a:endParaRPr lang="zh-CN" altLang="en-US" sz="1200" dirty="0">
              <a:solidFill>
                <a:srgbClr val="404040"/>
              </a:solidFill>
              <a:latin typeface="黑体" panose="02010609060101010101" charset="-122"/>
              <a:ea typeface="黑体" panose="02010609060101010101" charset="-122"/>
              <a:sym typeface="Arial" panose="020B0604020202020204" pitchFamily="34" charset="0"/>
            </a:endParaRPr>
          </a:p>
        </p:txBody>
      </p:sp>
      <p:sp>
        <p:nvSpPr>
          <p:cNvPr id="12302" name="矩形 18"/>
          <p:cNvSpPr/>
          <p:nvPr>
            <p:custDataLst>
              <p:tags r:id="rId6"/>
            </p:custDataLst>
          </p:nvPr>
        </p:nvSpPr>
        <p:spPr>
          <a:xfrm>
            <a:off x="5773738" y="4398963"/>
            <a:ext cx="5556250" cy="1063625"/>
          </a:xfrm>
          <a:prstGeom prst="rect">
            <a:avLst/>
          </a:prstGeom>
          <a:noFill/>
          <a:ln w="9525">
            <a:noFill/>
          </a:ln>
        </p:spPr>
        <p:txBody>
          <a:bodyPr wrap="square" anchor="t" anchorCtr="0"/>
          <a:p>
            <a:pPr>
              <a:lnSpc>
                <a:spcPct val="150000"/>
              </a:lnSpc>
            </a:pPr>
            <a:endParaRPr lang="zh-CN" altLang="en-US" sz="1200" dirty="0">
              <a:solidFill>
                <a:srgbClr val="404040"/>
              </a:solidFill>
              <a:latin typeface="黑体" panose="02010609060101010101" charset="-122"/>
              <a:ea typeface="黑体" panose="02010609060101010101" charset="-122"/>
              <a:sym typeface="Arial" panose="020B0604020202020204" pitchFamily="34" charset="0"/>
            </a:endParaRPr>
          </a:p>
        </p:txBody>
      </p:sp>
      <p:sp>
        <p:nvSpPr>
          <p:cNvPr id="2" name="文本框 1"/>
          <p:cNvSpPr txBox="1"/>
          <p:nvPr/>
        </p:nvSpPr>
        <p:spPr>
          <a:xfrm>
            <a:off x="5616575" y="1374775"/>
            <a:ext cx="6055995" cy="650875"/>
          </a:xfrm>
          <a:prstGeom prst="rect">
            <a:avLst/>
          </a:prstGeom>
          <a:noFill/>
        </p:spPr>
        <p:txBody>
          <a:bodyPr wrap="square" rtlCol="0">
            <a:noAutofit/>
          </a:bodyPr>
          <a:p>
            <a:r>
              <a:rPr lang="en-US" sz="20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A company expects to receive $8,000 in 6 years. What is the present value at 9% interest?</a:t>
            </a:r>
            <a:endParaRPr lang="en-US" sz="2000" dirty="0">
              <a:ln>
                <a:solidFill>
                  <a:schemeClr val="accent2">
                    <a:lumMod val="75000"/>
                  </a:schemeClr>
                </a:solidFill>
              </a:ln>
              <a:solidFill>
                <a:schemeClr val="accent2">
                  <a:lumMod val="75000"/>
                </a:schemeClr>
              </a:solidFill>
              <a:latin typeface="Times New Roman" panose="02020603050405020304" charset="0"/>
              <a:cs typeface="Times New Roman" panose="02020603050405020304" charset="0"/>
            </a:endParaRPr>
          </a:p>
          <a:p>
            <a:endParaRPr lang="en-US" altLang="zh-CN" sz="2000" b="1" dirty="0">
              <a:ln>
                <a:solidFill>
                  <a:schemeClr val="accent2">
                    <a:lumMod val="75000"/>
                  </a:schemeClr>
                </a:solidFill>
              </a:ln>
              <a:solidFill>
                <a:schemeClr val="accent2">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5616575" y="2095500"/>
            <a:ext cx="4062730" cy="543560"/>
          </a:xfrm>
          <a:prstGeom prst="rect">
            <a:avLst/>
          </a:prstGeom>
          <a:noFill/>
        </p:spPr>
        <p:txBody>
          <a:bodyPr wrap="square" rtlCol="0">
            <a:noAutofit/>
          </a:bodyPr>
          <a:p>
            <a:pPr>
              <a:lnSpc>
                <a:spcPct val="130000"/>
              </a:lnSpc>
            </a:pPr>
            <a:r>
              <a:rPr lang="en-US" sz="16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(Use P/F factor to find today's equivalent value)</a:t>
            </a:r>
            <a:endParaRPr lang="en-US" altLang="zh-CN" sz="16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p:txBody>
      </p:sp>
      <p:sp>
        <p:nvSpPr>
          <p:cNvPr id="6" name="文本框 5"/>
          <p:cNvSpPr txBox="1"/>
          <p:nvPr/>
        </p:nvSpPr>
        <p:spPr>
          <a:xfrm>
            <a:off x="5616575" y="3764280"/>
            <a:ext cx="5840095" cy="553720"/>
          </a:xfrm>
          <a:prstGeom prst="rect">
            <a:avLst/>
          </a:prstGeom>
          <a:noFill/>
        </p:spPr>
        <p:txBody>
          <a:bodyPr wrap="square" rtlCol="0">
            <a:noAutofit/>
          </a:bodyPr>
          <a:p>
            <a:pPr>
              <a:lnSpc>
                <a:spcPct val="120000"/>
              </a:lnSpc>
            </a:pPr>
            <a:r>
              <a:rPr lang="en-US" sz="20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If you invest $3,000 today, how much will you have in 10 years at 7% compound interest?</a:t>
            </a:r>
            <a:endParaRPr lang="en-US" sz="1800" dirty="0"/>
          </a:p>
          <a:p>
            <a:pPr>
              <a:lnSpc>
                <a:spcPct val="120000"/>
              </a:lnSpc>
            </a:pPr>
            <a:endParaRPr lang="en-US" altLang="en-US" sz="18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p:txBody>
      </p:sp>
      <p:sp>
        <p:nvSpPr>
          <p:cNvPr id="8" name="文本框 7"/>
          <p:cNvSpPr txBox="1"/>
          <p:nvPr/>
        </p:nvSpPr>
        <p:spPr>
          <a:xfrm>
            <a:off x="5616575" y="4580255"/>
            <a:ext cx="5829300" cy="450850"/>
          </a:xfrm>
          <a:prstGeom prst="rect">
            <a:avLst/>
          </a:prstGeom>
          <a:noFill/>
        </p:spPr>
        <p:txBody>
          <a:bodyPr wrap="square" rtlCol="0">
            <a:noAutofit/>
          </a:bodyPr>
          <a:p>
            <a:pPr>
              <a:lnSpc>
                <a:spcPct val="130000"/>
              </a:lnSpc>
            </a:pPr>
            <a:r>
              <a:rPr lang="en-US" sz="16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(Use F/P factor to calculate future value)</a:t>
            </a:r>
            <a:endParaRPr lang="en-US" altLang="en-US" sz="1600" b="1"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p:txBody>
      </p:sp>
      <p:sp>
        <p:nvSpPr>
          <p:cNvPr id="4" name="文本框 3"/>
          <p:cNvSpPr txBox="1"/>
          <p:nvPr/>
        </p:nvSpPr>
        <p:spPr>
          <a:xfrm>
            <a:off x="581025" y="1343660"/>
            <a:ext cx="4064000" cy="368300"/>
          </a:xfrm>
          <a:prstGeom prst="rect">
            <a:avLst/>
          </a:prstGeom>
          <a:noFill/>
        </p:spPr>
        <p:txBody>
          <a:bodyPr wrap="square" rtlCol="0">
            <a:spAutoFit/>
          </a:bodyPr>
          <a:p>
            <a:pPr>
              <a:lnSpc>
                <a:spcPct val="90000"/>
              </a:lnSpc>
            </a:pPr>
            <a:r>
              <a:rPr lang="en-US" sz="2000" b="1" dirty="0">
                <a:ln>
                  <a:solidFill>
                    <a:schemeClr val="accent2">
                      <a:lumMod val="75000"/>
                    </a:schemeClr>
                  </a:solidFill>
                </a:ln>
                <a:solidFill>
                  <a:schemeClr val="accent2">
                    <a:lumMod val="75000"/>
                  </a:schemeClr>
                </a:solidFill>
                <a:latin typeface="Times New Roman" panose="02020603050405020304" charset="0"/>
                <a:ea typeface="Noto Sans SC" panose="020B0500000000000000" pitchFamily="34" charset="-122"/>
                <a:cs typeface="Times New Roman" panose="02020603050405020304" charset="0"/>
                <a:sym typeface="+mn-ea"/>
              </a:rPr>
              <a:t>Key Takeaways</a:t>
            </a:r>
            <a:endParaRPr lang="en-US" altLang="en-US" sz="2000" b="1" dirty="0">
              <a:ln>
                <a:solidFill>
                  <a:schemeClr val="accent2">
                    <a:lumMod val="75000"/>
                  </a:schemeClr>
                </a:solidFill>
              </a:ln>
              <a:solidFill>
                <a:schemeClr val="accent2">
                  <a:lumMod val="75000"/>
                </a:schemeClr>
              </a:solidFill>
              <a:latin typeface="Times New Roman" panose="02020603050405020304" charset="0"/>
              <a:ea typeface="Noto Sans SC" panose="020B0500000000000000" pitchFamily="34" charset="-122"/>
              <a:cs typeface="Times New Roman" panose="02020603050405020304" charset="0"/>
              <a:sym typeface="+mn-ea"/>
            </a:endParaRPr>
          </a:p>
        </p:txBody>
      </p:sp>
      <p:sp>
        <p:nvSpPr>
          <p:cNvPr id="10" name="文本框 9"/>
          <p:cNvSpPr txBox="1"/>
          <p:nvPr/>
        </p:nvSpPr>
        <p:spPr>
          <a:xfrm>
            <a:off x="431800" y="1711960"/>
            <a:ext cx="4943475" cy="739140"/>
          </a:xfrm>
          <a:prstGeom prst="rect">
            <a:avLst/>
          </a:prstGeom>
          <a:noFill/>
        </p:spPr>
        <p:txBody>
          <a:bodyPr wrap="square" rtlCol="0">
            <a:noAutofit/>
          </a:bodyPr>
          <a:p>
            <a:pPr>
              <a:lnSpc>
                <a:spcPct val="130000"/>
              </a:lnSpc>
            </a:pPr>
            <a:r>
              <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F/P Factor</a:t>
            </a:r>
            <a:endPar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a:p>
            <a:pPr>
              <a:lnSpc>
                <a:spcPct val="130000"/>
              </a:lnSpc>
            </a:pPr>
            <a:r>
              <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F = P(F/P, i, n) = P(1+i)ⁿ. Converts present to future value.</a:t>
            </a:r>
            <a:endParaRPr lang="en-US" sz="1600" dirty="0">
              <a:solidFill>
                <a:schemeClr val="accent2">
                  <a:lumMod val="75000"/>
                </a:schemeClr>
              </a:solidFill>
              <a:latin typeface="Times New Roman" panose="02020603050405020304" charset="0"/>
              <a:cs typeface="Times New Roman" panose="02020603050405020304" charset="0"/>
            </a:endParaRPr>
          </a:p>
          <a:p>
            <a:pPr>
              <a:lnSpc>
                <a:spcPct val="130000"/>
              </a:lnSpc>
            </a:pPr>
            <a:endParaRPr lang="en-US" altLang="en-US" sz="1600" dirty="0">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431165" y="2542540"/>
            <a:ext cx="5185410" cy="975360"/>
          </a:xfrm>
          <a:prstGeom prst="rect">
            <a:avLst/>
          </a:prstGeom>
          <a:noFill/>
        </p:spPr>
        <p:txBody>
          <a:bodyPr wrap="square" rtlCol="0">
            <a:noAutofit/>
          </a:bodyPr>
          <a:p>
            <a:pPr>
              <a:lnSpc>
                <a:spcPct val="130000"/>
              </a:lnSpc>
            </a:pPr>
            <a:r>
              <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P/F Factor</a:t>
            </a:r>
            <a:endPar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a:p>
            <a:pPr>
              <a:lnSpc>
                <a:spcPct val="130000"/>
              </a:lnSpc>
            </a:pPr>
            <a:r>
              <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P = F(P/F, i, n) = F/(1+i)ⁿ. Converts future to present value.</a:t>
            </a:r>
            <a:endParaRPr lang="en-US" sz="1600" dirty="0">
              <a:solidFill>
                <a:schemeClr val="accent2">
                  <a:lumMod val="75000"/>
                </a:schemeClr>
              </a:solidFill>
              <a:latin typeface="Times New Roman" panose="02020603050405020304" charset="0"/>
              <a:cs typeface="Times New Roman" panose="02020603050405020304" charset="0"/>
            </a:endParaRPr>
          </a:p>
          <a:p>
            <a:pPr>
              <a:lnSpc>
                <a:spcPct val="130000"/>
              </a:lnSpc>
            </a:pPr>
            <a:endParaRPr lang="en-US" altLang="en-US" sz="1600" dirty="0">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431165" y="3355975"/>
            <a:ext cx="4943475" cy="1237615"/>
          </a:xfrm>
          <a:prstGeom prst="rect">
            <a:avLst/>
          </a:prstGeom>
          <a:noFill/>
        </p:spPr>
        <p:txBody>
          <a:bodyPr wrap="square" rtlCol="0">
            <a:noAutofit/>
          </a:bodyPr>
          <a:p>
            <a:pPr>
              <a:lnSpc>
                <a:spcPct val="130000"/>
              </a:lnSpc>
            </a:pPr>
            <a:r>
              <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Reciprocals</a:t>
            </a:r>
            <a:endPar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a:p>
            <a:pPr>
              <a:lnSpc>
                <a:spcPct val="130000"/>
              </a:lnSpc>
            </a:pPr>
            <a:r>
              <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(P/F, i, n) = 1/(F/P, i, n). Factors are reciprocals of each other.</a:t>
            </a:r>
            <a:endParaRPr lang="en-US" dirty="0"/>
          </a:p>
          <a:p>
            <a:pPr>
              <a:lnSpc>
                <a:spcPct val="130000"/>
              </a:lnSpc>
            </a:pPr>
            <a:endParaRPr lang="zh-CN" altLang="en-US"/>
          </a:p>
        </p:txBody>
      </p:sp>
      <p:sp>
        <p:nvSpPr>
          <p:cNvPr id="9" name="文本框 8"/>
          <p:cNvSpPr txBox="1"/>
          <p:nvPr/>
        </p:nvSpPr>
        <p:spPr>
          <a:xfrm>
            <a:off x="5879465" y="2868295"/>
            <a:ext cx="5346700" cy="852805"/>
          </a:xfrm>
          <a:prstGeom prst="rect">
            <a:avLst/>
          </a:prstGeom>
          <a:noFill/>
        </p:spPr>
        <p:txBody>
          <a:bodyPr wrap="square" rtlCol="0">
            <a:noAutofit/>
          </a:bodyPr>
          <a:p>
            <a:r>
              <a:rPr lang="en-US" altLang="zh-CN">
                <a:solidFill>
                  <a:schemeClr val="accent2">
                    <a:lumMod val="75000"/>
                  </a:schemeClr>
                </a:solidFill>
                <a:latin typeface="Times New Roman" panose="02020603050405020304" charset="0"/>
                <a:cs typeface="Times New Roman" panose="02020603050405020304" charset="0"/>
              </a:rPr>
              <a:t>P= 8000 *1/(1+0.09)^6= 8000 *1/1.677100119=8000 *0.596267 =$4,770.14</a:t>
            </a:r>
            <a:endParaRPr lang="en-US" altLang="zh-CN">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5889625" y="5344795"/>
            <a:ext cx="4064000" cy="645160"/>
          </a:xfrm>
          <a:prstGeom prst="rect">
            <a:avLst/>
          </a:prstGeom>
          <a:noFill/>
        </p:spPr>
        <p:txBody>
          <a:bodyPr wrap="square" rtlCol="0">
            <a:spAutoFit/>
          </a:bodyPr>
          <a:p>
            <a:r>
              <a:rPr lang="en-US" altLang="zh-CN">
                <a:solidFill>
                  <a:schemeClr val="accent2">
                    <a:lumMod val="75000"/>
                  </a:schemeClr>
                </a:solidFill>
                <a:latin typeface="Times New Roman" panose="02020603050405020304" charset="0"/>
                <a:cs typeface="Times New Roman" panose="02020603050405020304" charset="0"/>
              </a:rPr>
              <a:t>F = 3000 *(1+0.07)^10= 3000 *1.967151357=$5,901.45</a:t>
            </a:r>
            <a:endParaRPr lang="en-US" altLang="zh-CN">
              <a:solidFill>
                <a:schemeClr val="accent2">
                  <a:lumMod val="75000"/>
                </a:schemeClr>
              </a:solidFill>
              <a:latin typeface="Times New Roman" panose="02020603050405020304" charset="0"/>
              <a:cs typeface="Times New Roman" panose="0202060305040502030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762250" y="3328988"/>
            <a:ext cx="7018338" cy="957263"/>
          </a:xfrm>
          <a:prstGeom prst="roundRect">
            <a:avLst>
              <a:gd name="adj" fmla="val 50000"/>
            </a:avLst>
          </a:prstGeom>
          <a:solidFill>
            <a:srgbClr val="C578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fontAlgn="auto"/>
            <a:endParaRPr lang="zh-CN" altLang="en-US" strike="noStrike" noProof="1">
              <a:latin typeface="黑体" panose="02010609060101010101" charset="-122"/>
              <a:ea typeface="黑体" panose="02010609060101010101" charset="-122"/>
            </a:endParaRPr>
          </a:p>
        </p:txBody>
      </p:sp>
      <p:grpSp>
        <p:nvGrpSpPr>
          <p:cNvPr id="9218" name="组合 1"/>
          <p:cNvGrpSpPr/>
          <p:nvPr/>
        </p:nvGrpSpPr>
        <p:grpSpPr>
          <a:xfrm>
            <a:off x="3771900" y="2505075"/>
            <a:ext cx="4648200" cy="1663069"/>
            <a:chOff x="3771605" y="2145300"/>
            <a:chExt cx="4648835" cy="1663061"/>
          </a:xfrm>
        </p:grpSpPr>
        <p:sp>
          <p:nvSpPr>
            <p:cNvPr id="11" name="文本框"/>
            <p:cNvSpPr txBox="1"/>
            <p:nvPr/>
          </p:nvSpPr>
          <p:spPr>
            <a:xfrm>
              <a:off x="4598461" y="2145300"/>
              <a:ext cx="2995079" cy="676907"/>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P</a:t>
              </a:r>
              <a:r>
                <a:rPr lang="en-US" altLang="zh-CN" sz="4400" kern="0" noProof="1">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art</a:t>
              </a:r>
              <a:r>
                <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 04</a:t>
              </a:r>
              <a:endPar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endParaRPr>
            </a:p>
          </p:txBody>
        </p:sp>
        <p:sp>
          <p:nvSpPr>
            <p:cNvPr id="9220" name="文本框"/>
            <p:cNvSpPr txBox="1"/>
            <p:nvPr/>
          </p:nvSpPr>
          <p:spPr>
            <a:xfrm>
              <a:off x="3771605" y="3069860"/>
              <a:ext cx="4648835" cy="738501"/>
            </a:xfrm>
            <a:prstGeom prst="rect">
              <a:avLst/>
            </a:prstGeom>
            <a:noFill/>
            <a:ln w="9525">
              <a:noFill/>
            </a:ln>
          </p:spPr>
          <p:txBody>
            <a:bodyPr wrap="square" lIns="0" tIns="0" rIns="0" bIns="0" anchor="t" anchorCtr="0">
              <a:spAutoFit/>
            </a:bodyPr>
            <a:lstStyle/>
            <a:p>
              <a:pPr algn="dist">
                <a:buNone/>
              </a:pPr>
              <a:endParaRPr lang="zh-CN" altLang="en-US" sz="4800" b="1" dirty="0">
                <a:solidFill>
                  <a:schemeClr val="bg1"/>
                </a:solidFill>
                <a:latin typeface="黑体" panose="02010609060101010101" charset="-122"/>
                <a:ea typeface="黑体" panose="02010609060101010101" charset="-122"/>
                <a:sym typeface="Arial" panose="020B0604020202020204" pitchFamily="34" charset="0"/>
              </a:endParaRPr>
            </a:p>
          </p:txBody>
        </p:sp>
      </p:gr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08000" y="381000"/>
            <a:ext cx="1117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01.</a:t>
            </a:r>
            <a:r>
              <a:rPr lang="en-US" sz="32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Factor Classification</a:t>
            </a:r>
            <a:endParaRPr lang="en-US" sz="32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3" name="AutoShape 3"/>
          <p:cNvSpPr/>
          <p:nvPr/>
        </p:nvSpPr>
        <p:spPr>
          <a:xfrm>
            <a:off x="508000" y="1079500"/>
            <a:ext cx="1117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A fundamental framework for engineering economic analysis of uniform series</a:t>
            </a:r>
            <a:endParaRPr lang="en-US" sz="14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4" name="AutoShape 4"/>
          <p:cNvSpPr/>
          <p:nvPr>
            <p:custDataLst>
              <p:tags r:id="rId1"/>
            </p:custDataLst>
          </p:nvPr>
        </p:nvSpPr>
        <p:spPr>
          <a:xfrm>
            <a:off x="508000" y="1778000"/>
            <a:ext cx="3556000" cy="4318000"/>
          </a:xfrm>
          <a:prstGeom prst="roundRect">
            <a:avLst>
              <a:gd name="adj" fmla="val 4285"/>
            </a:avLst>
          </a:prstGeom>
          <a:ln w="6350" cap="flat" cmpd="sng" algn="ctr">
            <a:solidFill>
              <a:schemeClr val="accent2">
                <a:lumMod val="75000"/>
              </a:schemeClr>
            </a:solidFill>
            <a:prstDash val="dash"/>
            <a:miter lim="800000"/>
          </a:ln>
        </p:spPr>
        <p:style>
          <a:lnRef idx="0">
            <a:schemeClr val="accent1"/>
          </a:lnRef>
          <a:fillRef idx="0">
            <a:srgbClr val="FFFFFF"/>
          </a:fillRef>
          <a:effectRef idx="0">
            <a:srgbClr val="FFFFFF"/>
          </a:effectRef>
          <a:fontRef idx="minor">
            <a:schemeClr val="tx1"/>
          </a:fontRef>
        </p:style>
        <p:txBody>
          <a:bodyPr vert="horz" wrap="square" lIns="63500" tIns="63500" rIns="63500" bIns="63500" rtlCol="0" anchor="ctr"/>
          <a:lstStyle/>
          <a:p>
            <a:pPr algn="ctr">
              <a:defRPr/>
            </a:pPr>
          </a:p>
        </p:txBody>
      </p:sp>
      <p:sp>
        <p:nvSpPr>
          <p:cNvPr id="5" name="AutoShape 5"/>
          <p:cNvSpPr/>
          <p:nvPr>
            <p:custDataLst>
              <p:tags r:id="rId2"/>
            </p:custDataLst>
          </p:nvPr>
        </p:nvSpPr>
        <p:spPr>
          <a:xfrm>
            <a:off x="508000" y="1778000"/>
            <a:ext cx="3556000" cy="76200"/>
          </a:xfrm>
          <a:prstGeom prst="roundRect">
            <a:avLst>
              <a:gd name="adj" fmla="val 0"/>
            </a:avLst>
          </a:prstGeom>
          <a:solidFill>
            <a:schemeClr val="accent2">
              <a:lumMod val="75000"/>
            </a:schemeClr>
          </a:solidFill>
        </p:spPr>
        <p:style>
          <a:lnRef idx="2">
            <a:schemeClr val="accent2"/>
          </a:lnRef>
          <a:fillRef idx="2">
            <a:schemeClr val="accent2"/>
          </a:fillRef>
          <a:effectRef idx="0">
            <a:srgbClr val="FFFFFF"/>
          </a:effectRef>
          <a:fontRef idx="minor">
            <a:schemeClr val="lt1"/>
          </a:fontRef>
        </p:style>
        <p:txBody>
          <a:bodyPr vert="horz" wrap="square" lIns="63500" tIns="63500" rIns="63500" bIns="63500" rtlCol="0" anchor="ctr"/>
          <a:lstStyle/>
          <a:p>
            <a:pPr algn="ctr">
              <a:defRPr/>
            </a:pPr>
          </a:p>
        </p:txBody>
      </p:sp>
      <p:pic>
        <p:nvPicPr>
          <p:cNvPr id="6" name="Picture 6"/>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0" y="2159000"/>
            <a:ext cx="457200" cy="457200"/>
          </a:xfrm>
          <a:prstGeom prst="rect">
            <a:avLst/>
          </a:prstGeom>
        </p:spPr>
      </p:pic>
      <p:sp>
        <p:nvSpPr>
          <p:cNvPr id="7" name="AutoShape 7"/>
          <p:cNvSpPr/>
          <p:nvPr>
            <p:custDataLst>
              <p:tags r:id="rId6"/>
            </p:custDataLst>
          </p:nvPr>
        </p:nvSpPr>
        <p:spPr>
          <a:xfrm>
            <a:off x="1397000" y="2159000"/>
            <a:ext cx="2413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Compound Amount</a:t>
            </a:r>
            <a:endParaRPr lang="en-US" sz="1100">
              <a:solidFill>
                <a:schemeClr val="accent2">
                  <a:lumMod val="75000"/>
                </a:schemeClr>
              </a:solidFill>
            </a:endParaRPr>
          </a:p>
          <a:p>
            <a:pPr indent="0" algn="l">
              <a:lnSpc>
                <a:spcPct val="125000"/>
              </a:lnSpc>
            </a:pPr>
            <a:r>
              <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Factor (F/A)</a:t>
            </a:r>
            <a:endPar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8" name="AutoShape 8"/>
          <p:cNvSpPr/>
          <p:nvPr>
            <p:custDataLst>
              <p:tags r:id="rId7"/>
            </p:custDataLst>
          </p:nvPr>
        </p:nvSpPr>
        <p:spPr>
          <a:xfrm>
            <a:off x="762000" y="3175000"/>
            <a:ext cx="3048000" cy="1651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Used to calculate the future value of an equal-payment series, reflecting the time value of money. This factor converts equal periodic payments into a future lump sum.</a:t>
            </a:r>
            <a:endPar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9" name="AutoShape 9"/>
          <p:cNvSpPr/>
          <p:nvPr>
            <p:custDataLst>
              <p:tags r:id="rId8"/>
            </p:custDataLst>
          </p:nvPr>
        </p:nvSpPr>
        <p:spPr>
          <a:xfrm>
            <a:off x="762000" y="5080000"/>
            <a:ext cx="3048000" cy="508000"/>
          </a:xfrm>
          <a:prstGeom prst="roundRect">
            <a:avLst>
              <a:gd name="adj" fmla="val 20000"/>
            </a:avLst>
          </a:prstGeom>
          <a:solidFill>
            <a:srgbClr val="00BDA5">
              <a:alpha val="10000"/>
            </a:srgbClr>
          </a:solidFill>
          <a:ln w="25400" cap="flat" cmpd="sng">
            <a:noFill/>
            <a:prstDash val="solid"/>
            <a:round/>
          </a:ln>
        </p:spPr>
        <p:txBody>
          <a:bodyPr vert="horz" wrap="square" lIns="0" tIns="0" rIns="0" bIns="0" rtlCol="0" anchor="ctr" anchorCtr="0">
            <a:scene3d>
              <a:camera prst="orthographicFront"/>
              <a:lightRig rig="threePt" dir="t"/>
            </a:scene3d>
          </a:bodyPr>
          <a:lstStyle/>
          <a:p>
            <a:pPr indent="0" algn="ctr">
              <a:lnSpc>
                <a:spcPct val="125000"/>
              </a:lnSpc>
              <a:defRPr/>
            </a:pPr>
            <a:r>
              <a:rPr lang="en-US" sz="1200" b="1" i="0" u="none" strike="noStrike">
                <a:ln w="22225">
                  <a:solidFill>
                    <a:schemeClr val="accent2">
                      <a:lumMod val="75000"/>
                    </a:schemeClr>
                  </a:solidFill>
                  <a:prstDash val="solid"/>
                </a:ln>
                <a:solidFill>
                  <a:schemeClr val="accent2">
                    <a:lumMod val="75000"/>
                  </a:schemeClr>
                </a:solidFill>
                <a:effectLst/>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Core Tool for Future Value</a:t>
            </a:r>
            <a:endParaRPr lang="en-US" sz="1200" b="1" i="0" u="none" strike="noStrike">
              <a:ln w="22225">
                <a:solidFill>
                  <a:schemeClr val="accent2">
                    <a:lumMod val="75000"/>
                  </a:schemeClr>
                </a:solidFill>
                <a:prstDash val="solid"/>
              </a:ln>
              <a:solidFill>
                <a:schemeClr val="accent2">
                  <a:lumMod val="75000"/>
                </a:schemeClr>
              </a:solidFill>
              <a:effectLst/>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10" name="AutoShape 10"/>
          <p:cNvSpPr/>
          <p:nvPr>
            <p:custDataLst>
              <p:tags r:id="rId9"/>
            </p:custDataLst>
          </p:nvPr>
        </p:nvSpPr>
        <p:spPr>
          <a:xfrm>
            <a:off x="4318000" y="1778000"/>
            <a:ext cx="3556000" cy="4318000"/>
          </a:xfrm>
          <a:prstGeom prst="roundRect">
            <a:avLst>
              <a:gd name="adj" fmla="val 4285"/>
            </a:avLst>
          </a:prstGeom>
          <a:solidFill>
            <a:srgbClr val="FFFFFF">
              <a:alpha val="100000"/>
            </a:srgbClr>
          </a:solidFill>
          <a:ln w="25400" cap="flat" cmpd="sng">
            <a:noFill/>
            <a:prstDash val="solid"/>
            <a:round/>
          </a:ln>
          <a:effectLst>
            <a:outerShdw blurRad="190500" dist="63500" dir="2700000" algn="tl" rotWithShape="0">
              <a:srgbClr val="000000">
                <a:alpha val="8000"/>
              </a:srgbClr>
            </a:outerShdw>
          </a:effectLst>
        </p:spPr>
        <p:txBody>
          <a:bodyPr vert="horz" wrap="square" lIns="63500" tIns="63500" rIns="63500" bIns="63500" rtlCol="0" anchor="ctr"/>
          <a:lstStyle/>
          <a:p>
            <a:pPr algn="ctr">
              <a:defRPr/>
            </a:pPr>
            <a:endParaRPr>
              <a:solidFill>
                <a:schemeClr val="accent2">
                  <a:lumMod val="75000"/>
                </a:schemeClr>
              </a:solidFill>
            </a:endParaRPr>
          </a:p>
        </p:txBody>
      </p:sp>
      <p:sp>
        <p:nvSpPr>
          <p:cNvPr id="11" name="AutoShape 11"/>
          <p:cNvSpPr/>
          <p:nvPr>
            <p:custDataLst>
              <p:tags r:id="rId10"/>
            </p:custDataLst>
          </p:nvPr>
        </p:nvSpPr>
        <p:spPr>
          <a:xfrm>
            <a:off x="4318000" y="1778000"/>
            <a:ext cx="3556000" cy="76200"/>
          </a:xfrm>
          <a:prstGeom prst="roundRect">
            <a:avLst>
              <a:gd name="adj" fmla="val 0"/>
            </a:avLst>
          </a:prstGeom>
          <a:solidFill>
            <a:schemeClr val="accent2">
              <a:lumMod val="75000"/>
            </a:schemeClr>
          </a:solidFill>
          <a:ln w="25400" cap="flat" cmpd="sng">
            <a:noFill/>
            <a:prstDash val="solid"/>
            <a:round/>
          </a:ln>
        </p:spPr>
        <p:txBody>
          <a:bodyPr vert="horz" wrap="square" lIns="63500" tIns="63500" rIns="63500" bIns="63500" rtlCol="0" anchor="ctr">
            <a:scene3d>
              <a:camera prst="orthographicFront"/>
              <a:lightRig rig="threePt" dir="t"/>
            </a:scene3d>
          </a:bodyPr>
          <a:lstStyle/>
          <a:p>
            <a:pPr algn="ctr">
              <a:defRPr/>
            </a:pPr>
            <a:endParaRPr>
              <a:ln w="22225">
                <a:solidFill>
                  <a:schemeClr val="accent2"/>
                </a:solidFill>
                <a:prstDash val="solid"/>
              </a:ln>
              <a:solidFill>
                <a:schemeClr val="accent2">
                  <a:lumMod val="40000"/>
                  <a:lumOff val="60000"/>
                </a:schemeClr>
              </a:solidFill>
              <a:effectLst/>
            </a:endParaRPr>
          </a:p>
        </p:txBody>
      </p:sp>
      <p:pic>
        <p:nvPicPr>
          <p:cNvPr id="12" name="Picture 12"/>
          <p:cNvPicPr>
            <a:picLocks noChangeAspect="1"/>
          </p:cNvPicPr>
          <p:nvPr>
            <p:custDataLst>
              <p:tags r:id="rId11"/>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72000" y="2159000"/>
            <a:ext cx="457200" cy="457200"/>
          </a:xfrm>
          <a:prstGeom prst="rect">
            <a:avLst/>
          </a:prstGeom>
        </p:spPr>
      </p:pic>
      <p:sp>
        <p:nvSpPr>
          <p:cNvPr id="13" name="AutoShape 13"/>
          <p:cNvSpPr/>
          <p:nvPr>
            <p:custDataLst>
              <p:tags r:id="rId14"/>
            </p:custDataLst>
          </p:nvPr>
        </p:nvSpPr>
        <p:spPr>
          <a:xfrm>
            <a:off x="5207000" y="2159000"/>
            <a:ext cx="2413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Sinking Fund</a:t>
            </a:r>
            <a:endParaRPr lang="en-US" sz="1100">
              <a:solidFill>
                <a:schemeClr val="accent2">
                  <a:lumMod val="75000"/>
                </a:schemeClr>
              </a:solidFill>
            </a:endParaRPr>
          </a:p>
          <a:p>
            <a:pPr indent="0" algn="l">
              <a:lnSpc>
                <a:spcPct val="125000"/>
              </a:lnSpc>
            </a:pPr>
            <a:r>
              <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Factor (A/F)</a:t>
            </a:r>
            <a:endPar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14" name="AutoShape 14"/>
          <p:cNvSpPr/>
          <p:nvPr>
            <p:custDataLst>
              <p:tags r:id="rId15"/>
            </p:custDataLst>
          </p:nvPr>
        </p:nvSpPr>
        <p:spPr>
          <a:xfrm>
            <a:off x="4572000" y="3175000"/>
            <a:ext cx="3048000" cy="1651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Calculates the required equal periodic deposits to achieve a future target amount. It helps establish a regular savings plan to ensure future funding needs are met.</a:t>
            </a:r>
            <a:endPar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15" name="AutoShape 15"/>
          <p:cNvSpPr/>
          <p:nvPr>
            <p:custDataLst>
              <p:tags r:id="rId16"/>
            </p:custDataLst>
          </p:nvPr>
        </p:nvSpPr>
        <p:spPr>
          <a:xfrm>
            <a:off x="4572000" y="5080000"/>
            <a:ext cx="3048000" cy="508000"/>
          </a:xfrm>
          <a:prstGeom prst="roundRect">
            <a:avLst>
              <a:gd name="adj" fmla="val 20000"/>
            </a:avLst>
          </a:prstGeom>
          <a:solidFill>
            <a:srgbClr val="42A5F5">
              <a:alpha val="10000"/>
            </a:srgbClr>
          </a:solidFill>
          <a:ln w="25400" cap="flat" cmpd="sng">
            <a:noFill/>
            <a:prstDash val="solid"/>
            <a:round/>
          </a:ln>
        </p:spPr>
        <p:txBody>
          <a:bodyPr vert="horz" wrap="square" lIns="0" tIns="0" rIns="0" bIns="0" rtlCol="0" anchor="ctr" anchorCtr="0"/>
          <a:lstStyle/>
          <a:p>
            <a:pPr indent="0" algn="ctr">
              <a:lnSpc>
                <a:spcPct val="125000"/>
              </a:lnSpc>
              <a:defRPr/>
            </a:pPr>
            <a:r>
              <a:rPr lang="en-US" sz="1200" b="1" i="0" u="none" strike="noStrike">
                <a:ln>
                  <a:solidFill>
                    <a:schemeClr val="accent2">
                      <a:lumMod val="75000"/>
                    </a:schemeClr>
                  </a:solidFill>
                </a:ln>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Planning for Future Goals</a:t>
            </a:r>
            <a:endParaRPr lang="en-US" sz="1200" b="1" i="0" u="none" strike="noStrike">
              <a:ln>
                <a:solidFill>
                  <a:schemeClr val="accent2">
                    <a:lumMod val="75000"/>
                  </a:schemeClr>
                </a:solidFill>
              </a:ln>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16" name="AutoShape 16"/>
          <p:cNvSpPr/>
          <p:nvPr>
            <p:custDataLst>
              <p:tags r:id="rId17"/>
            </p:custDataLst>
          </p:nvPr>
        </p:nvSpPr>
        <p:spPr>
          <a:xfrm>
            <a:off x="8128000" y="1778000"/>
            <a:ext cx="3556000" cy="4318000"/>
          </a:xfrm>
          <a:prstGeom prst="roundRect">
            <a:avLst>
              <a:gd name="adj" fmla="val 4285"/>
            </a:avLst>
          </a:prstGeom>
          <a:solidFill>
            <a:srgbClr val="FFFFFF">
              <a:alpha val="100000"/>
            </a:srgbClr>
          </a:solidFill>
          <a:ln w="25400" cap="flat" cmpd="sng">
            <a:noFill/>
            <a:prstDash val="solid"/>
            <a:round/>
          </a:ln>
          <a:effectLst>
            <a:outerShdw blurRad="1905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17" name="AutoShape 17"/>
          <p:cNvSpPr/>
          <p:nvPr>
            <p:custDataLst>
              <p:tags r:id="rId18"/>
            </p:custDataLst>
          </p:nvPr>
        </p:nvSpPr>
        <p:spPr>
          <a:xfrm>
            <a:off x="8128000" y="1778000"/>
            <a:ext cx="3556000" cy="76200"/>
          </a:xfrm>
          <a:prstGeom prst="roundRect">
            <a:avLst>
              <a:gd name="adj" fmla="val 0"/>
            </a:avLst>
          </a:prstGeom>
          <a:solidFill>
            <a:schemeClr val="accent2">
              <a:lumMod val="75000"/>
            </a:schemeClr>
          </a:solidFill>
          <a:ln w="25400" cap="flat" cmpd="sng">
            <a:noFill/>
            <a:prstDash val="solid"/>
            <a:round/>
          </a:ln>
        </p:spPr>
        <p:txBody>
          <a:bodyPr vert="horz" wrap="square" lIns="63500" tIns="63500" rIns="63500" bIns="63500" rtlCol="0" anchor="ctr"/>
          <a:lstStyle/>
          <a:p>
            <a:pPr algn="ctr">
              <a:defRPr/>
            </a:pPr>
            <a:endParaRPr>
              <a:ln>
                <a:solidFill>
                  <a:schemeClr val="accent2">
                    <a:lumMod val="75000"/>
                  </a:schemeClr>
                </a:solidFill>
              </a:ln>
              <a:solidFill>
                <a:schemeClr val="accent2">
                  <a:lumMod val="75000"/>
                </a:schemeClr>
              </a:solidFill>
            </a:endParaRPr>
          </a:p>
        </p:txBody>
      </p:sp>
      <p:pic>
        <p:nvPicPr>
          <p:cNvPr id="18" name="Picture 18"/>
          <p:cNvPicPr>
            <a:picLocks noChangeAspect="1"/>
          </p:cNvPicPr>
          <p:nvPr>
            <p:custDataLst>
              <p:tags r:id="rId19"/>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382000" y="2159000"/>
            <a:ext cx="457200" cy="457200"/>
          </a:xfrm>
          <a:prstGeom prst="rect">
            <a:avLst/>
          </a:prstGeom>
        </p:spPr>
      </p:pic>
      <p:sp>
        <p:nvSpPr>
          <p:cNvPr id="19" name="AutoShape 19"/>
          <p:cNvSpPr/>
          <p:nvPr>
            <p:custDataLst>
              <p:tags r:id="rId22"/>
            </p:custDataLst>
          </p:nvPr>
        </p:nvSpPr>
        <p:spPr>
          <a:xfrm>
            <a:off x="9017000" y="2159000"/>
            <a:ext cx="2413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Other Related</a:t>
            </a:r>
            <a:endParaRPr lang="en-US" sz="1100">
              <a:solidFill>
                <a:schemeClr val="accent2">
                  <a:lumMod val="75000"/>
                </a:schemeClr>
              </a:solidFill>
            </a:endParaRPr>
          </a:p>
          <a:p>
            <a:pPr indent="0" algn="l">
              <a:lnSpc>
                <a:spcPct val="125000"/>
              </a:lnSpc>
            </a:pPr>
            <a:r>
              <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Uniform Series Factors</a:t>
            </a:r>
            <a:endPar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20" name="AutoShape 20"/>
          <p:cNvSpPr/>
          <p:nvPr>
            <p:custDataLst>
              <p:tags r:id="rId23"/>
            </p:custDataLst>
          </p:nvPr>
        </p:nvSpPr>
        <p:spPr>
          <a:xfrm>
            <a:off x="8382000" y="3175000"/>
            <a:ext cx="3048000" cy="1651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Includes Present Worth Factor (P/A) for present value calculations and Capital Recovery Factor (A/P) for annuity recovery analysis. Together they form a complete system.</a:t>
            </a:r>
            <a:endPar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21" name="AutoShape 21"/>
          <p:cNvSpPr/>
          <p:nvPr>
            <p:custDataLst>
              <p:tags r:id="rId24"/>
            </p:custDataLst>
          </p:nvPr>
        </p:nvSpPr>
        <p:spPr>
          <a:xfrm>
            <a:off x="8382000" y="5080000"/>
            <a:ext cx="3048000" cy="508000"/>
          </a:xfrm>
          <a:prstGeom prst="roundRect">
            <a:avLst>
              <a:gd name="adj" fmla="val 20000"/>
            </a:avLst>
          </a:prstGeom>
          <a:solidFill>
            <a:srgbClr val="66BB6A">
              <a:alpha val="10000"/>
            </a:srgbClr>
          </a:solidFill>
          <a:ln w="25400" cap="flat" cmpd="sng">
            <a:noFill/>
            <a:prstDash val="solid"/>
            <a:round/>
          </a:ln>
        </p:spPr>
        <p:txBody>
          <a:bodyPr vert="horz" wrap="square" lIns="0" tIns="0" rIns="0" bIns="0" rtlCol="0" anchor="ctr" anchorCtr="0"/>
          <a:lstStyle/>
          <a:p>
            <a:pPr indent="0" algn="ctr">
              <a:lnSpc>
                <a:spcPct val="125000"/>
              </a:lnSpc>
              <a:defRPr/>
            </a:pPr>
            <a:r>
              <a:rPr lang="en-US" sz="1200" b="1" i="0" u="none" strike="noStrike">
                <a:ln>
                  <a:solidFill>
                    <a:schemeClr val="accent2">
                      <a:lumMod val="75000"/>
                    </a:schemeClr>
                  </a:solidFill>
                </a:ln>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Complete Analysis System</a:t>
            </a:r>
            <a:endParaRPr lang="en-US" sz="1200" b="1" i="0" u="none" strike="noStrike">
              <a:ln>
                <a:solidFill>
                  <a:schemeClr val="accent2">
                    <a:lumMod val="75000"/>
                  </a:schemeClr>
                </a:solidFill>
              </a:ln>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09600" y="444500"/>
            <a:ext cx="109728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01.Definition and Formula</a:t>
            </a:r>
            <a:endParaRPr lang="en-US" sz="32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3" name="AutoShape 3"/>
          <p:cNvSpPr/>
          <p:nvPr/>
        </p:nvSpPr>
        <p:spPr>
          <a:xfrm>
            <a:off x="609600" y="1079500"/>
            <a:ext cx="109728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spc="200">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ENGINEERING ECONOMIC ANALYSIS</a:t>
            </a:r>
            <a:endParaRPr lang="en-US" sz="1400" b="0" i="0" u="none" strike="noStrike" spc="200">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4" name="AutoShape 4"/>
          <p:cNvSpPr/>
          <p:nvPr>
            <p:custDataLst>
              <p:tags r:id="rId1"/>
            </p:custDataLst>
          </p:nvPr>
        </p:nvSpPr>
        <p:spPr>
          <a:xfrm>
            <a:off x="609600" y="1651000"/>
            <a:ext cx="5334000" cy="2159000"/>
          </a:xfrm>
          <a:prstGeom prst="roundRect">
            <a:avLst>
              <a:gd name="adj" fmla="val 5882"/>
            </a:avLst>
          </a:prstGeom>
          <a:solidFill>
            <a:srgbClr val="FFFFFF">
              <a:alpha val="100000"/>
            </a:srgbClr>
          </a:solidFill>
          <a:ln w="25400" cap="flat" cmpd="sng">
            <a:solidFill>
              <a:srgbClr val="E0F2F1">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endParaRPr>
              <a:solidFill>
                <a:schemeClr val="accent2">
                  <a:lumMod val="75000"/>
                </a:schemeClr>
              </a:solidFill>
            </a:endParaRPr>
          </a:p>
        </p:txBody>
      </p:sp>
      <p:sp>
        <p:nvSpPr>
          <p:cNvPr id="5" name="AutoShape 5"/>
          <p:cNvSpPr/>
          <p:nvPr>
            <p:custDataLst>
              <p:tags r:id="rId2"/>
            </p:custDataLst>
          </p:nvPr>
        </p:nvSpPr>
        <p:spPr>
          <a:xfrm>
            <a:off x="863600" y="1841500"/>
            <a:ext cx="4826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Factor Definition</a:t>
            </a:r>
            <a:endParaRPr lang="en-US" sz="16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cxnSp>
        <p:nvCxnSpPr>
          <p:cNvPr id="6" name="Connector 6"/>
          <p:cNvCxnSpPr/>
          <p:nvPr>
            <p:custDataLst>
              <p:tags r:id="rId3"/>
            </p:custDataLst>
          </p:nvPr>
        </p:nvCxnSpPr>
        <p:spPr>
          <a:xfrm rot="-10110">
            <a:off x="1117609" y="2279650"/>
            <a:ext cx="4318000" cy="12700"/>
          </a:xfrm>
          <a:prstGeom prst="straightConnector1">
            <a:avLst/>
          </a:prstGeom>
          <a:solidFill>
            <a:srgbClr val="DEE0E3">
              <a:alpha val="100000"/>
            </a:srgbClr>
          </a:solidFill>
          <a:ln w="12700" cap="flat" cmpd="sng">
            <a:solidFill>
              <a:srgbClr val="E6E6E6">
                <a:alpha val="100000"/>
              </a:srgbClr>
            </a:solidFill>
            <a:prstDash val="dash"/>
            <a:round/>
            <a:headEnd type="none" w="med" len="med"/>
            <a:tailEnd type="none" w="med" len="med"/>
          </a:ln>
        </p:spPr>
      </p:cxnSp>
      <p:sp>
        <p:nvSpPr>
          <p:cNvPr id="7" name="AutoShape 7"/>
          <p:cNvSpPr/>
          <p:nvPr>
            <p:custDataLst>
              <p:tags r:id="rId4"/>
            </p:custDataLst>
          </p:nvPr>
        </p:nvSpPr>
        <p:spPr>
          <a:xfrm>
            <a:off x="863600" y="2413000"/>
            <a:ext cx="4826000" cy="1143000"/>
          </a:xfrm>
          <a:prstGeom prst="rect">
            <a:avLst/>
          </a:prstGeom>
          <a:noFill/>
          <a:ln w="12700" cap="flat" cmpd="sng">
            <a:noFill/>
            <a:prstDash val="solid"/>
            <a:round/>
          </a:ln>
        </p:spPr>
        <p:txBody>
          <a:bodyPr vert="horz" wrap="square" lIns="0" tIns="0" rIns="0" bIns="0" rtlCol="0" anchor="t" anchorCtr="0"/>
          <a:lstStyle/>
          <a:p>
            <a:pPr indent="0" algn="l">
              <a:lnSpc>
                <a:spcPct val="108000"/>
              </a:lnSpc>
              <a:defRPr/>
            </a:pPr>
            <a:r>
              <a:rPr lang="en-US" sz="11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The Compound Amount Factor (F/A, i%, n) represents the future value F of an equal-payment series A at an interest rate i% for n periods. The formula is F = A × (F/A, i%, n), where (F/A, i%, n) is the factor value calculated based on the interest rate and number of periods.</a:t>
            </a:r>
            <a:endParaRPr lang="en-US" sz="11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8" name="AutoShape 8"/>
          <p:cNvSpPr/>
          <p:nvPr>
            <p:custDataLst>
              <p:tags r:id="rId5"/>
            </p:custDataLst>
          </p:nvPr>
        </p:nvSpPr>
        <p:spPr>
          <a:xfrm>
            <a:off x="6248400" y="1651000"/>
            <a:ext cx="5334000" cy="2159000"/>
          </a:xfrm>
          <a:prstGeom prst="roundRect">
            <a:avLst>
              <a:gd name="adj" fmla="val 5882"/>
            </a:avLst>
          </a:prstGeom>
          <a:solidFill>
            <a:srgbClr val="FFFFFF">
              <a:alpha val="100000"/>
            </a:srgbClr>
          </a:solidFill>
          <a:ln w="25400" cap="flat" cmpd="sng">
            <a:solidFill>
              <a:srgbClr val="E0F2F1">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sp>
        <p:nvSpPr>
          <p:cNvPr id="9" name="AutoShape 9"/>
          <p:cNvSpPr/>
          <p:nvPr>
            <p:custDataLst>
              <p:tags r:id="rId6"/>
            </p:custDataLst>
          </p:nvPr>
        </p:nvSpPr>
        <p:spPr>
          <a:xfrm>
            <a:off x="6502400" y="1841500"/>
            <a:ext cx="4826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Formula Derivation</a:t>
            </a:r>
            <a:endParaRPr lang="en-US" sz="16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cxnSp>
        <p:nvCxnSpPr>
          <p:cNvPr id="10" name="Connector 10"/>
          <p:cNvCxnSpPr/>
          <p:nvPr>
            <p:custDataLst>
              <p:tags r:id="rId7"/>
            </p:custDataLst>
          </p:nvPr>
        </p:nvCxnSpPr>
        <p:spPr>
          <a:xfrm rot="-10110">
            <a:off x="6756409" y="2279650"/>
            <a:ext cx="4318000" cy="12700"/>
          </a:xfrm>
          <a:prstGeom prst="straightConnector1">
            <a:avLst/>
          </a:prstGeom>
          <a:solidFill>
            <a:srgbClr val="DEE0E3">
              <a:alpha val="100000"/>
            </a:srgbClr>
          </a:solidFill>
          <a:ln w="12700" cap="flat" cmpd="sng">
            <a:solidFill>
              <a:srgbClr val="E6E6E6">
                <a:alpha val="100000"/>
              </a:srgbClr>
            </a:solidFill>
            <a:prstDash val="dash"/>
            <a:round/>
            <a:headEnd type="none" w="med" len="med"/>
            <a:tailEnd type="none" w="med" len="med"/>
          </a:ln>
        </p:spPr>
      </p:cxnSp>
      <p:sp>
        <p:nvSpPr>
          <p:cNvPr id="11" name="AutoShape 11"/>
          <p:cNvSpPr/>
          <p:nvPr>
            <p:custDataLst>
              <p:tags r:id="rId8"/>
            </p:custDataLst>
          </p:nvPr>
        </p:nvSpPr>
        <p:spPr>
          <a:xfrm>
            <a:off x="6502400" y="2413000"/>
            <a:ext cx="4826000" cy="1143000"/>
          </a:xfrm>
          <a:prstGeom prst="rect">
            <a:avLst/>
          </a:prstGeom>
          <a:noFill/>
          <a:ln w="12700" cap="flat" cmpd="sng">
            <a:noFill/>
            <a:prstDash val="solid"/>
            <a:round/>
          </a:ln>
        </p:spPr>
        <p:txBody>
          <a:bodyPr vert="horz" wrap="square" lIns="0" tIns="0" rIns="0" bIns="0" rtlCol="0" anchor="t" anchorCtr="0"/>
          <a:lstStyle/>
          <a:p>
            <a:pPr indent="0" algn="l">
              <a:lnSpc>
                <a:spcPct val="108000"/>
              </a:lnSpc>
              <a:defRPr/>
            </a:pPr>
            <a:r>
              <a:rPr lang="en-US" sz="11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Derived from the compound interest formula, it considers the compound growth of each periodic payment. By summing the future values of all periodic payments, a unified future value calculation formula is formed, simplifying the complex calculation process.</a:t>
            </a:r>
            <a:endParaRPr lang="en-US" sz="11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12" name="AutoShape 12"/>
          <p:cNvSpPr/>
          <p:nvPr>
            <p:custDataLst>
              <p:tags r:id="rId9"/>
            </p:custDataLst>
          </p:nvPr>
        </p:nvSpPr>
        <p:spPr>
          <a:xfrm>
            <a:off x="609600" y="4064000"/>
            <a:ext cx="5334000" cy="2159000"/>
          </a:xfrm>
          <a:prstGeom prst="roundRect">
            <a:avLst>
              <a:gd name="adj" fmla="val 5882"/>
            </a:avLst>
          </a:prstGeom>
          <a:solidFill>
            <a:srgbClr val="FFFFFF">
              <a:alpha val="100000"/>
            </a:srgbClr>
          </a:solidFill>
          <a:ln w="25400" cap="flat" cmpd="sng">
            <a:solidFill>
              <a:srgbClr val="E0F2F1">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sp>
        <p:nvSpPr>
          <p:cNvPr id="13" name="AutoShape 13"/>
          <p:cNvSpPr/>
          <p:nvPr>
            <p:custDataLst>
              <p:tags r:id="rId10"/>
            </p:custDataLst>
          </p:nvPr>
        </p:nvSpPr>
        <p:spPr>
          <a:xfrm>
            <a:off x="863600" y="4254500"/>
            <a:ext cx="4826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Factor Tables</a:t>
            </a:r>
            <a:endParaRPr lang="en-US" sz="16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cxnSp>
        <p:nvCxnSpPr>
          <p:cNvPr id="14" name="Connector 14"/>
          <p:cNvCxnSpPr/>
          <p:nvPr>
            <p:custDataLst>
              <p:tags r:id="rId11"/>
            </p:custDataLst>
          </p:nvPr>
        </p:nvCxnSpPr>
        <p:spPr>
          <a:xfrm rot="-10110">
            <a:off x="1117609" y="4692650"/>
            <a:ext cx="4318000" cy="12700"/>
          </a:xfrm>
          <a:prstGeom prst="straightConnector1">
            <a:avLst/>
          </a:prstGeom>
          <a:solidFill>
            <a:srgbClr val="DEE0E3">
              <a:alpha val="100000"/>
            </a:srgbClr>
          </a:solidFill>
          <a:ln w="12700" cap="flat" cmpd="sng">
            <a:solidFill>
              <a:srgbClr val="E6E6E6">
                <a:alpha val="100000"/>
              </a:srgbClr>
            </a:solidFill>
            <a:prstDash val="dash"/>
            <a:round/>
            <a:headEnd type="none" w="med" len="med"/>
            <a:tailEnd type="none" w="med" len="med"/>
          </a:ln>
        </p:spPr>
      </p:cxnSp>
      <p:sp>
        <p:nvSpPr>
          <p:cNvPr id="15" name="AutoShape 15"/>
          <p:cNvSpPr/>
          <p:nvPr>
            <p:custDataLst>
              <p:tags r:id="rId12"/>
            </p:custDataLst>
          </p:nvPr>
        </p:nvSpPr>
        <p:spPr>
          <a:xfrm>
            <a:off x="863600" y="4826000"/>
            <a:ext cx="4826000" cy="1143000"/>
          </a:xfrm>
          <a:prstGeom prst="rect">
            <a:avLst/>
          </a:prstGeom>
          <a:noFill/>
          <a:ln w="12700" cap="flat" cmpd="sng">
            <a:noFill/>
            <a:prstDash val="solid"/>
            <a:round/>
          </a:ln>
        </p:spPr>
        <p:txBody>
          <a:bodyPr vert="horz" wrap="square" lIns="0" tIns="0" rIns="0" bIns="0" rtlCol="0" anchor="t" anchorCtr="0"/>
          <a:lstStyle/>
          <a:p>
            <a:pPr indent="0" algn="l">
              <a:lnSpc>
                <a:spcPct val="108000"/>
              </a:lnSpc>
              <a:defRPr/>
            </a:pPr>
            <a:r>
              <a:rPr lang="en-US" sz="11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Using pre-calculated factor tables allows direct lookup of the (F/A, i%, n) value based on the given interest rate and number of periods, improving calculation efficiency and accuracy. This is a commonly used tool in engineering economic analysis.</a:t>
            </a:r>
            <a:endParaRPr lang="en-US" sz="11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16" name="AutoShape 16"/>
          <p:cNvSpPr/>
          <p:nvPr>
            <p:custDataLst>
              <p:tags r:id="rId13"/>
            </p:custDataLst>
          </p:nvPr>
        </p:nvSpPr>
        <p:spPr>
          <a:xfrm>
            <a:off x="6248400" y="4064000"/>
            <a:ext cx="5334000" cy="2159000"/>
          </a:xfrm>
          <a:prstGeom prst="roundRect">
            <a:avLst>
              <a:gd name="adj" fmla="val 5882"/>
            </a:avLst>
          </a:prstGeom>
          <a:solidFill>
            <a:srgbClr val="FFFFFF">
              <a:alpha val="100000"/>
            </a:srgbClr>
          </a:solidFill>
          <a:ln w="25400" cap="flat" cmpd="sng">
            <a:solidFill>
              <a:srgbClr val="E0F2F1">
                <a:alpha val="100000"/>
              </a:srgbClr>
            </a:solid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sp>
        <p:nvSpPr>
          <p:cNvPr id="17" name="AutoShape 17"/>
          <p:cNvSpPr/>
          <p:nvPr>
            <p:custDataLst>
              <p:tags r:id="rId14"/>
            </p:custDataLst>
          </p:nvPr>
        </p:nvSpPr>
        <p:spPr>
          <a:xfrm>
            <a:off x="6502400" y="4254500"/>
            <a:ext cx="4826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Calculation Method</a:t>
            </a:r>
            <a:endParaRPr lang="en-US" sz="16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cxnSp>
        <p:nvCxnSpPr>
          <p:cNvPr id="18" name="Connector 18"/>
          <p:cNvCxnSpPr/>
          <p:nvPr>
            <p:custDataLst>
              <p:tags r:id="rId15"/>
            </p:custDataLst>
          </p:nvPr>
        </p:nvCxnSpPr>
        <p:spPr>
          <a:xfrm rot="-10110">
            <a:off x="6756409" y="4692650"/>
            <a:ext cx="4318000" cy="12700"/>
          </a:xfrm>
          <a:prstGeom prst="straightConnector1">
            <a:avLst/>
          </a:prstGeom>
          <a:solidFill>
            <a:srgbClr val="DEE0E3">
              <a:alpha val="100000"/>
            </a:srgbClr>
          </a:solidFill>
          <a:ln w="12700" cap="flat" cmpd="sng">
            <a:solidFill>
              <a:srgbClr val="E6E6E6">
                <a:alpha val="100000"/>
              </a:srgbClr>
            </a:solidFill>
            <a:prstDash val="dash"/>
            <a:round/>
            <a:headEnd type="none" w="med" len="med"/>
            <a:tailEnd type="none" w="med" len="med"/>
          </a:ln>
        </p:spPr>
      </p:cxnSp>
      <p:sp>
        <p:nvSpPr>
          <p:cNvPr id="19" name="AutoShape 19"/>
          <p:cNvSpPr/>
          <p:nvPr>
            <p:custDataLst>
              <p:tags r:id="rId16"/>
            </p:custDataLst>
          </p:nvPr>
        </p:nvSpPr>
        <p:spPr>
          <a:xfrm>
            <a:off x="6502400" y="4826000"/>
            <a:ext cx="4826000" cy="1143000"/>
          </a:xfrm>
          <a:prstGeom prst="rect">
            <a:avLst/>
          </a:prstGeom>
          <a:noFill/>
          <a:ln w="12700" cap="flat" cmpd="sng">
            <a:noFill/>
            <a:prstDash val="solid"/>
            <a:round/>
          </a:ln>
        </p:spPr>
        <p:txBody>
          <a:bodyPr vert="horz" wrap="square" lIns="0" tIns="0" rIns="0" bIns="0" rtlCol="0" anchor="t" anchorCtr="0"/>
          <a:lstStyle/>
          <a:p>
            <a:pPr indent="0" algn="l">
              <a:lnSpc>
                <a:spcPct val="108000"/>
              </a:lnSpc>
              <a:defRPr/>
            </a:pPr>
            <a:r>
              <a:rPr lang="en-US" sz="11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To calculate the future value F using the formula or factor tables, it is necessary to clearly define the equal payment A, interest rate i, and number of periods n. Ensure data accuracy to avoid calculation errors that could impact decision-making results.</a:t>
            </a:r>
            <a:endParaRPr lang="en-US" sz="11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08000" y="381000"/>
            <a:ext cx="101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0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02.</a:t>
            </a:r>
            <a:endParaRPr lang="en-US" sz="40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3" name="AutoShape 3"/>
          <p:cNvSpPr/>
          <p:nvPr/>
        </p:nvSpPr>
        <p:spPr>
          <a:xfrm>
            <a:off x="1651000" y="457200"/>
            <a:ext cx="508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Project Evaluation</a:t>
            </a:r>
            <a:endParaRPr lang="en-US" sz="2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4" name="AutoShape 4"/>
          <p:cNvSpPr/>
          <p:nvPr/>
        </p:nvSpPr>
        <p:spPr>
          <a:xfrm>
            <a:off x="1651000" y="1041400"/>
            <a:ext cx="508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Case Study &amp; Financial Analysis Application</a:t>
            </a:r>
            <a:endParaRPr lang="en-US" sz="14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5" name="AutoShape 5"/>
          <p:cNvSpPr/>
          <p:nvPr>
            <p:custDataLst>
              <p:tags r:id="rId1"/>
            </p:custDataLst>
          </p:nvPr>
        </p:nvSpPr>
        <p:spPr>
          <a:xfrm>
            <a:off x="508000" y="1651000"/>
            <a:ext cx="3556000" cy="4572000"/>
          </a:xfrm>
          <a:prstGeom prst="roundRect">
            <a:avLst>
              <a:gd name="adj" fmla="val 4285"/>
            </a:avLst>
          </a:prstGeom>
          <a:solidFill>
            <a:srgbClr val="F0FDF4">
              <a:alpha val="60000"/>
            </a:srgbClr>
          </a:solidFill>
          <a:ln w="12700" cap="flat" cmpd="sng">
            <a:solidFill>
              <a:srgbClr val="DCFCE7">
                <a:alpha val="100000"/>
              </a:srgbClr>
            </a:solidFill>
            <a:prstDash val="solid"/>
            <a:round/>
          </a:ln>
          <a:effectLst>
            <a:outerShdw blurRad="190500" dist="63500" dir="5400000" algn="tl" rotWithShape="0">
              <a:srgbClr val="000000">
                <a:alpha val="6000"/>
              </a:srgbClr>
            </a:outerShdw>
          </a:effectLst>
        </p:spPr>
        <p:txBody>
          <a:bodyPr vert="horz" wrap="square" lIns="63500" tIns="63500" rIns="63500" bIns="63500" rtlCol="0" anchor="ctr"/>
          <a:lstStyle/>
          <a:p>
            <a:pPr algn="ctr">
              <a:defRPr/>
            </a:pPr>
          </a:p>
        </p:txBody>
      </p:sp>
      <p:sp>
        <p:nvSpPr>
          <p:cNvPr id="6" name="AutoShape 6"/>
          <p:cNvSpPr/>
          <p:nvPr>
            <p:custDataLst>
              <p:tags r:id="rId2"/>
            </p:custDataLst>
          </p:nvPr>
        </p:nvSpPr>
        <p:spPr>
          <a:xfrm>
            <a:off x="508000" y="1651000"/>
            <a:ext cx="3556000" cy="76200"/>
          </a:xfrm>
          <a:prstGeom prst="roundRect">
            <a:avLst>
              <a:gd name="adj" fmla="val 200000"/>
            </a:avLst>
          </a:prstGeom>
          <a:solidFill>
            <a:schemeClr val="accent2">
              <a:lumMod val="75000"/>
            </a:scheme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custDataLst>
              <p:tags r:id="rId3"/>
            </p:custDataLst>
          </p:nvPr>
        </p:nvSpPr>
        <p:spPr>
          <a:xfrm>
            <a:off x="762000" y="1968500"/>
            <a:ext cx="609600" cy="609600"/>
          </a:xfrm>
          <a:prstGeom prst="ellipse">
            <a:avLst/>
          </a:prstGeom>
          <a:solidFill>
            <a:srgbClr val="DCFCE7">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custDataLst>
              <p:tags r:id="rId4"/>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000" y="2095500"/>
            <a:ext cx="355600" cy="355600"/>
          </a:xfrm>
          <a:prstGeom prst="rect">
            <a:avLst/>
          </a:prstGeom>
        </p:spPr>
      </p:pic>
      <p:sp>
        <p:nvSpPr>
          <p:cNvPr id="9" name="AutoShape 9"/>
          <p:cNvSpPr/>
          <p:nvPr>
            <p:custDataLst>
              <p:tags r:id="rId7"/>
            </p:custDataLst>
          </p:nvPr>
        </p:nvSpPr>
        <p:spPr>
          <a:xfrm>
            <a:off x="1524000" y="2032000"/>
            <a:ext cx="228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Project Cash Flow</a:t>
            </a:r>
            <a:endPar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10" name="AutoShape 10"/>
          <p:cNvSpPr/>
          <p:nvPr>
            <p:custDataLst>
              <p:tags r:id="rId8"/>
            </p:custDataLst>
          </p:nvPr>
        </p:nvSpPr>
        <p:spPr>
          <a:xfrm>
            <a:off x="698500" y="2794000"/>
            <a:ext cx="3175000" cy="2413000"/>
          </a:xfrm>
          <a:prstGeom prst="roundRect">
            <a:avLst>
              <a:gd name="adj" fmla="val 4210"/>
            </a:avLst>
          </a:prstGeom>
          <a:solidFill>
            <a:srgbClr val="FFFFFF">
              <a:alpha val="10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custDataLst>
              <p:tags r:id="rId9"/>
            </p:custDataLst>
          </p:nvPr>
        </p:nvSpPr>
        <p:spPr>
          <a:xfrm>
            <a:off x="889000" y="3048000"/>
            <a:ext cx="2794000" cy="1905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A project requires an annual investment of 150,000 yuan at an annual interest rate of 8% for 6 consecutive years.</a:t>
            </a:r>
            <a:endParaRPr lang="en-US" sz="1100">
              <a:solidFill>
                <a:schemeClr val="accent2">
                  <a:lumMod val="75000"/>
                </a:schemeClr>
              </a:solidFill>
            </a:endParaRPr>
          </a:p>
          <a:p>
            <a:pPr indent="0" algn="l">
              <a:lnSpc>
                <a:spcPct val="125000"/>
              </a:lnSpc>
            </a:pP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Objective: Calculate the total future value using the Compound Amount Factor (F/A, 8%, 6).</a:t>
            </a:r>
            <a:endPar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12" name="AutoShape 12"/>
          <p:cNvSpPr/>
          <p:nvPr>
            <p:custDataLst>
              <p:tags r:id="rId10"/>
            </p:custDataLst>
          </p:nvPr>
        </p:nvSpPr>
        <p:spPr>
          <a:xfrm>
            <a:off x="4318000" y="1651000"/>
            <a:ext cx="3556000" cy="4572000"/>
          </a:xfrm>
          <a:prstGeom prst="roundRect">
            <a:avLst>
              <a:gd name="adj" fmla="val 4285"/>
            </a:avLst>
          </a:prstGeom>
          <a:solidFill>
            <a:srgbClr val="EFF6FF">
              <a:alpha val="60000"/>
            </a:srgbClr>
          </a:solidFill>
          <a:ln w="12700" cap="flat" cmpd="sng">
            <a:solidFill>
              <a:srgbClr val="DBEAFE">
                <a:alpha val="100000"/>
              </a:srgbClr>
            </a:solidFill>
            <a:prstDash val="solid"/>
            <a:round/>
          </a:ln>
          <a:effectLst>
            <a:outerShdw blurRad="190500" dist="63500" dir="5400000" algn="tl" rotWithShape="0">
              <a:srgbClr val="000000">
                <a:alpha val="6000"/>
              </a:srgbClr>
            </a:outerShdw>
          </a:effectLst>
        </p:spPr>
        <p:txBody>
          <a:bodyPr vert="horz" wrap="square" lIns="63500" tIns="63500" rIns="63500" bIns="63500" rtlCol="0" anchor="ctr"/>
          <a:lstStyle/>
          <a:p>
            <a:pPr algn="ctr">
              <a:defRPr/>
            </a:pPr>
          </a:p>
        </p:txBody>
      </p:sp>
      <p:sp>
        <p:nvSpPr>
          <p:cNvPr id="13" name="AutoShape 13"/>
          <p:cNvSpPr/>
          <p:nvPr>
            <p:custDataLst>
              <p:tags r:id="rId11"/>
            </p:custDataLst>
          </p:nvPr>
        </p:nvSpPr>
        <p:spPr>
          <a:xfrm>
            <a:off x="4318000" y="1651000"/>
            <a:ext cx="3556000" cy="76200"/>
          </a:xfrm>
          <a:prstGeom prst="roundRect">
            <a:avLst>
              <a:gd name="adj" fmla="val 200000"/>
            </a:avLst>
          </a:prstGeom>
          <a:solidFill>
            <a:schemeClr val="accent2">
              <a:lumMod val="75000"/>
            </a:scheme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custDataLst>
              <p:tags r:id="rId12"/>
            </p:custDataLst>
          </p:nvPr>
        </p:nvSpPr>
        <p:spPr>
          <a:xfrm>
            <a:off x="4572000" y="1968500"/>
            <a:ext cx="609600" cy="609600"/>
          </a:xfrm>
          <a:prstGeom prst="ellipse">
            <a:avLst/>
          </a:prstGeom>
          <a:solidFill>
            <a:srgbClr val="DBEAFE">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custDataLst>
              <p:tags r:id="rId13"/>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99000" y="2095500"/>
            <a:ext cx="355600" cy="355600"/>
          </a:xfrm>
          <a:prstGeom prst="rect">
            <a:avLst/>
          </a:prstGeom>
        </p:spPr>
      </p:pic>
      <p:sp>
        <p:nvSpPr>
          <p:cNvPr id="16" name="AutoShape 16"/>
          <p:cNvSpPr/>
          <p:nvPr>
            <p:custDataLst>
              <p:tags r:id="rId16"/>
            </p:custDataLst>
          </p:nvPr>
        </p:nvSpPr>
        <p:spPr>
          <a:xfrm>
            <a:off x="5334000" y="2032000"/>
            <a:ext cx="228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Factor Application</a:t>
            </a:r>
            <a:endPar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17" name="AutoShape 17"/>
          <p:cNvSpPr/>
          <p:nvPr>
            <p:custDataLst>
              <p:tags r:id="rId17"/>
            </p:custDataLst>
          </p:nvPr>
        </p:nvSpPr>
        <p:spPr>
          <a:xfrm>
            <a:off x="4508500" y="2794000"/>
            <a:ext cx="3175000" cy="2413000"/>
          </a:xfrm>
          <a:prstGeom prst="roundRect">
            <a:avLst>
              <a:gd name="adj" fmla="val 4210"/>
            </a:avLst>
          </a:prstGeom>
          <a:solidFill>
            <a:srgbClr val="FFFFFF">
              <a:alpha val="100000"/>
            </a:srgbClr>
          </a:solidFill>
          <a:ln w="25400" cap="flat" cmpd="sng">
            <a:noFill/>
            <a:prstDash val="solid"/>
            <a:round/>
          </a:ln>
        </p:spPr>
        <p:txBody>
          <a:bodyPr vert="horz" wrap="square" lIns="63500" tIns="63500" rIns="63500" bIns="63500" rtlCol="0" anchor="ctr"/>
          <a:lstStyle/>
          <a:p>
            <a:pPr algn="ctr">
              <a:defRPr/>
            </a:pPr>
            <a:endParaRPr>
              <a:solidFill>
                <a:schemeClr val="accent2">
                  <a:lumMod val="75000"/>
                </a:schemeClr>
              </a:solidFill>
            </a:endParaRPr>
          </a:p>
        </p:txBody>
      </p:sp>
      <p:sp>
        <p:nvSpPr>
          <p:cNvPr id="18" name="AutoShape 18"/>
          <p:cNvSpPr/>
          <p:nvPr>
            <p:custDataLst>
              <p:tags r:id="rId18"/>
            </p:custDataLst>
          </p:nvPr>
        </p:nvSpPr>
        <p:spPr>
          <a:xfrm>
            <a:off x="4699000" y="3048000"/>
            <a:ext cx="2794000" cy="1905000"/>
          </a:xfrm>
          <a:prstGeom prst="rect">
            <a:avLst/>
          </a:prstGeom>
          <a:noFill/>
          <a:ln w="12700" cap="flat" cmpd="sng">
            <a:noFill/>
            <a:prstDash val="solid"/>
            <a:round/>
          </a:ln>
        </p:spPr>
        <p:txBody>
          <a:bodyPr vert="horz" wrap="square" lIns="0" tIns="0" rIns="0" bIns="0" rtlCol="0" anchor="t" anchorCtr="0"/>
          <a:lstStyle/>
          <a:p>
            <a:pPr indent="0" algn="l">
              <a:lnSpc>
                <a:spcPct val="117000"/>
              </a:lnSpc>
              <a:defRPr/>
            </a:pP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Parameters:</a:t>
            </a:r>
            <a:b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b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A = 150,000 | i = 8% | n = 6</a:t>
            </a:r>
            <a:endParaRPr lang="en-US" sz="1100">
              <a:solidFill>
                <a:schemeClr val="accent2">
                  <a:lumMod val="75000"/>
                </a:schemeClr>
              </a:solidFill>
            </a:endParaRPr>
          </a:p>
          <a:p>
            <a:pPr indent="0" algn="l">
              <a:lnSpc>
                <a:spcPct val="117000"/>
              </a:lnSpc>
            </a:pP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Calculation:</a:t>
            </a:r>
            <a:b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b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(F/A, 8%, 6) = 7.3359</a:t>
            </a:r>
            <a:b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b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F = 150,000 × 7.3359 =</a:t>
            </a:r>
            <a:r>
              <a:rPr lang="en-US" sz="12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1,100,385</a:t>
            </a: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yuan</a:t>
            </a:r>
            <a:endPar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19" name="AutoShape 19"/>
          <p:cNvSpPr/>
          <p:nvPr>
            <p:custDataLst>
              <p:tags r:id="rId19"/>
            </p:custDataLst>
          </p:nvPr>
        </p:nvSpPr>
        <p:spPr>
          <a:xfrm>
            <a:off x="8128000" y="1651000"/>
            <a:ext cx="3556000" cy="4572000"/>
          </a:xfrm>
          <a:prstGeom prst="roundRect">
            <a:avLst>
              <a:gd name="adj" fmla="val 4285"/>
            </a:avLst>
          </a:prstGeom>
          <a:solidFill>
            <a:srgbClr val="F5F3FF">
              <a:alpha val="60000"/>
            </a:srgbClr>
          </a:solidFill>
          <a:ln w="12700" cap="flat" cmpd="sng">
            <a:solidFill>
              <a:srgbClr val="EDE9FE">
                <a:alpha val="100000"/>
              </a:srgbClr>
            </a:solidFill>
            <a:prstDash val="solid"/>
            <a:round/>
          </a:ln>
          <a:effectLst>
            <a:outerShdw blurRad="190500" dist="63500" dir="5400000" algn="tl" rotWithShape="0">
              <a:srgbClr val="000000">
                <a:alpha val="6000"/>
              </a:srgbClr>
            </a:outerShdw>
          </a:effectLst>
        </p:spPr>
        <p:txBody>
          <a:bodyPr vert="horz" wrap="square" lIns="63500" tIns="63500" rIns="63500" bIns="63500" rtlCol="0" anchor="ctr"/>
          <a:lstStyle/>
          <a:p>
            <a:pPr algn="ctr">
              <a:defRPr/>
            </a:pPr>
          </a:p>
        </p:txBody>
      </p:sp>
      <p:sp>
        <p:nvSpPr>
          <p:cNvPr id="20" name="AutoShape 20"/>
          <p:cNvSpPr/>
          <p:nvPr>
            <p:custDataLst>
              <p:tags r:id="rId20"/>
            </p:custDataLst>
          </p:nvPr>
        </p:nvSpPr>
        <p:spPr>
          <a:xfrm>
            <a:off x="8128000" y="1651000"/>
            <a:ext cx="3556000" cy="76200"/>
          </a:xfrm>
          <a:prstGeom prst="roundRect">
            <a:avLst>
              <a:gd name="adj" fmla="val 200000"/>
            </a:avLst>
          </a:prstGeom>
          <a:solidFill>
            <a:schemeClr val="accent2">
              <a:lumMod val="75000"/>
            </a:scheme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custDataLst>
              <p:tags r:id="rId21"/>
            </p:custDataLst>
          </p:nvPr>
        </p:nvSpPr>
        <p:spPr>
          <a:xfrm>
            <a:off x="8382000" y="1968500"/>
            <a:ext cx="609600" cy="609600"/>
          </a:xfrm>
          <a:prstGeom prst="ellipse">
            <a:avLst/>
          </a:prstGeom>
          <a:solidFill>
            <a:srgbClr val="EDE9FE">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2" name="Picture 22"/>
          <p:cNvPicPr>
            <a:picLocks noChangeAspect="1"/>
          </p:cNvPicPr>
          <p:nvPr>
            <p:custDataLst>
              <p:tags r:id="rId22"/>
            </p:custDataLst>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509000" y="2095500"/>
            <a:ext cx="355600" cy="355600"/>
          </a:xfrm>
          <a:prstGeom prst="rect">
            <a:avLst/>
          </a:prstGeom>
        </p:spPr>
      </p:pic>
      <p:sp>
        <p:nvSpPr>
          <p:cNvPr id="23" name="AutoShape 23"/>
          <p:cNvSpPr/>
          <p:nvPr>
            <p:custDataLst>
              <p:tags r:id="rId25"/>
            </p:custDataLst>
          </p:nvPr>
        </p:nvSpPr>
        <p:spPr>
          <a:xfrm>
            <a:off x="9144000" y="2032000"/>
            <a:ext cx="2286000" cy="508000"/>
          </a:xfrm>
          <a:prstGeom prst="rect">
            <a:avLst/>
          </a:prstGeom>
          <a:solidFill>
            <a:schemeClr val="bg1"/>
          </a:solid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Evaluation Results</a:t>
            </a:r>
            <a:endParaRPr lang="en-US" sz="1800" b="1"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sp>
        <p:nvSpPr>
          <p:cNvPr id="24" name="AutoShape 24"/>
          <p:cNvSpPr/>
          <p:nvPr>
            <p:custDataLst>
              <p:tags r:id="rId26"/>
            </p:custDataLst>
          </p:nvPr>
        </p:nvSpPr>
        <p:spPr>
          <a:xfrm>
            <a:off x="8318500" y="2794000"/>
            <a:ext cx="3175000" cy="2413000"/>
          </a:xfrm>
          <a:prstGeom prst="roundRect">
            <a:avLst>
              <a:gd name="adj" fmla="val 4210"/>
            </a:avLst>
          </a:prstGeom>
          <a:solidFill>
            <a:srgbClr val="FFFFFF">
              <a:alpha val="100000"/>
            </a:srgbClr>
          </a:solidFill>
          <a:ln w="25400" cap="flat" cmpd="sng">
            <a:noFill/>
            <a:prstDash val="solid"/>
            <a:round/>
          </a:ln>
        </p:spPr>
        <p:txBody>
          <a:bodyPr vert="horz" wrap="square" lIns="63500" tIns="63500" rIns="63500" bIns="63500" rtlCol="0" anchor="ctr"/>
          <a:lstStyle/>
          <a:p>
            <a:pPr algn="ctr">
              <a:defRPr/>
            </a:pPr>
          </a:p>
        </p:txBody>
      </p:sp>
      <p:sp>
        <p:nvSpPr>
          <p:cNvPr id="25" name="AutoShape 25"/>
          <p:cNvSpPr/>
          <p:nvPr>
            <p:custDataLst>
              <p:tags r:id="rId27"/>
            </p:custDataLst>
          </p:nvPr>
        </p:nvSpPr>
        <p:spPr>
          <a:xfrm>
            <a:off x="8509000" y="3048000"/>
            <a:ext cx="2794000" cy="1905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The result reflects the project's total funding requirement at the end of the 6th year.</a:t>
            </a:r>
            <a:endParaRPr lang="en-US" sz="1100">
              <a:solidFill>
                <a:schemeClr val="accent2">
                  <a:lumMod val="75000"/>
                </a:schemeClr>
              </a:solidFill>
            </a:endParaRPr>
          </a:p>
          <a:p>
            <a:pPr indent="0" algn="l">
              <a:lnSpc>
                <a:spcPct val="125000"/>
              </a:lnSpc>
            </a:pPr>
            <a:r>
              <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rPr>
              <a:t>Action: Ensure sufficient funding is allocated to avoid implementation disruptions and guarantee smooth progress.</a:t>
            </a:r>
            <a:endParaRPr lang="en-US" sz="1200" b="0" i="0" u="none" strike="noStrike">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2"/>
              <a:sym typeface="Noto Sans SC" panose="020B0500000000000000" pitchFamily="34" charset="-122"/>
            </a:endParaRPr>
          </a:p>
        </p:txBody>
      </p:sp>
      <p:pic>
        <p:nvPicPr>
          <p:cNvPr id="26" name="Picture 26"/>
          <p:cNvPicPr>
            <a:picLocks noChangeAspect="1"/>
          </p:cNvPicPr>
          <p:nvPr/>
        </p:nvPicPr>
        <p:blipFill>
          <a:blip r:embed="rId28"/>
          <a:stretch>
            <a:fillRect/>
          </a:stretch>
        </p:blipFill>
        <p:spPr>
          <a:xfrm>
            <a:off x="10668000" y="6190112"/>
            <a:ext cx="1524000" cy="6678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762250" y="3328988"/>
            <a:ext cx="7018338" cy="957263"/>
          </a:xfrm>
          <a:prstGeom prst="roundRect">
            <a:avLst>
              <a:gd name="adj" fmla="val 50000"/>
            </a:avLst>
          </a:prstGeom>
          <a:solidFill>
            <a:srgbClr val="C578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fontAlgn="auto"/>
            <a:endParaRPr lang="zh-CN" altLang="en-US" strike="noStrike" noProof="1">
              <a:latin typeface="黑体" panose="02010609060101010101" charset="-122"/>
              <a:ea typeface="黑体" panose="02010609060101010101" charset="-122"/>
            </a:endParaRPr>
          </a:p>
        </p:txBody>
      </p:sp>
      <p:grpSp>
        <p:nvGrpSpPr>
          <p:cNvPr id="9218" name="组合 1"/>
          <p:cNvGrpSpPr/>
          <p:nvPr/>
        </p:nvGrpSpPr>
        <p:grpSpPr>
          <a:xfrm>
            <a:off x="3771900" y="2505075"/>
            <a:ext cx="4648200" cy="1663069"/>
            <a:chOff x="3771605" y="2145300"/>
            <a:chExt cx="4648835" cy="1663061"/>
          </a:xfrm>
        </p:grpSpPr>
        <p:sp>
          <p:nvSpPr>
            <p:cNvPr id="11" name="文本框"/>
            <p:cNvSpPr txBox="1"/>
            <p:nvPr/>
          </p:nvSpPr>
          <p:spPr>
            <a:xfrm>
              <a:off x="4598461" y="2145300"/>
              <a:ext cx="2995079" cy="676907"/>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P</a:t>
              </a:r>
              <a:r>
                <a:rPr lang="en-US" altLang="zh-CN" sz="4400" kern="0" noProof="1">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art</a:t>
              </a:r>
              <a:r>
                <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 05</a:t>
              </a:r>
              <a:endPar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endParaRPr>
            </a:p>
          </p:txBody>
        </p:sp>
        <p:sp>
          <p:nvSpPr>
            <p:cNvPr id="9220" name="文本框"/>
            <p:cNvSpPr txBox="1"/>
            <p:nvPr/>
          </p:nvSpPr>
          <p:spPr>
            <a:xfrm>
              <a:off x="3771605" y="3069860"/>
              <a:ext cx="4648835" cy="738501"/>
            </a:xfrm>
            <a:prstGeom prst="rect">
              <a:avLst/>
            </a:prstGeom>
            <a:noFill/>
            <a:ln w="9525">
              <a:noFill/>
            </a:ln>
          </p:spPr>
          <p:txBody>
            <a:bodyPr wrap="square" lIns="0" tIns="0" rIns="0" bIns="0" anchor="t" anchorCtr="0">
              <a:spAutoFit/>
            </a:bodyPr>
            <a:lstStyle/>
            <a:p>
              <a:pPr algn="dist">
                <a:buNone/>
              </a:pPr>
              <a:endParaRPr lang="zh-CN" altLang="en-US" sz="4800" b="1" dirty="0">
                <a:solidFill>
                  <a:schemeClr val="bg1"/>
                </a:solidFill>
                <a:latin typeface="黑体" panose="02010609060101010101" charset="-122"/>
                <a:ea typeface="黑体" panose="02010609060101010101" charset="-122"/>
                <a:sym typeface="Arial" panose="020B0604020202020204" pitchFamily="34" charset="0"/>
              </a:endParaRPr>
            </a:p>
          </p:txBody>
        </p:sp>
      </p:gr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p:cNvSpPr txBox="1"/>
          <p:nvPr/>
        </p:nvSpPr>
        <p:spPr>
          <a:xfrm>
            <a:off x="603250" y="516255"/>
            <a:ext cx="812800" cy="615315"/>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000" b="1" i="0" kern="0" cap="none" spc="0" normalizeH="0" baseline="0" noProof="0" dirty="0">
                <a:solidFill>
                  <a:srgbClr val="C5785C"/>
                </a:solidFill>
                <a:latin typeface="Times New Roman" panose="02020603050405020304" charset="0"/>
                <a:ea typeface="黑体" panose="02010609060101010101" charset="-122"/>
                <a:cs typeface="Times New Roman" panose="02020603050405020304" charset="0"/>
                <a:sym typeface="+mn-lt"/>
              </a:rPr>
              <a:t>01</a:t>
            </a:r>
            <a:r>
              <a:rPr lang="en-US" altLang="zh-CN" sz="4000" b="1" kern="0" noProof="1" dirty="0">
                <a:solidFill>
                  <a:srgbClr val="C5785C"/>
                </a:solidFill>
                <a:latin typeface="Times New Roman" panose="02020603050405020304" charset="0"/>
                <a:ea typeface="黑体" panose="02010609060101010101" charset="-122"/>
                <a:cs typeface="Times New Roman" panose="02020603050405020304" charset="0"/>
                <a:sym typeface="+mn-lt"/>
              </a:rPr>
              <a:t>.</a:t>
            </a:r>
            <a:endParaRPr kumimoji="0" lang="en-US" altLang="zh-CN" sz="4000" b="1" i="0" kern="0" cap="none" spc="0" normalizeH="0" baseline="0" noProof="0" dirty="0">
              <a:solidFill>
                <a:srgbClr val="C5785C"/>
              </a:solidFill>
              <a:latin typeface="Times New Roman" panose="02020603050405020304" charset="0"/>
              <a:ea typeface="黑体" panose="02010609060101010101" charset="-122"/>
              <a:cs typeface="Times New Roman" panose="02020603050405020304" charset="0"/>
              <a:sym typeface="+mn-lt"/>
            </a:endParaRPr>
          </a:p>
        </p:txBody>
      </p:sp>
      <p:sp>
        <p:nvSpPr>
          <p:cNvPr id="14" name="Freeform 21"/>
          <p:cNvSpPr/>
          <p:nvPr>
            <p:custDataLst>
              <p:tags r:id="rId1"/>
            </p:custDataLst>
          </p:nvPr>
        </p:nvSpPr>
        <p:spPr>
          <a:xfrm>
            <a:off x="325438" y="2351088"/>
            <a:ext cx="9794875" cy="3582987"/>
          </a:xfrm>
          <a:custGeom>
            <a:avLst/>
            <a:gdLst/>
            <a:ahLst/>
            <a:cxnLst>
              <a:cxn ang="0">
                <a:pos x="0" y="2971934"/>
              </a:cxn>
              <a:cxn ang="0">
                <a:pos x="2285932" y="1874818"/>
              </a:cxn>
              <a:cxn ang="0">
                <a:pos x="4267074" y="2499758"/>
              </a:cxn>
              <a:cxn ang="0">
                <a:pos x="6137383" y="1111003"/>
              </a:cxn>
              <a:cxn ang="0">
                <a:pos x="8018082" y="1663033"/>
              </a:cxn>
              <a:cxn ang="0">
                <a:pos x="9794876" y="0"/>
              </a:cxn>
            </a:cxnLst>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cmpd="sng">
            <a:solidFill>
              <a:schemeClr val="accent2"/>
            </a:solidFill>
            <a:prstDash val="dash"/>
            <a:miter/>
            <a:headEnd type="none" w="med" len="med"/>
            <a:tailEnd type="none" w="med" len="med"/>
          </a:ln>
        </p:spPr>
        <p:txBody>
          <a:bodyPr/>
          <a:p>
            <a:endParaRPr lang="zh-CN" altLang="en-US">
              <a:latin typeface="黑体" panose="02010609060101010101" charset="-122"/>
              <a:ea typeface="黑体" panose="02010609060101010101" charset="-122"/>
            </a:endParaRPr>
          </a:p>
        </p:txBody>
      </p:sp>
      <p:sp>
        <p:nvSpPr>
          <p:cNvPr id="10243" name="文本框"/>
          <p:cNvSpPr txBox="1"/>
          <p:nvPr/>
        </p:nvSpPr>
        <p:spPr>
          <a:xfrm>
            <a:off x="1475740" y="608965"/>
            <a:ext cx="5215890" cy="430530"/>
          </a:xfrm>
          <a:prstGeom prst="rect">
            <a:avLst/>
          </a:prstGeom>
          <a:noFill/>
          <a:ln w="9525">
            <a:noFill/>
          </a:ln>
        </p:spPr>
        <p:txBody>
          <a:bodyPr wrap="square" lIns="0" tIns="0" rIns="0" bIns="0" anchor="t" anchorCtr="0">
            <a:spAutoFit/>
          </a:bodyPr>
          <a:p>
            <a:pPr>
              <a:buNone/>
            </a:pPr>
            <a:r>
              <a:rPr lang="en-US" altLang="zh-CN" sz="2800" b="1" dirty="0">
                <a:solidFill>
                  <a:schemeClr val="accent2">
                    <a:lumMod val="75000"/>
                  </a:schemeClr>
                </a:solidFill>
                <a:uFillTx/>
                <a:latin typeface="Times New Roman" panose="02020603050405020304" charset="0"/>
                <a:cs typeface="Times New Roman" panose="02020603050405020304" charset="0"/>
                <a:sym typeface="+mn-ea"/>
              </a:rPr>
              <a:t>Series Present Worth Factor (P/A)</a:t>
            </a:r>
            <a:endParaRPr lang="en-US" altLang="zh-CN" sz="28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603250" y="1131570"/>
            <a:ext cx="9855200" cy="3415030"/>
          </a:xfrm>
          <a:prstGeom prst="rect">
            <a:avLst/>
          </a:prstGeom>
          <a:noFill/>
        </p:spPr>
        <p:txBody>
          <a:bodyPr wrap="square" rtlCol="0" anchor="t">
            <a:spAutoFit/>
          </a:bodyPr>
          <a:p>
            <a:r>
              <a:rPr lang="zh-CN" altLang="en-US" b="1">
                <a:solidFill>
                  <a:schemeClr val="accent2">
                    <a:lumMod val="75000"/>
                  </a:schemeClr>
                </a:solidFill>
                <a:latin typeface="Times New Roman" panose="02020603050405020304" charset="0"/>
                <a:cs typeface="Times New Roman" panose="02020603050405020304" charset="0"/>
              </a:rPr>
              <a:t>Definition</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Converts a series of equal payments (A) to an equivalent present amount (P)</a:t>
            </a:r>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 </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Formula</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P = A </a:t>
            </a:r>
            <a:r>
              <a:rPr lang="en-US" altLang="zh-CN">
                <a:solidFill>
                  <a:schemeClr val="accent2">
                    <a:lumMod val="75000"/>
                  </a:schemeClr>
                </a:solidFill>
                <a:latin typeface="Times New Roman" panose="02020603050405020304" charset="0"/>
                <a:cs typeface="Times New Roman" panose="02020603050405020304" charset="0"/>
              </a:rPr>
              <a:t>*</a:t>
            </a:r>
            <a:r>
              <a:rPr lang="zh-CN" altLang="en-US">
                <a:solidFill>
                  <a:schemeClr val="accent2">
                    <a:lumMod val="75000"/>
                  </a:schemeClr>
                </a:solidFill>
                <a:latin typeface="Times New Roman" panose="02020603050405020304" charset="0"/>
                <a:cs typeface="Times New Roman" panose="02020603050405020304" charset="0"/>
              </a:rPr>
              <a:t>(P/A, i, n)</a:t>
            </a:r>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(P/A, i, n) = {(1+i)^n - 1}</a:t>
            </a:r>
            <a:r>
              <a:rPr lang="en-US" altLang="zh-CN">
                <a:solidFill>
                  <a:schemeClr val="accent2">
                    <a:lumMod val="75000"/>
                  </a:schemeClr>
                </a:solidFill>
                <a:latin typeface="Times New Roman" panose="02020603050405020304" charset="0"/>
                <a:cs typeface="Times New Roman" panose="02020603050405020304" charset="0"/>
              </a:rPr>
              <a:t>/</a:t>
            </a:r>
            <a:r>
              <a:rPr lang="zh-CN" altLang="en-US">
                <a:solidFill>
                  <a:schemeClr val="accent2">
                    <a:lumMod val="75000"/>
                  </a:schemeClr>
                </a:solidFill>
                <a:latin typeface="Times New Roman" panose="02020603050405020304" charset="0"/>
                <a:cs typeface="Times New Roman" panose="02020603050405020304" charset="0"/>
              </a:rPr>
              <a:t>{i(1+i)^n}</a:t>
            </a:r>
            <a:endParaRPr lang="zh-CN" altLang="en-US">
              <a:solidFill>
                <a:schemeClr val="accent2">
                  <a:lumMod val="75000"/>
                </a:schemeClr>
              </a:solidFill>
              <a:latin typeface="Times New Roman" panose="02020603050405020304" charset="0"/>
              <a:cs typeface="Times New Roman" panose="02020603050405020304" charset="0"/>
            </a:endParaRPr>
          </a:p>
          <a:p>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Cash Flow Diagram</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(P at time 0, A at times 1 through n)</a:t>
            </a:r>
            <a:endParaRPr lang="zh-CN" altLang="en-US">
              <a:solidFill>
                <a:schemeClr val="accent2">
                  <a:lumMod val="75000"/>
                </a:schemeClr>
              </a:solidFill>
              <a:latin typeface="Times New Roman" panose="02020603050405020304" charset="0"/>
              <a:cs typeface="Times New Roman" panose="02020603050405020304" charset="0"/>
            </a:endParaRPr>
          </a:p>
          <a:p>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When to Use</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Present value of income streams, bond pricing, annuity valuation</a:t>
            </a:r>
            <a:endParaRPr lang="zh-CN" altLang="en-US">
              <a:solidFill>
                <a:schemeClr val="accent2">
                  <a:lumMod val="75000"/>
                </a:schemeClr>
              </a:solidFill>
              <a:latin typeface="Times New Roman" panose="02020603050405020304" charset="0"/>
              <a:cs typeface="Times New Roman" panose="0202060305040502030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组合 5"/>
          <p:cNvGrpSpPr/>
          <p:nvPr/>
        </p:nvGrpSpPr>
        <p:grpSpPr>
          <a:xfrm>
            <a:off x="615950" y="517525"/>
            <a:ext cx="8639811" cy="615315"/>
            <a:chOff x="1841967" y="2979880"/>
            <a:chExt cx="8641754" cy="616268"/>
          </a:xfrm>
        </p:grpSpPr>
        <p:sp>
          <p:nvSpPr>
            <p:cNvPr id="7" name="文本框"/>
            <p:cNvSpPr txBox="1"/>
            <p:nvPr/>
          </p:nvSpPr>
          <p:spPr>
            <a:xfrm>
              <a:off x="1841967" y="2979880"/>
              <a:ext cx="812800" cy="616268"/>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000" b="1" i="0" kern="0" baseline="0" noProof="0" dirty="0">
                  <a:solidFill>
                    <a:srgbClr val="C5785C"/>
                  </a:solidFill>
                  <a:latin typeface="Times New Roman" panose="02020603050405020304" charset="0"/>
                  <a:ea typeface="黑体" panose="02010609060101010101" charset="-122"/>
                  <a:cs typeface="Times New Roman" panose="02020603050405020304" charset="0"/>
                  <a:sym typeface="+mn-lt"/>
                </a:rPr>
                <a:t>02</a:t>
              </a:r>
              <a:r>
                <a:rPr lang="en-US" altLang="zh-CN" sz="4000" b="1" kern="0" noProof="1" dirty="0">
                  <a:solidFill>
                    <a:srgbClr val="C5785C"/>
                  </a:solidFill>
                  <a:latin typeface="Times New Roman" panose="02020603050405020304" charset="0"/>
                  <a:ea typeface="黑体" panose="02010609060101010101" charset="-122"/>
                  <a:cs typeface="Times New Roman" panose="02020603050405020304" charset="0"/>
                  <a:sym typeface="+mn-lt"/>
                </a:rPr>
                <a:t>.</a:t>
              </a:r>
              <a:endParaRPr kumimoji="0" lang="en-US" altLang="zh-CN" sz="4000" b="1" i="0" kern="0" baseline="0" noProof="0" dirty="0">
                <a:solidFill>
                  <a:srgbClr val="C5785C"/>
                </a:solidFill>
                <a:latin typeface="Times New Roman" panose="02020603050405020304" charset="0"/>
                <a:ea typeface="黑体" panose="02010609060101010101" charset="-122"/>
                <a:cs typeface="Times New Roman" panose="02020603050405020304" charset="0"/>
                <a:sym typeface="+mn-lt"/>
              </a:endParaRPr>
            </a:p>
          </p:txBody>
        </p:sp>
        <p:sp>
          <p:nvSpPr>
            <p:cNvPr id="10243" name="文本框"/>
            <p:cNvSpPr txBox="1"/>
            <p:nvPr/>
          </p:nvSpPr>
          <p:spPr>
            <a:xfrm>
              <a:off x="2701951" y="3072098"/>
              <a:ext cx="7781770" cy="431197"/>
            </a:xfrm>
            <a:prstGeom prst="rect">
              <a:avLst/>
            </a:prstGeom>
            <a:noFill/>
            <a:ln w="9525">
              <a:noFill/>
            </a:ln>
          </p:spPr>
          <p:txBody>
            <a:bodyPr wrap="square" lIns="0" tIns="0" rIns="0" bIns="0" anchor="t" anchorCtr="0">
              <a:spAutoFit/>
            </a:bodyPr>
            <a:p>
              <a:pPr>
                <a:buNone/>
              </a:pPr>
              <a:r>
                <a:rPr lang="en-US" altLang="zh-CN" sz="2800" b="1" kern="0" dirty="0">
                  <a:solidFill>
                    <a:schemeClr val="accent2">
                      <a:lumMod val="75000"/>
                    </a:schemeClr>
                  </a:solidFill>
                  <a:latin typeface="Times New Roman" panose="02020603050405020304" charset="0"/>
                  <a:cs typeface="Times New Roman" panose="02020603050405020304" charset="0"/>
                  <a:sym typeface="+mn-ea"/>
                </a:rPr>
                <a:t>Example – Present Value of Annual Payments</a:t>
              </a:r>
              <a:endParaRPr lang="en-US" altLang="zh-CN" sz="2800" b="1" kern="0" dirty="0">
                <a:solidFill>
                  <a:schemeClr val="accent2">
                    <a:lumMod val="75000"/>
                  </a:schemeClr>
                </a:solidFill>
                <a:latin typeface="Times New Roman" panose="02020603050405020304" charset="0"/>
                <a:cs typeface="Times New Roman" panose="02020603050405020304" charset="0"/>
                <a:sym typeface="+mn-ea"/>
              </a:endParaRPr>
            </a:p>
          </p:txBody>
        </p:sp>
        <p:sp>
          <p:nvSpPr>
            <p:cNvPr id="10244" name="文本框 8"/>
            <p:cNvSpPr txBox="1"/>
            <p:nvPr/>
          </p:nvSpPr>
          <p:spPr>
            <a:xfrm>
              <a:off x="2655170" y="3330359"/>
              <a:ext cx="3239008" cy="230226"/>
            </a:xfrm>
            <a:prstGeom prst="rect">
              <a:avLst/>
            </a:prstGeom>
            <a:noFill/>
            <a:ln w="9525">
              <a:noFill/>
            </a:ln>
          </p:spPr>
          <p:txBody>
            <a:bodyPr wrap="square" anchor="t" anchorCtr="0">
              <a:spAutoFit/>
            </a:bodyPr>
            <a:p>
              <a:endParaRPr lang="en-US" altLang="zh-CN" sz="900" i="1" kern="0" dirty="0">
                <a:solidFill>
                  <a:srgbClr val="404040"/>
                </a:solidFill>
                <a:latin typeface="Times New Roman" panose="02020603050405020304" charset="0"/>
                <a:ea typeface="黑体" panose="02010609060101010101" charset="-122"/>
                <a:cs typeface="Times New Roman" panose="02020603050405020304" charset="0"/>
                <a:sym typeface="Arial" panose="020B0604020202020204" pitchFamily="34" charset="0"/>
              </a:endParaRPr>
            </a:p>
          </p:txBody>
        </p:sp>
      </p:grpSp>
      <p:sp>
        <p:nvSpPr>
          <p:cNvPr id="3" name="文本占位符 2"/>
          <p:cNvSpPr>
            <a:spLocks noGrp="1"/>
          </p:cNvSpPr>
          <p:nvPr/>
        </p:nvSpPr>
        <p:spPr>
          <a:xfrm>
            <a:off x="838200"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kern="0" dirty="0">
              <a:latin typeface="Times New Roman" panose="02020603050405020304" charset="0"/>
            </a:endParaRPr>
          </a:p>
        </p:txBody>
      </p:sp>
      <p:sp>
        <p:nvSpPr>
          <p:cNvPr id="2" name="文本框 1"/>
          <p:cNvSpPr txBox="1"/>
          <p:nvPr/>
        </p:nvSpPr>
        <p:spPr>
          <a:xfrm>
            <a:off x="676275" y="1253490"/>
            <a:ext cx="10516870" cy="2584450"/>
          </a:xfrm>
          <a:prstGeom prst="rect">
            <a:avLst/>
          </a:prstGeom>
          <a:noFill/>
        </p:spPr>
        <p:txBody>
          <a:bodyPr wrap="square" rtlCol="0" anchor="t">
            <a:spAutoFit/>
          </a:bodyPr>
          <a:p>
            <a:r>
              <a:rPr lang="zh-CN" altLang="en-US" b="1">
                <a:solidFill>
                  <a:schemeClr val="accent2">
                    <a:lumMod val="75000"/>
                  </a:schemeClr>
                </a:solidFill>
                <a:latin typeface="Times New Roman" panose="02020603050405020304" charset="0"/>
                <a:cs typeface="Times New Roman" panose="02020603050405020304" charset="0"/>
              </a:rPr>
              <a:t>Problem</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What is the present value of receiving $500 at the end of each year for 8 years at 10% interest?</a:t>
            </a:r>
            <a:endParaRPr lang="zh-CN" altLang="en-US">
              <a:solidFill>
                <a:schemeClr val="accent2">
                  <a:lumMod val="75000"/>
                </a:schemeClr>
              </a:solidFill>
              <a:latin typeface="Times New Roman" panose="02020603050405020304" charset="0"/>
              <a:cs typeface="Times New Roman" panose="02020603050405020304" charset="0"/>
            </a:endParaRPr>
          </a:p>
          <a:p>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Solution</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(P/A, 10%, 8) = {(1.10)^8 - 1}</a:t>
            </a:r>
            <a:r>
              <a:rPr lang="en-US" altLang="zh-CN">
                <a:solidFill>
                  <a:schemeClr val="accent2">
                    <a:lumMod val="75000"/>
                  </a:schemeClr>
                </a:solidFill>
                <a:latin typeface="Times New Roman" panose="02020603050405020304" charset="0"/>
                <a:cs typeface="Times New Roman" panose="02020603050405020304" charset="0"/>
              </a:rPr>
              <a:t>/</a:t>
            </a:r>
            <a:r>
              <a:rPr lang="zh-CN" altLang="en-US">
                <a:solidFill>
                  <a:schemeClr val="accent2">
                    <a:lumMod val="75000"/>
                  </a:schemeClr>
                </a:solidFill>
                <a:latin typeface="Times New Roman" panose="02020603050405020304" charset="0"/>
                <a:cs typeface="Times New Roman" panose="02020603050405020304" charset="0"/>
              </a:rPr>
              <a:t>{0.10</a:t>
            </a:r>
            <a:r>
              <a:rPr lang="en-US" altLang="zh-CN">
                <a:solidFill>
                  <a:schemeClr val="accent2">
                    <a:lumMod val="75000"/>
                  </a:schemeClr>
                </a:solidFill>
                <a:latin typeface="Times New Roman" panose="02020603050405020304" charset="0"/>
                <a:cs typeface="Times New Roman" panose="02020603050405020304" charset="0"/>
              </a:rPr>
              <a:t>*</a:t>
            </a:r>
            <a:r>
              <a:rPr lang="zh-CN" altLang="en-US">
                <a:solidFill>
                  <a:schemeClr val="accent2">
                    <a:lumMod val="75000"/>
                  </a:schemeClr>
                </a:solidFill>
                <a:latin typeface="Times New Roman" panose="02020603050405020304" charset="0"/>
                <a:cs typeface="Times New Roman" panose="02020603050405020304" charset="0"/>
              </a:rPr>
              <a:t>(1.10)^8} = 5.3349</a:t>
            </a:r>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P = 500</a:t>
            </a:r>
            <a:r>
              <a:rPr lang="en-US" altLang="zh-CN">
                <a:solidFill>
                  <a:schemeClr val="accent2">
                    <a:lumMod val="75000"/>
                  </a:schemeClr>
                </a:solidFill>
                <a:latin typeface="Times New Roman" panose="02020603050405020304" charset="0"/>
                <a:cs typeface="Times New Roman" panose="02020603050405020304" charset="0"/>
              </a:rPr>
              <a:t>*</a:t>
            </a:r>
            <a:r>
              <a:rPr lang="zh-CN" altLang="en-US">
                <a:solidFill>
                  <a:schemeClr val="accent2">
                    <a:lumMod val="75000"/>
                  </a:schemeClr>
                </a:solidFill>
                <a:latin typeface="Times New Roman" panose="02020603050405020304" charset="0"/>
                <a:cs typeface="Times New Roman" panose="02020603050405020304" charset="0"/>
              </a:rPr>
              <a:t> 5.3349 = $2,667.45</a:t>
            </a:r>
            <a:endParaRPr lang="zh-CN" altLang="en-US">
              <a:solidFill>
                <a:schemeClr val="accent2">
                  <a:lumMod val="75000"/>
                </a:schemeClr>
              </a:solidFill>
              <a:latin typeface="Times New Roman" panose="02020603050405020304" charset="0"/>
              <a:cs typeface="Times New Roman" panose="02020603050405020304" charset="0"/>
            </a:endParaRPr>
          </a:p>
          <a:p>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Result</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Present Value = $2,667.45</a:t>
            </a:r>
            <a:endParaRPr lang="zh-CN" altLang="en-US">
              <a:solidFill>
                <a:schemeClr val="accent2">
                  <a:lumMod val="75000"/>
                </a:schemeClr>
              </a:solidFill>
              <a:latin typeface="Times New Roman" panose="02020603050405020304" charset="0"/>
              <a:cs typeface="Times New Roman" panose="02020603050405020304"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 name="picture 1058"/>
          <p:cNvPicPr>
            <a:picLocks noChangeAspect="1"/>
          </p:cNvPicPr>
          <p:nvPr/>
        </p:nvPicPr>
        <p:blipFill>
          <a:blip r:embed="rId1"/>
          <a:stretch>
            <a:fillRect/>
          </a:stretch>
        </p:blipFill>
        <p:spPr>
          <a:xfrm rot="21600000">
            <a:off x="1" y="0"/>
            <a:ext cx="12191998" cy="6858000"/>
          </a:xfrm>
          <a:prstGeom prst="rect">
            <a:avLst/>
          </a:prstGeom>
        </p:spPr>
      </p:pic>
      <p:pic>
        <p:nvPicPr>
          <p:cNvPr id="1060" name="picture 1060"/>
          <p:cNvPicPr>
            <a:picLocks noChangeAspect="1"/>
          </p:cNvPicPr>
          <p:nvPr/>
        </p:nvPicPr>
        <p:blipFill>
          <a:blip r:embed="rId2"/>
          <a:stretch>
            <a:fillRect/>
          </a:stretch>
        </p:blipFill>
        <p:spPr>
          <a:xfrm rot="21600000">
            <a:off x="1328038" y="5437885"/>
            <a:ext cx="27431" cy="27432"/>
          </a:xfrm>
          <a:prstGeom prst="rect">
            <a:avLst/>
          </a:prstGeom>
        </p:spPr>
      </p:pic>
      <p:pic>
        <p:nvPicPr>
          <p:cNvPr id="1062" name="picture 1062"/>
          <p:cNvPicPr>
            <a:picLocks noChangeAspect="1"/>
          </p:cNvPicPr>
          <p:nvPr/>
        </p:nvPicPr>
        <p:blipFill>
          <a:blip r:embed="rId3"/>
          <a:stretch>
            <a:fillRect/>
          </a:stretch>
        </p:blipFill>
        <p:spPr>
          <a:xfrm rot="21600000">
            <a:off x="1328038" y="5300598"/>
            <a:ext cx="27431" cy="27431"/>
          </a:xfrm>
          <a:prstGeom prst="rect">
            <a:avLst/>
          </a:prstGeom>
        </p:spPr>
      </p:pic>
      <p:pic>
        <p:nvPicPr>
          <p:cNvPr id="1064" name="picture 1064"/>
          <p:cNvPicPr>
            <a:picLocks noChangeAspect="1"/>
          </p:cNvPicPr>
          <p:nvPr/>
        </p:nvPicPr>
        <p:blipFill>
          <a:blip r:embed="rId4"/>
          <a:stretch>
            <a:fillRect/>
          </a:stretch>
        </p:blipFill>
        <p:spPr>
          <a:xfrm rot="21600000">
            <a:off x="9539351" y="6315075"/>
            <a:ext cx="911225" cy="542925"/>
          </a:xfrm>
          <a:prstGeom prst="rect">
            <a:avLst/>
          </a:prstGeom>
        </p:spPr>
      </p:pic>
      <p:pic>
        <p:nvPicPr>
          <p:cNvPr id="1066" name="picture 1066"/>
          <p:cNvPicPr>
            <a:picLocks noChangeAspect="1"/>
          </p:cNvPicPr>
          <p:nvPr/>
        </p:nvPicPr>
        <p:blipFill>
          <a:blip r:embed="rId5"/>
          <a:stretch>
            <a:fillRect/>
          </a:stretch>
        </p:blipFill>
        <p:spPr>
          <a:xfrm rot="21600000">
            <a:off x="1328038" y="5026152"/>
            <a:ext cx="27431" cy="27431"/>
          </a:xfrm>
          <a:prstGeom prst="rect">
            <a:avLst/>
          </a:prstGeom>
        </p:spPr>
      </p:pic>
      <p:pic>
        <p:nvPicPr>
          <p:cNvPr id="1068" name="picture 1068"/>
          <p:cNvPicPr>
            <a:picLocks noChangeAspect="1"/>
          </p:cNvPicPr>
          <p:nvPr/>
        </p:nvPicPr>
        <p:blipFill>
          <a:blip r:embed="rId6"/>
          <a:stretch>
            <a:fillRect/>
          </a:stretch>
        </p:blipFill>
        <p:spPr>
          <a:xfrm rot="21600000">
            <a:off x="0" y="2524378"/>
            <a:ext cx="1355470" cy="1936242"/>
          </a:xfrm>
          <a:prstGeom prst="rect">
            <a:avLst/>
          </a:prstGeom>
        </p:spPr>
      </p:pic>
      <p:pic>
        <p:nvPicPr>
          <p:cNvPr id="1070" name="picture 1070"/>
          <p:cNvPicPr>
            <a:picLocks noChangeAspect="1"/>
          </p:cNvPicPr>
          <p:nvPr/>
        </p:nvPicPr>
        <p:blipFill>
          <a:blip r:embed="rId7"/>
          <a:stretch>
            <a:fillRect/>
          </a:stretch>
        </p:blipFill>
        <p:spPr>
          <a:xfrm rot="21600000">
            <a:off x="1328038" y="4888865"/>
            <a:ext cx="27431" cy="27432"/>
          </a:xfrm>
          <a:prstGeom prst="rect">
            <a:avLst/>
          </a:prstGeom>
        </p:spPr>
      </p:pic>
      <p:pic>
        <p:nvPicPr>
          <p:cNvPr id="1072" name="picture 1072"/>
          <p:cNvPicPr>
            <a:picLocks noChangeAspect="1"/>
          </p:cNvPicPr>
          <p:nvPr/>
        </p:nvPicPr>
        <p:blipFill>
          <a:blip r:embed="rId8"/>
          <a:stretch>
            <a:fillRect/>
          </a:stretch>
        </p:blipFill>
        <p:spPr>
          <a:xfrm rot="21600000">
            <a:off x="659523" y="5437885"/>
            <a:ext cx="27444" cy="27432"/>
          </a:xfrm>
          <a:prstGeom prst="rect">
            <a:avLst/>
          </a:prstGeom>
        </p:spPr>
      </p:pic>
      <p:pic>
        <p:nvPicPr>
          <p:cNvPr id="1074" name="picture 1074"/>
          <p:cNvPicPr>
            <a:picLocks noChangeAspect="1"/>
          </p:cNvPicPr>
          <p:nvPr/>
        </p:nvPicPr>
        <p:blipFill>
          <a:blip r:embed="rId9"/>
          <a:stretch>
            <a:fillRect/>
          </a:stretch>
        </p:blipFill>
        <p:spPr>
          <a:xfrm rot="21600000">
            <a:off x="548093" y="5437885"/>
            <a:ext cx="27457" cy="27432"/>
          </a:xfrm>
          <a:prstGeom prst="rect">
            <a:avLst/>
          </a:prstGeom>
        </p:spPr>
      </p:pic>
      <p:sp>
        <p:nvSpPr>
          <p:cNvPr id="1076" name="textbox 1076"/>
          <p:cNvSpPr/>
          <p:nvPr/>
        </p:nvSpPr>
        <p:spPr>
          <a:xfrm>
            <a:off x="-12700" y="5426075"/>
            <a:ext cx="2713354" cy="1444625"/>
          </a:xfrm>
          <a:prstGeom prst="rect">
            <a:avLst/>
          </a:prstGeom>
          <a:noFill/>
          <a:ln w="0" cap="flat">
            <a:noFill/>
            <a:prstDash val="solid"/>
            <a:miter lim="0"/>
          </a:ln>
        </p:spPr>
        <p:txBody>
          <a:bodyPr vert="horz" wrap="square" lIns="0" tIns="0" rIns="0" bIns="0"/>
          <a:lstStyle/>
          <a:p>
            <a:pPr algn="l" rtl="0" eaLnBrk="0">
              <a:lnSpc>
                <a:spcPct val="125000"/>
              </a:lnSpc>
            </a:pPr>
            <a:endParaRPr sz="100" dirty="0">
              <a:latin typeface="Arial" panose="020B0604020202020204"/>
              <a:ea typeface="Arial" panose="020B0604020202020204"/>
              <a:cs typeface="Arial" panose="020B0604020202020204"/>
            </a:endParaRPr>
          </a:p>
          <a:p>
            <a:pPr marL="12700" algn="l" rtl="0" eaLnBrk="0">
              <a:lnSpc>
                <a:spcPct val="73000"/>
              </a:lnSpc>
              <a:spcBef>
                <a:spcPts val="0"/>
              </a:spcBef>
            </a:pPr>
            <a:r>
              <a:rPr sz="12700" kern="0" spc="-10" dirty="0">
                <a:solidFill>
                  <a:srgbClr val="D5E1C9">
                    <a:alpha val="100000"/>
                  </a:srgbClr>
                </a:solidFill>
                <a:latin typeface="Arial" panose="020B0604020202020204"/>
                <a:ea typeface="Arial" panose="020B0604020202020204"/>
                <a:cs typeface="Arial" panose="020B0604020202020204"/>
              </a:rPr>
              <a:t>DW</a:t>
            </a:r>
            <a:endParaRPr sz="12700" dirty="0">
              <a:latin typeface="Arial" panose="020B0604020202020204"/>
              <a:ea typeface="Arial" panose="020B0604020202020204"/>
              <a:cs typeface="Arial" panose="020B0604020202020204"/>
            </a:endParaRPr>
          </a:p>
        </p:txBody>
      </p:sp>
      <p:pic>
        <p:nvPicPr>
          <p:cNvPr id="1078" name="picture 1078"/>
          <p:cNvPicPr>
            <a:picLocks noChangeAspect="1"/>
          </p:cNvPicPr>
          <p:nvPr/>
        </p:nvPicPr>
        <p:blipFill>
          <a:blip r:embed="rId10"/>
          <a:stretch>
            <a:fillRect/>
          </a:stretch>
        </p:blipFill>
        <p:spPr>
          <a:xfrm rot="21600000">
            <a:off x="548093" y="4339844"/>
            <a:ext cx="807377" cy="439166"/>
          </a:xfrm>
          <a:prstGeom prst="rect">
            <a:avLst/>
          </a:prstGeom>
        </p:spPr>
      </p:pic>
      <p:pic>
        <p:nvPicPr>
          <p:cNvPr id="1080" name="picture 1080"/>
          <p:cNvPicPr>
            <a:picLocks noChangeAspect="1"/>
          </p:cNvPicPr>
          <p:nvPr/>
        </p:nvPicPr>
        <p:blipFill>
          <a:blip r:embed="rId11"/>
          <a:stretch>
            <a:fillRect/>
          </a:stretch>
        </p:blipFill>
        <p:spPr>
          <a:xfrm rot="21600000">
            <a:off x="1216634" y="4888865"/>
            <a:ext cx="27444" cy="27432"/>
          </a:xfrm>
          <a:prstGeom prst="rect">
            <a:avLst/>
          </a:prstGeom>
        </p:spPr>
      </p:pic>
      <p:pic>
        <p:nvPicPr>
          <p:cNvPr id="1082" name="picture 1082"/>
          <p:cNvPicPr>
            <a:picLocks noChangeAspect="1"/>
          </p:cNvPicPr>
          <p:nvPr/>
        </p:nvPicPr>
        <p:blipFill>
          <a:blip r:embed="rId12"/>
          <a:stretch>
            <a:fillRect/>
          </a:stretch>
        </p:blipFill>
        <p:spPr>
          <a:xfrm rot="21600000">
            <a:off x="1216634" y="5163311"/>
            <a:ext cx="27444" cy="27558"/>
          </a:xfrm>
          <a:prstGeom prst="rect">
            <a:avLst/>
          </a:prstGeom>
        </p:spPr>
      </p:pic>
      <p:pic>
        <p:nvPicPr>
          <p:cNvPr id="1084" name="picture 1084"/>
          <p:cNvPicPr>
            <a:picLocks noChangeAspect="1"/>
          </p:cNvPicPr>
          <p:nvPr/>
        </p:nvPicPr>
        <p:blipFill>
          <a:blip r:embed="rId13"/>
          <a:stretch>
            <a:fillRect/>
          </a:stretch>
        </p:blipFill>
        <p:spPr>
          <a:xfrm rot="21600000">
            <a:off x="1216634" y="5026152"/>
            <a:ext cx="27444" cy="27431"/>
          </a:xfrm>
          <a:prstGeom prst="rect">
            <a:avLst/>
          </a:prstGeom>
        </p:spPr>
      </p:pic>
      <p:pic>
        <p:nvPicPr>
          <p:cNvPr id="1086" name="picture 1086"/>
          <p:cNvPicPr>
            <a:picLocks noChangeAspect="1"/>
          </p:cNvPicPr>
          <p:nvPr/>
        </p:nvPicPr>
        <p:blipFill>
          <a:blip r:embed="rId14"/>
          <a:stretch>
            <a:fillRect/>
          </a:stretch>
        </p:blipFill>
        <p:spPr>
          <a:xfrm rot="21600000">
            <a:off x="1328038" y="5163311"/>
            <a:ext cx="27431" cy="27558"/>
          </a:xfrm>
          <a:prstGeom prst="rect">
            <a:avLst/>
          </a:prstGeom>
        </p:spPr>
      </p:pic>
      <p:pic>
        <p:nvPicPr>
          <p:cNvPr id="1088" name="picture 1088"/>
          <p:cNvPicPr>
            <a:picLocks noChangeAspect="1"/>
          </p:cNvPicPr>
          <p:nvPr/>
        </p:nvPicPr>
        <p:blipFill>
          <a:blip r:embed="rId15"/>
          <a:stretch>
            <a:fillRect/>
          </a:stretch>
        </p:blipFill>
        <p:spPr>
          <a:xfrm rot="21600000">
            <a:off x="770940" y="4888865"/>
            <a:ext cx="27457" cy="27432"/>
          </a:xfrm>
          <a:prstGeom prst="rect">
            <a:avLst/>
          </a:prstGeom>
        </p:spPr>
      </p:pic>
      <p:pic>
        <p:nvPicPr>
          <p:cNvPr id="1090" name="picture 1090"/>
          <p:cNvPicPr>
            <a:picLocks noChangeAspect="1"/>
          </p:cNvPicPr>
          <p:nvPr/>
        </p:nvPicPr>
        <p:blipFill>
          <a:blip r:embed="rId16"/>
          <a:stretch>
            <a:fillRect/>
          </a:stretch>
        </p:blipFill>
        <p:spPr>
          <a:xfrm rot="21600000">
            <a:off x="1105204" y="5026152"/>
            <a:ext cx="27457" cy="27431"/>
          </a:xfrm>
          <a:prstGeom prst="rect">
            <a:avLst/>
          </a:prstGeom>
        </p:spPr>
      </p:pic>
      <p:pic>
        <p:nvPicPr>
          <p:cNvPr id="1092" name="picture 1092"/>
          <p:cNvPicPr>
            <a:picLocks noChangeAspect="1"/>
          </p:cNvPicPr>
          <p:nvPr/>
        </p:nvPicPr>
        <p:blipFill>
          <a:blip r:embed="rId17"/>
          <a:stretch>
            <a:fillRect/>
          </a:stretch>
        </p:blipFill>
        <p:spPr>
          <a:xfrm rot="21600000">
            <a:off x="1105204" y="5163311"/>
            <a:ext cx="27457" cy="27558"/>
          </a:xfrm>
          <a:prstGeom prst="rect">
            <a:avLst/>
          </a:prstGeom>
        </p:spPr>
      </p:pic>
      <p:pic>
        <p:nvPicPr>
          <p:cNvPr id="1094" name="picture 1094"/>
          <p:cNvPicPr>
            <a:picLocks noChangeAspect="1"/>
          </p:cNvPicPr>
          <p:nvPr/>
        </p:nvPicPr>
        <p:blipFill>
          <a:blip r:embed="rId18"/>
          <a:stretch>
            <a:fillRect/>
          </a:stretch>
        </p:blipFill>
        <p:spPr>
          <a:xfrm rot="21600000">
            <a:off x="1105204" y="4888865"/>
            <a:ext cx="27457" cy="27432"/>
          </a:xfrm>
          <a:prstGeom prst="rect">
            <a:avLst/>
          </a:prstGeom>
        </p:spPr>
      </p:pic>
      <p:pic>
        <p:nvPicPr>
          <p:cNvPr id="1096" name="picture 1096"/>
          <p:cNvPicPr>
            <a:picLocks noChangeAspect="1"/>
          </p:cNvPicPr>
          <p:nvPr/>
        </p:nvPicPr>
        <p:blipFill>
          <a:blip r:embed="rId19"/>
          <a:stretch>
            <a:fillRect/>
          </a:stretch>
        </p:blipFill>
        <p:spPr>
          <a:xfrm rot="21600000">
            <a:off x="1216634" y="5300598"/>
            <a:ext cx="27444" cy="27431"/>
          </a:xfrm>
          <a:prstGeom prst="rect">
            <a:avLst/>
          </a:prstGeom>
        </p:spPr>
      </p:pic>
      <p:pic>
        <p:nvPicPr>
          <p:cNvPr id="1098" name="picture 1098"/>
          <p:cNvPicPr>
            <a:picLocks noChangeAspect="1"/>
          </p:cNvPicPr>
          <p:nvPr/>
        </p:nvPicPr>
        <p:blipFill>
          <a:blip r:embed="rId20"/>
          <a:stretch>
            <a:fillRect/>
          </a:stretch>
        </p:blipFill>
        <p:spPr>
          <a:xfrm rot="21600000">
            <a:off x="1216634" y="5437885"/>
            <a:ext cx="27444" cy="27432"/>
          </a:xfrm>
          <a:prstGeom prst="rect">
            <a:avLst/>
          </a:prstGeom>
        </p:spPr>
      </p:pic>
      <p:pic>
        <p:nvPicPr>
          <p:cNvPr id="1100" name="picture 1100"/>
          <p:cNvPicPr>
            <a:picLocks noChangeAspect="1"/>
          </p:cNvPicPr>
          <p:nvPr/>
        </p:nvPicPr>
        <p:blipFill>
          <a:blip r:embed="rId21"/>
          <a:stretch>
            <a:fillRect/>
          </a:stretch>
        </p:blipFill>
        <p:spPr>
          <a:xfrm rot="21600000">
            <a:off x="1105204" y="5300598"/>
            <a:ext cx="27457" cy="27431"/>
          </a:xfrm>
          <a:prstGeom prst="rect">
            <a:avLst/>
          </a:prstGeom>
        </p:spPr>
      </p:pic>
      <p:pic>
        <p:nvPicPr>
          <p:cNvPr id="1102" name="picture 1102"/>
          <p:cNvPicPr>
            <a:picLocks noChangeAspect="1"/>
          </p:cNvPicPr>
          <p:nvPr/>
        </p:nvPicPr>
        <p:blipFill>
          <a:blip r:embed="rId22"/>
          <a:stretch>
            <a:fillRect/>
          </a:stretch>
        </p:blipFill>
        <p:spPr>
          <a:xfrm rot="21600000">
            <a:off x="1105204" y="5437885"/>
            <a:ext cx="27457" cy="27432"/>
          </a:xfrm>
          <a:prstGeom prst="rect">
            <a:avLst/>
          </a:prstGeom>
        </p:spPr>
      </p:pic>
      <p:pic>
        <p:nvPicPr>
          <p:cNvPr id="1104" name="picture 1104"/>
          <p:cNvPicPr>
            <a:picLocks noChangeAspect="1"/>
          </p:cNvPicPr>
          <p:nvPr/>
        </p:nvPicPr>
        <p:blipFill>
          <a:blip r:embed="rId23"/>
          <a:stretch>
            <a:fillRect/>
          </a:stretch>
        </p:blipFill>
        <p:spPr>
          <a:xfrm rot="21600000">
            <a:off x="993787" y="5437885"/>
            <a:ext cx="27444" cy="27432"/>
          </a:xfrm>
          <a:prstGeom prst="rect">
            <a:avLst/>
          </a:prstGeom>
        </p:spPr>
      </p:pic>
      <p:pic>
        <p:nvPicPr>
          <p:cNvPr id="1106" name="picture 1106"/>
          <p:cNvPicPr>
            <a:picLocks noChangeAspect="1"/>
          </p:cNvPicPr>
          <p:nvPr/>
        </p:nvPicPr>
        <p:blipFill>
          <a:blip r:embed="rId24"/>
          <a:stretch>
            <a:fillRect/>
          </a:stretch>
        </p:blipFill>
        <p:spPr>
          <a:xfrm rot="21600000">
            <a:off x="882357" y="4888865"/>
            <a:ext cx="27457" cy="27432"/>
          </a:xfrm>
          <a:prstGeom prst="rect">
            <a:avLst/>
          </a:prstGeom>
        </p:spPr>
      </p:pic>
      <p:pic>
        <p:nvPicPr>
          <p:cNvPr id="1108" name="picture 1108"/>
          <p:cNvPicPr>
            <a:picLocks noChangeAspect="1"/>
          </p:cNvPicPr>
          <p:nvPr/>
        </p:nvPicPr>
        <p:blipFill>
          <a:blip r:embed="rId25"/>
          <a:stretch>
            <a:fillRect/>
          </a:stretch>
        </p:blipFill>
        <p:spPr>
          <a:xfrm rot="21600000">
            <a:off x="993787" y="5026152"/>
            <a:ext cx="27444" cy="27431"/>
          </a:xfrm>
          <a:prstGeom prst="rect">
            <a:avLst/>
          </a:prstGeom>
        </p:spPr>
      </p:pic>
      <p:pic>
        <p:nvPicPr>
          <p:cNvPr id="1110" name="picture 1110"/>
          <p:cNvPicPr>
            <a:picLocks noChangeAspect="1"/>
          </p:cNvPicPr>
          <p:nvPr/>
        </p:nvPicPr>
        <p:blipFill>
          <a:blip r:embed="rId26"/>
          <a:stretch>
            <a:fillRect/>
          </a:stretch>
        </p:blipFill>
        <p:spPr>
          <a:xfrm rot="21600000">
            <a:off x="993787" y="5163311"/>
            <a:ext cx="27444" cy="27558"/>
          </a:xfrm>
          <a:prstGeom prst="rect">
            <a:avLst/>
          </a:prstGeom>
        </p:spPr>
      </p:pic>
      <p:pic>
        <p:nvPicPr>
          <p:cNvPr id="1112" name="picture 1112"/>
          <p:cNvPicPr>
            <a:picLocks noChangeAspect="1"/>
          </p:cNvPicPr>
          <p:nvPr/>
        </p:nvPicPr>
        <p:blipFill>
          <a:blip r:embed="rId27"/>
          <a:stretch>
            <a:fillRect/>
          </a:stretch>
        </p:blipFill>
        <p:spPr>
          <a:xfrm rot="21600000">
            <a:off x="882357" y="5163311"/>
            <a:ext cx="27457" cy="27558"/>
          </a:xfrm>
          <a:prstGeom prst="rect">
            <a:avLst/>
          </a:prstGeom>
        </p:spPr>
      </p:pic>
      <p:pic>
        <p:nvPicPr>
          <p:cNvPr id="1114" name="picture 1114"/>
          <p:cNvPicPr>
            <a:picLocks noChangeAspect="1"/>
          </p:cNvPicPr>
          <p:nvPr/>
        </p:nvPicPr>
        <p:blipFill>
          <a:blip r:embed="rId28"/>
          <a:stretch>
            <a:fillRect/>
          </a:stretch>
        </p:blipFill>
        <p:spPr>
          <a:xfrm rot="21600000">
            <a:off x="993787" y="4888865"/>
            <a:ext cx="27444" cy="27432"/>
          </a:xfrm>
          <a:prstGeom prst="rect">
            <a:avLst/>
          </a:prstGeom>
        </p:spPr>
      </p:pic>
      <p:pic>
        <p:nvPicPr>
          <p:cNvPr id="1116" name="picture 1116"/>
          <p:cNvPicPr>
            <a:picLocks noChangeAspect="1"/>
          </p:cNvPicPr>
          <p:nvPr/>
        </p:nvPicPr>
        <p:blipFill>
          <a:blip r:embed="rId29"/>
          <a:stretch>
            <a:fillRect/>
          </a:stretch>
        </p:blipFill>
        <p:spPr>
          <a:xfrm rot="21600000">
            <a:off x="882357" y="5026152"/>
            <a:ext cx="27457" cy="27431"/>
          </a:xfrm>
          <a:prstGeom prst="rect">
            <a:avLst/>
          </a:prstGeom>
        </p:spPr>
      </p:pic>
      <p:pic>
        <p:nvPicPr>
          <p:cNvPr id="1118" name="picture 1118"/>
          <p:cNvPicPr>
            <a:picLocks noChangeAspect="1"/>
          </p:cNvPicPr>
          <p:nvPr/>
        </p:nvPicPr>
        <p:blipFill>
          <a:blip r:embed="rId30"/>
          <a:stretch>
            <a:fillRect/>
          </a:stretch>
        </p:blipFill>
        <p:spPr>
          <a:xfrm rot="21600000">
            <a:off x="993787" y="5300598"/>
            <a:ext cx="27444" cy="27431"/>
          </a:xfrm>
          <a:prstGeom prst="rect">
            <a:avLst/>
          </a:prstGeom>
        </p:spPr>
      </p:pic>
      <p:pic>
        <p:nvPicPr>
          <p:cNvPr id="1120" name="picture 1120"/>
          <p:cNvPicPr>
            <a:picLocks noChangeAspect="1"/>
          </p:cNvPicPr>
          <p:nvPr/>
        </p:nvPicPr>
        <p:blipFill>
          <a:blip r:embed="rId31"/>
          <a:stretch>
            <a:fillRect/>
          </a:stretch>
        </p:blipFill>
        <p:spPr>
          <a:xfrm rot="21600000">
            <a:off x="882357" y="5300598"/>
            <a:ext cx="27457" cy="27431"/>
          </a:xfrm>
          <a:prstGeom prst="rect">
            <a:avLst/>
          </a:prstGeom>
        </p:spPr>
      </p:pic>
      <p:pic>
        <p:nvPicPr>
          <p:cNvPr id="1122" name="picture 1122"/>
          <p:cNvPicPr>
            <a:picLocks noChangeAspect="1"/>
          </p:cNvPicPr>
          <p:nvPr/>
        </p:nvPicPr>
        <p:blipFill>
          <a:blip r:embed="rId32"/>
          <a:stretch>
            <a:fillRect/>
          </a:stretch>
        </p:blipFill>
        <p:spPr>
          <a:xfrm rot="21600000">
            <a:off x="770940" y="5300598"/>
            <a:ext cx="27457" cy="27431"/>
          </a:xfrm>
          <a:prstGeom prst="rect">
            <a:avLst/>
          </a:prstGeom>
        </p:spPr>
      </p:pic>
      <p:pic>
        <p:nvPicPr>
          <p:cNvPr id="1124" name="picture 1124"/>
          <p:cNvPicPr>
            <a:picLocks noChangeAspect="1"/>
          </p:cNvPicPr>
          <p:nvPr/>
        </p:nvPicPr>
        <p:blipFill>
          <a:blip r:embed="rId33"/>
          <a:stretch>
            <a:fillRect/>
          </a:stretch>
        </p:blipFill>
        <p:spPr>
          <a:xfrm rot="21600000">
            <a:off x="770940" y="5163311"/>
            <a:ext cx="27457" cy="27558"/>
          </a:xfrm>
          <a:prstGeom prst="rect">
            <a:avLst/>
          </a:prstGeom>
        </p:spPr>
      </p:pic>
      <p:pic>
        <p:nvPicPr>
          <p:cNvPr id="1126" name="picture 1126"/>
          <p:cNvPicPr>
            <a:picLocks noChangeAspect="1"/>
          </p:cNvPicPr>
          <p:nvPr/>
        </p:nvPicPr>
        <p:blipFill>
          <a:blip r:embed="rId34"/>
          <a:stretch>
            <a:fillRect/>
          </a:stretch>
        </p:blipFill>
        <p:spPr>
          <a:xfrm rot="21600000">
            <a:off x="770940" y="5437885"/>
            <a:ext cx="27457" cy="27432"/>
          </a:xfrm>
          <a:prstGeom prst="rect">
            <a:avLst/>
          </a:prstGeom>
        </p:spPr>
      </p:pic>
      <p:sp>
        <p:nvSpPr>
          <p:cNvPr id="1128" name="path 1128"/>
          <p:cNvSpPr/>
          <p:nvPr/>
        </p:nvSpPr>
        <p:spPr>
          <a:xfrm>
            <a:off x="8884031" y="1104010"/>
            <a:ext cx="106933" cy="524002"/>
          </a:xfrm>
          <a:custGeom>
            <a:avLst/>
            <a:gdLst/>
            <a:ahLst/>
            <a:cxnLst/>
            <a:rect l="0" t="0" r="0" b="0"/>
            <a:pathLst>
              <a:path w="16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16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16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16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16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16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16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16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16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16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16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16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16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16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16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16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pic>
        <p:nvPicPr>
          <p:cNvPr id="1130" name="picture 1130"/>
          <p:cNvPicPr>
            <a:picLocks noChangeAspect="1"/>
          </p:cNvPicPr>
          <p:nvPr/>
        </p:nvPicPr>
        <p:blipFill>
          <a:blip r:embed="rId35"/>
          <a:stretch>
            <a:fillRect/>
          </a:stretch>
        </p:blipFill>
        <p:spPr>
          <a:xfrm rot="21600000">
            <a:off x="770940" y="5026152"/>
            <a:ext cx="27457" cy="27431"/>
          </a:xfrm>
          <a:prstGeom prst="rect">
            <a:avLst/>
          </a:prstGeom>
        </p:spPr>
      </p:pic>
      <p:pic>
        <p:nvPicPr>
          <p:cNvPr id="1132" name="picture 1132"/>
          <p:cNvPicPr>
            <a:picLocks noChangeAspect="1"/>
          </p:cNvPicPr>
          <p:nvPr/>
        </p:nvPicPr>
        <p:blipFill>
          <a:blip r:embed="rId36"/>
          <a:stretch>
            <a:fillRect/>
          </a:stretch>
        </p:blipFill>
        <p:spPr>
          <a:xfrm rot="21600000">
            <a:off x="882357" y="5437885"/>
            <a:ext cx="27457" cy="27432"/>
          </a:xfrm>
          <a:prstGeom prst="rect">
            <a:avLst/>
          </a:prstGeom>
        </p:spPr>
      </p:pic>
      <p:pic>
        <p:nvPicPr>
          <p:cNvPr id="1134" name="picture 1134"/>
          <p:cNvPicPr>
            <a:picLocks noChangeAspect="1"/>
          </p:cNvPicPr>
          <p:nvPr/>
        </p:nvPicPr>
        <p:blipFill>
          <a:blip r:embed="rId37"/>
          <a:stretch>
            <a:fillRect/>
          </a:stretch>
        </p:blipFill>
        <p:spPr>
          <a:xfrm rot="21600000">
            <a:off x="659523" y="4888865"/>
            <a:ext cx="27444" cy="27432"/>
          </a:xfrm>
          <a:prstGeom prst="rect">
            <a:avLst/>
          </a:prstGeom>
        </p:spPr>
      </p:pic>
      <p:pic>
        <p:nvPicPr>
          <p:cNvPr id="1136" name="picture 1136"/>
          <p:cNvPicPr>
            <a:picLocks noChangeAspect="1"/>
          </p:cNvPicPr>
          <p:nvPr/>
        </p:nvPicPr>
        <p:blipFill>
          <a:blip r:embed="rId38"/>
          <a:stretch>
            <a:fillRect/>
          </a:stretch>
        </p:blipFill>
        <p:spPr>
          <a:xfrm rot="21600000">
            <a:off x="548093" y="4888865"/>
            <a:ext cx="27457" cy="27432"/>
          </a:xfrm>
          <a:prstGeom prst="rect">
            <a:avLst/>
          </a:prstGeom>
        </p:spPr>
      </p:pic>
      <p:pic>
        <p:nvPicPr>
          <p:cNvPr id="1138" name="picture 1138"/>
          <p:cNvPicPr>
            <a:picLocks noChangeAspect="1"/>
          </p:cNvPicPr>
          <p:nvPr/>
        </p:nvPicPr>
        <p:blipFill>
          <a:blip r:embed="rId39"/>
          <a:stretch>
            <a:fillRect/>
          </a:stretch>
        </p:blipFill>
        <p:spPr>
          <a:xfrm rot="21600000">
            <a:off x="659523" y="5026152"/>
            <a:ext cx="27444" cy="27431"/>
          </a:xfrm>
          <a:prstGeom prst="rect">
            <a:avLst/>
          </a:prstGeom>
        </p:spPr>
      </p:pic>
      <p:pic>
        <p:nvPicPr>
          <p:cNvPr id="1140" name="picture 1140"/>
          <p:cNvPicPr>
            <a:picLocks noChangeAspect="1"/>
          </p:cNvPicPr>
          <p:nvPr/>
        </p:nvPicPr>
        <p:blipFill>
          <a:blip r:embed="rId40"/>
          <a:stretch>
            <a:fillRect/>
          </a:stretch>
        </p:blipFill>
        <p:spPr>
          <a:xfrm rot="21600000">
            <a:off x="548093" y="5026152"/>
            <a:ext cx="27457" cy="27431"/>
          </a:xfrm>
          <a:prstGeom prst="rect">
            <a:avLst/>
          </a:prstGeom>
        </p:spPr>
      </p:pic>
      <p:pic>
        <p:nvPicPr>
          <p:cNvPr id="1142" name="picture 1142"/>
          <p:cNvPicPr>
            <a:picLocks noChangeAspect="1"/>
          </p:cNvPicPr>
          <p:nvPr/>
        </p:nvPicPr>
        <p:blipFill>
          <a:blip r:embed="rId41"/>
          <a:stretch>
            <a:fillRect/>
          </a:stretch>
        </p:blipFill>
        <p:spPr>
          <a:xfrm rot="21600000">
            <a:off x="548093" y="5300598"/>
            <a:ext cx="27457" cy="27431"/>
          </a:xfrm>
          <a:prstGeom prst="rect">
            <a:avLst/>
          </a:prstGeom>
        </p:spPr>
      </p:pic>
      <p:pic>
        <p:nvPicPr>
          <p:cNvPr id="1144" name="picture 1144"/>
          <p:cNvPicPr>
            <a:picLocks noChangeAspect="1"/>
          </p:cNvPicPr>
          <p:nvPr/>
        </p:nvPicPr>
        <p:blipFill>
          <a:blip r:embed="rId42"/>
          <a:stretch>
            <a:fillRect/>
          </a:stretch>
        </p:blipFill>
        <p:spPr>
          <a:xfrm rot="21600000">
            <a:off x="548093" y="5163311"/>
            <a:ext cx="27457" cy="27558"/>
          </a:xfrm>
          <a:prstGeom prst="rect">
            <a:avLst/>
          </a:prstGeom>
        </p:spPr>
      </p:pic>
      <p:pic>
        <p:nvPicPr>
          <p:cNvPr id="1146" name="picture 1146"/>
          <p:cNvPicPr>
            <a:picLocks noChangeAspect="1"/>
          </p:cNvPicPr>
          <p:nvPr/>
        </p:nvPicPr>
        <p:blipFill>
          <a:blip r:embed="rId43"/>
          <a:stretch>
            <a:fillRect/>
          </a:stretch>
        </p:blipFill>
        <p:spPr>
          <a:xfrm rot="21600000">
            <a:off x="659523" y="5300598"/>
            <a:ext cx="27444" cy="27431"/>
          </a:xfrm>
          <a:prstGeom prst="rect">
            <a:avLst/>
          </a:prstGeom>
        </p:spPr>
      </p:pic>
      <p:pic>
        <p:nvPicPr>
          <p:cNvPr id="1148" name="picture 1148"/>
          <p:cNvPicPr>
            <a:picLocks noChangeAspect="1"/>
          </p:cNvPicPr>
          <p:nvPr/>
        </p:nvPicPr>
        <p:blipFill>
          <a:blip r:embed="rId44"/>
          <a:stretch>
            <a:fillRect/>
          </a:stretch>
        </p:blipFill>
        <p:spPr>
          <a:xfrm rot="21600000">
            <a:off x="659523" y="5163311"/>
            <a:ext cx="27444" cy="27558"/>
          </a:xfrm>
          <a:prstGeom prst="rect">
            <a:avLst/>
          </a:prstGeom>
        </p:spPr>
      </p:pic>
      <p:sp>
        <p:nvSpPr>
          <p:cNvPr id="1150" name="path 1150"/>
          <p:cNvSpPr/>
          <p:nvPr/>
        </p:nvSpPr>
        <p:spPr>
          <a:xfrm>
            <a:off x="8616823" y="1104010"/>
            <a:ext cx="195960" cy="524002"/>
          </a:xfrm>
          <a:custGeom>
            <a:avLst/>
            <a:gdLst/>
            <a:ahLst/>
            <a:cxnLst/>
            <a:rect l="0" t="0" r="0" b="0"/>
            <a:pathLst>
              <a:path w="308" h="825">
                <a:moveTo>
                  <a:pt x="308" y="811"/>
                </a:moveTo>
                <a:cubicBezTo>
                  <a:pt x="308" y="819"/>
                  <a:pt x="302" y="825"/>
                  <a:pt x="294" y="825"/>
                </a:cubicBezTo>
                <a:cubicBezTo>
                  <a:pt x="286" y="825"/>
                  <a:pt x="280" y="819"/>
                  <a:pt x="280" y="811"/>
                </a:cubicBezTo>
                <a:cubicBezTo>
                  <a:pt x="280" y="803"/>
                  <a:pt x="286" y="797"/>
                  <a:pt x="294" y="797"/>
                </a:cubicBezTo>
                <a:cubicBezTo>
                  <a:pt x="302" y="797"/>
                  <a:pt x="308" y="803"/>
                  <a:pt x="308" y="811"/>
                </a:cubicBezTo>
              </a:path>
              <a:path w="308" h="825">
                <a:moveTo>
                  <a:pt x="168" y="811"/>
                </a:moveTo>
                <a:cubicBezTo>
                  <a:pt x="168" y="819"/>
                  <a:pt x="161" y="825"/>
                  <a:pt x="154" y="825"/>
                </a:cubicBezTo>
                <a:cubicBezTo>
                  <a:pt x="146" y="825"/>
                  <a:pt x="140" y="819"/>
                  <a:pt x="140" y="811"/>
                </a:cubicBezTo>
                <a:cubicBezTo>
                  <a:pt x="140" y="803"/>
                  <a:pt x="146" y="797"/>
                  <a:pt x="154" y="797"/>
                </a:cubicBezTo>
                <a:cubicBezTo>
                  <a:pt x="161" y="797"/>
                  <a:pt x="168" y="803"/>
                  <a:pt x="168" y="811"/>
                </a:cubicBezTo>
              </a:path>
              <a:path w="308" h="825">
                <a:moveTo>
                  <a:pt x="27" y="811"/>
                </a:moveTo>
                <a:cubicBezTo>
                  <a:pt x="27" y="819"/>
                  <a:pt x="21" y="825"/>
                  <a:pt x="13" y="825"/>
                </a:cubicBezTo>
                <a:cubicBezTo>
                  <a:pt x="6" y="825"/>
                  <a:pt x="0" y="819"/>
                  <a:pt x="0" y="811"/>
                </a:cubicBezTo>
                <a:cubicBezTo>
                  <a:pt x="0" y="803"/>
                  <a:pt x="6" y="797"/>
                  <a:pt x="13" y="797"/>
                </a:cubicBezTo>
                <a:cubicBezTo>
                  <a:pt x="21" y="797"/>
                  <a:pt x="27" y="803"/>
                  <a:pt x="27" y="811"/>
                </a:cubicBezTo>
              </a:path>
              <a:path w="308" h="825">
                <a:moveTo>
                  <a:pt x="308" y="697"/>
                </a:moveTo>
                <a:cubicBezTo>
                  <a:pt x="308" y="705"/>
                  <a:pt x="302" y="711"/>
                  <a:pt x="294" y="711"/>
                </a:cubicBezTo>
                <a:cubicBezTo>
                  <a:pt x="286" y="711"/>
                  <a:pt x="280" y="705"/>
                  <a:pt x="280" y="697"/>
                </a:cubicBezTo>
                <a:cubicBezTo>
                  <a:pt x="280" y="689"/>
                  <a:pt x="286" y="683"/>
                  <a:pt x="294" y="683"/>
                </a:cubicBezTo>
                <a:cubicBezTo>
                  <a:pt x="302" y="683"/>
                  <a:pt x="308" y="689"/>
                  <a:pt x="308" y="697"/>
                </a:cubicBezTo>
              </a:path>
              <a:path w="308" h="825">
                <a:moveTo>
                  <a:pt x="168" y="697"/>
                </a:moveTo>
                <a:cubicBezTo>
                  <a:pt x="168" y="705"/>
                  <a:pt x="161" y="711"/>
                  <a:pt x="154" y="711"/>
                </a:cubicBezTo>
                <a:cubicBezTo>
                  <a:pt x="146" y="711"/>
                  <a:pt x="140" y="705"/>
                  <a:pt x="140" y="697"/>
                </a:cubicBezTo>
                <a:cubicBezTo>
                  <a:pt x="140" y="689"/>
                  <a:pt x="146" y="683"/>
                  <a:pt x="154" y="683"/>
                </a:cubicBezTo>
                <a:cubicBezTo>
                  <a:pt x="161" y="683"/>
                  <a:pt x="168" y="689"/>
                  <a:pt x="168" y="697"/>
                </a:cubicBezTo>
              </a:path>
              <a:path w="308" h="825">
                <a:moveTo>
                  <a:pt x="27" y="697"/>
                </a:moveTo>
                <a:cubicBezTo>
                  <a:pt x="27" y="705"/>
                  <a:pt x="21" y="711"/>
                  <a:pt x="13" y="711"/>
                </a:cubicBezTo>
                <a:cubicBezTo>
                  <a:pt x="6" y="711"/>
                  <a:pt x="0" y="705"/>
                  <a:pt x="0" y="697"/>
                </a:cubicBezTo>
                <a:cubicBezTo>
                  <a:pt x="0" y="689"/>
                  <a:pt x="6" y="683"/>
                  <a:pt x="13" y="683"/>
                </a:cubicBezTo>
                <a:cubicBezTo>
                  <a:pt x="21" y="683"/>
                  <a:pt x="27" y="689"/>
                  <a:pt x="27" y="697"/>
                </a:cubicBezTo>
              </a:path>
              <a:path w="308" h="825">
                <a:moveTo>
                  <a:pt x="308" y="583"/>
                </a:moveTo>
                <a:cubicBezTo>
                  <a:pt x="308" y="591"/>
                  <a:pt x="302" y="597"/>
                  <a:pt x="294" y="597"/>
                </a:cubicBezTo>
                <a:cubicBezTo>
                  <a:pt x="286" y="597"/>
                  <a:pt x="280" y="591"/>
                  <a:pt x="280" y="583"/>
                </a:cubicBezTo>
                <a:cubicBezTo>
                  <a:pt x="280" y="575"/>
                  <a:pt x="286" y="569"/>
                  <a:pt x="294" y="569"/>
                </a:cubicBezTo>
                <a:cubicBezTo>
                  <a:pt x="302" y="569"/>
                  <a:pt x="308" y="575"/>
                  <a:pt x="308" y="583"/>
                </a:cubicBezTo>
              </a:path>
              <a:path w="308" h="825">
                <a:moveTo>
                  <a:pt x="168" y="583"/>
                </a:moveTo>
                <a:cubicBezTo>
                  <a:pt x="168" y="591"/>
                  <a:pt x="161" y="597"/>
                  <a:pt x="154" y="597"/>
                </a:cubicBezTo>
                <a:cubicBezTo>
                  <a:pt x="146" y="597"/>
                  <a:pt x="140" y="591"/>
                  <a:pt x="140" y="583"/>
                </a:cubicBezTo>
                <a:cubicBezTo>
                  <a:pt x="140" y="575"/>
                  <a:pt x="146" y="569"/>
                  <a:pt x="154" y="569"/>
                </a:cubicBezTo>
                <a:cubicBezTo>
                  <a:pt x="161" y="569"/>
                  <a:pt x="168" y="575"/>
                  <a:pt x="168" y="583"/>
                </a:cubicBezTo>
              </a:path>
              <a:path w="308" h="825">
                <a:moveTo>
                  <a:pt x="27" y="583"/>
                </a:moveTo>
                <a:cubicBezTo>
                  <a:pt x="27" y="591"/>
                  <a:pt x="21" y="597"/>
                  <a:pt x="13" y="597"/>
                </a:cubicBezTo>
                <a:cubicBezTo>
                  <a:pt x="6" y="597"/>
                  <a:pt x="0" y="591"/>
                  <a:pt x="0" y="583"/>
                </a:cubicBezTo>
                <a:cubicBezTo>
                  <a:pt x="0" y="575"/>
                  <a:pt x="6" y="569"/>
                  <a:pt x="13" y="569"/>
                </a:cubicBezTo>
                <a:cubicBezTo>
                  <a:pt x="21" y="569"/>
                  <a:pt x="27" y="575"/>
                  <a:pt x="27" y="583"/>
                </a:cubicBezTo>
              </a:path>
              <a:path w="308" h="825">
                <a:moveTo>
                  <a:pt x="308" y="469"/>
                </a:moveTo>
                <a:cubicBezTo>
                  <a:pt x="308" y="477"/>
                  <a:pt x="302" y="483"/>
                  <a:pt x="294" y="483"/>
                </a:cubicBezTo>
                <a:cubicBezTo>
                  <a:pt x="286" y="483"/>
                  <a:pt x="280" y="477"/>
                  <a:pt x="280" y="469"/>
                </a:cubicBezTo>
                <a:cubicBezTo>
                  <a:pt x="280" y="461"/>
                  <a:pt x="286" y="455"/>
                  <a:pt x="294" y="455"/>
                </a:cubicBezTo>
                <a:cubicBezTo>
                  <a:pt x="302" y="455"/>
                  <a:pt x="308" y="461"/>
                  <a:pt x="308" y="469"/>
                </a:cubicBezTo>
              </a:path>
              <a:path w="308" h="825">
                <a:moveTo>
                  <a:pt x="168" y="469"/>
                </a:moveTo>
                <a:cubicBezTo>
                  <a:pt x="168" y="477"/>
                  <a:pt x="161" y="483"/>
                  <a:pt x="154" y="483"/>
                </a:cubicBezTo>
                <a:cubicBezTo>
                  <a:pt x="146" y="483"/>
                  <a:pt x="140" y="477"/>
                  <a:pt x="140" y="469"/>
                </a:cubicBezTo>
                <a:cubicBezTo>
                  <a:pt x="140" y="461"/>
                  <a:pt x="146" y="455"/>
                  <a:pt x="154" y="455"/>
                </a:cubicBezTo>
                <a:cubicBezTo>
                  <a:pt x="161" y="455"/>
                  <a:pt x="168" y="461"/>
                  <a:pt x="168" y="469"/>
                </a:cubicBezTo>
              </a:path>
              <a:path w="308" h="825">
                <a:moveTo>
                  <a:pt x="27" y="469"/>
                </a:moveTo>
                <a:cubicBezTo>
                  <a:pt x="27" y="477"/>
                  <a:pt x="21" y="483"/>
                  <a:pt x="13" y="483"/>
                </a:cubicBezTo>
                <a:cubicBezTo>
                  <a:pt x="6" y="483"/>
                  <a:pt x="0" y="477"/>
                  <a:pt x="0" y="469"/>
                </a:cubicBezTo>
                <a:cubicBezTo>
                  <a:pt x="0" y="461"/>
                  <a:pt x="6" y="455"/>
                  <a:pt x="13" y="455"/>
                </a:cubicBezTo>
                <a:cubicBezTo>
                  <a:pt x="21" y="455"/>
                  <a:pt x="27" y="461"/>
                  <a:pt x="27" y="469"/>
                </a:cubicBezTo>
              </a:path>
              <a:path w="308" h="825">
                <a:moveTo>
                  <a:pt x="308" y="355"/>
                </a:moveTo>
                <a:cubicBezTo>
                  <a:pt x="308" y="363"/>
                  <a:pt x="302" y="369"/>
                  <a:pt x="294" y="369"/>
                </a:cubicBezTo>
                <a:cubicBezTo>
                  <a:pt x="286" y="369"/>
                  <a:pt x="280" y="363"/>
                  <a:pt x="280" y="355"/>
                </a:cubicBezTo>
                <a:cubicBezTo>
                  <a:pt x="280" y="347"/>
                  <a:pt x="286" y="341"/>
                  <a:pt x="294" y="341"/>
                </a:cubicBezTo>
                <a:cubicBezTo>
                  <a:pt x="302" y="341"/>
                  <a:pt x="308" y="347"/>
                  <a:pt x="308" y="355"/>
                </a:cubicBezTo>
              </a:path>
              <a:path w="308" h="825">
                <a:moveTo>
                  <a:pt x="168" y="355"/>
                </a:moveTo>
                <a:cubicBezTo>
                  <a:pt x="168" y="363"/>
                  <a:pt x="161" y="369"/>
                  <a:pt x="154" y="369"/>
                </a:cubicBezTo>
                <a:cubicBezTo>
                  <a:pt x="146" y="369"/>
                  <a:pt x="140" y="363"/>
                  <a:pt x="140" y="355"/>
                </a:cubicBezTo>
                <a:cubicBezTo>
                  <a:pt x="140" y="347"/>
                  <a:pt x="146" y="341"/>
                  <a:pt x="154" y="341"/>
                </a:cubicBezTo>
                <a:cubicBezTo>
                  <a:pt x="161" y="341"/>
                  <a:pt x="168" y="347"/>
                  <a:pt x="168" y="355"/>
                </a:cubicBezTo>
              </a:path>
              <a:path w="308" h="825">
                <a:moveTo>
                  <a:pt x="27" y="355"/>
                </a:moveTo>
                <a:cubicBezTo>
                  <a:pt x="27" y="363"/>
                  <a:pt x="21" y="369"/>
                  <a:pt x="13" y="369"/>
                </a:cubicBezTo>
                <a:cubicBezTo>
                  <a:pt x="6" y="369"/>
                  <a:pt x="0" y="363"/>
                  <a:pt x="0" y="355"/>
                </a:cubicBezTo>
                <a:cubicBezTo>
                  <a:pt x="0" y="347"/>
                  <a:pt x="6" y="341"/>
                  <a:pt x="13" y="341"/>
                </a:cubicBezTo>
                <a:cubicBezTo>
                  <a:pt x="21" y="341"/>
                  <a:pt x="27" y="347"/>
                  <a:pt x="27" y="355"/>
                </a:cubicBezTo>
              </a:path>
              <a:path w="308" h="825">
                <a:moveTo>
                  <a:pt x="308" y="241"/>
                </a:moveTo>
                <a:cubicBezTo>
                  <a:pt x="308" y="249"/>
                  <a:pt x="302" y="255"/>
                  <a:pt x="294" y="255"/>
                </a:cubicBezTo>
                <a:cubicBezTo>
                  <a:pt x="286" y="255"/>
                  <a:pt x="280" y="249"/>
                  <a:pt x="280" y="241"/>
                </a:cubicBezTo>
                <a:cubicBezTo>
                  <a:pt x="280" y="234"/>
                  <a:pt x="286" y="227"/>
                  <a:pt x="294" y="227"/>
                </a:cubicBezTo>
                <a:cubicBezTo>
                  <a:pt x="302" y="227"/>
                  <a:pt x="308" y="234"/>
                  <a:pt x="308" y="241"/>
                </a:cubicBezTo>
              </a:path>
              <a:path w="308" h="825">
                <a:moveTo>
                  <a:pt x="168" y="241"/>
                </a:moveTo>
                <a:cubicBezTo>
                  <a:pt x="168" y="249"/>
                  <a:pt x="161" y="255"/>
                  <a:pt x="154" y="255"/>
                </a:cubicBezTo>
                <a:cubicBezTo>
                  <a:pt x="146" y="255"/>
                  <a:pt x="140" y="249"/>
                  <a:pt x="140" y="241"/>
                </a:cubicBezTo>
                <a:cubicBezTo>
                  <a:pt x="140" y="234"/>
                  <a:pt x="146" y="227"/>
                  <a:pt x="154" y="227"/>
                </a:cubicBezTo>
                <a:cubicBezTo>
                  <a:pt x="161" y="227"/>
                  <a:pt x="168" y="234"/>
                  <a:pt x="168" y="241"/>
                </a:cubicBezTo>
              </a:path>
              <a:path w="308" h="825">
                <a:moveTo>
                  <a:pt x="27" y="241"/>
                </a:moveTo>
                <a:cubicBezTo>
                  <a:pt x="27" y="249"/>
                  <a:pt x="21" y="255"/>
                  <a:pt x="13" y="255"/>
                </a:cubicBezTo>
                <a:cubicBezTo>
                  <a:pt x="6" y="255"/>
                  <a:pt x="0" y="249"/>
                  <a:pt x="0" y="241"/>
                </a:cubicBezTo>
                <a:cubicBezTo>
                  <a:pt x="0" y="234"/>
                  <a:pt x="6" y="227"/>
                  <a:pt x="13" y="227"/>
                </a:cubicBezTo>
                <a:cubicBezTo>
                  <a:pt x="21" y="227"/>
                  <a:pt x="27" y="234"/>
                  <a:pt x="27" y="241"/>
                </a:cubicBezTo>
              </a:path>
              <a:path w="308" h="825">
                <a:moveTo>
                  <a:pt x="308" y="127"/>
                </a:moveTo>
                <a:cubicBezTo>
                  <a:pt x="308" y="135"/>
                  <a:pt x="302" y="142"/>
                  <a:pt x="294" y="142"/>
                </a:cubicBezTo>
                <a:cubicBezTo>
                  <a:pt x="286" y="142"/>
                  <a:pt x="280" y="135"/>
                  <a:pt x="280" y="127"/>
                </a:cubicBezTo>
                <a:cubicBezTo>
                  <a:pt x="280" y="120"/>
                  <a:pt x="286" y="113"/>
                  <a:pt x="294" y="113"/>
                </a:cubicBezTo>
                <a:cubicBezTo>
                  <a:pt x="302" y="113"/>
                  <a:pt x="308" y="120"/>
                  <a:pt x="308" y="127"/>
                </a:cubicBezTo>
              </a:path>
              <a:path w="308" h="825">
                <a:moveTo>
                  <a:pt x="168" y="127"/>
                </a:moveTo>
                <a:cubicBezTo>
                  <a:pt x="168" y="135"/>
                  <a:pt x="161" y="142"/>
                  <a:pt x="154" y="142"/>
                </a:cubicBezTo>
                <a:cubicBezTo>
                  <a:pt x="146" y="142"/>
                  <a:pt x="140" y="135"/>
                  <a:pt x="140" y="127"/>
                </a:cubicBezTo>
                <a:cubicBezTo>
                  <a:pt x="140" y="120"/>
                  <a:pt x="146" y="113"/>
                  <a:pt x="154" y="113"/>
                </a:cubicBezTo>
                <a:cubicBezTo>
                  <a:pt x="161" y="113"/>
                  <a:pt x="168" y="120"/>
                  <a:pt x="168" y="127"/>
                </a:cubicBezTo>
              </a:path>
              <a:path w="308" h="825">
                <a:moveTo>
                  <a:pt x="27" y="127"/>
                </a:moveTo>
                <a:cubicBezTo>
                  <a:pt x="27" y="135"/>
                  <a:pt x="21" y="142"/>
                  <a:pt x="13" y="142"/>
                </a:cubicBezTo>
                <a:cubicBezTo>
                  <a:pt x="6" y="142"/>
                  <a:pt x="0" y="135"/>
                  <a:pt x="0" y="127"/>
                </a:cubicBezTo>
                <a:cubicBezTo>
                  <a:pt x="0" y="120"/>
                  <a:pt x="6" y="113"/>
                  <a:pt x="13" y="113"/>
                </a:cubicBezTo>
                <a:cubicBezTo>
                  <a:pt x="21" y="113"/>
                  <a:pt x="27" y="120"/>
                  <a:pt x="27" y="127"/>
                </a:cubicBezTo>
              </a:path>
              <a:path w="308" h="825">
                <a:moveTo>
                  <a:pt x="308" y="14"/>
                </a:moveTo>
                <a:cubicBezTo>
                  <a:pt x="308" y="21"/>
                  <a:pt x="302" y="27"/>
                  <a:pt x="294" y="27"/>
                </a:cubicBezTo>
                <a:cubicBezTo>
                  <a:pt x="286" y="27"/>
                  <a:pt x="280" y="21"/>
                  <a:pt x="280" y="14"/>
                </a:cubicBezTo>
                <a:cubicBezTo>
                  <a:pt x="280" y="6"/>
                  <a:pt x="286" y="0"/>
                  <a:pt x="294" y="0"/>
                </a:cubicBezTo>
                <a:cubicBezTo>
                  <a:pt x="302" y="0"/>
                  <a:pt x="308" y="6"/>
                  <a:pt x="308" y="14"/>
                </a:cubicBezTo>
              </a:path>
              <a:path w="308" h="825">
                <a:moveTo>
                  <a:pt x="168" y="14"/>
                </a:moveTo>
                <a:cubicBezTo>
                  <a:pt x="168" y="21"/>
                  <a:pt x="161" y="27"/>
                  <a:pt x="154" y="27"/>
                </a:cubicBezTo>
                <a:cubicBezTo>
                  <a:pt x="146" y="27"/>
                  <a:pt x="140" y="21"/>
                  <a:pt x="140" y="14"/>
                </a:cubicBezTo>
                <a:cubicBezTo>
                  <a:pt x="140" y="6"/>
                  <a:pt x="146" y="0"/>
                  <a:pt x="154" y="0"/>
                </a:cubicBezTo>
                <a:cubicBezTo>
                  <a:pt x="161" y="0"/>
                  <a:pt x="168" y="6"/>
                  <a:pt x="168" y="14"/>
                </a:cubicBezTo>
              </a:path>
              <a:path w="308" h="825">
                <a:moveTo>
                  <a:pt x="27" y="14"/>
                </a:moveTo>
                <a:cubicBezTo>
                  <a:pt x="27" y="21"/>
                  <a:pt x="21" y="27"/>
                  <a:pt x="13" y="27"/>
                </a:cubicBezTo>
                <a:cubicBezTo>
                  <a:pt x="6" y="27"/>
                  <a:pt x="0" y="21"/>
                  <a:pt x="0" y="14"/>
                </a:cubicBezTo>
                <a:cubicBezTo>
                  <a:pt x="0" y="6"/>
                  <a:pt x="6" y="0"/>
                  <a:pt x="13" y="0"/>
                </a:cubicBezTo>
                <a:cubicBezTo>
                  <a:pt x="21" y="0"/>
                  <a:pt x="27" y="6"/>
                  <a:pt x="27" y="14"/>
                </a:cubicBezTo>
              </a:path>
            </a:pathLst>
          </a:custGeom>
          <a:solidFill>
            <a:srgbClr val="D5E2C9">
              <a:alpha val="100000"/>
            </a:srgbClr>
          </a:solidFill>
          <a:ln w="0" cap="flat">
            <a:noFill/>
            <a:prstDash val="solid"/>
            <a:miter lim="0"/>
          </a:ln>
        </p:spPr>
        <p:txBody>
          <a:bodyPr rtlCol="0"/>
          <a:lstStyle/>
          <a:p>
            <a:pPr algn="ctr"/>
            <a:endParaRPr lang="zh-CN" altLang="en-US"/>
          </a:p>
        </p:txBody>
      </p:sp>
      <p:sp>
        <p:nvSpPr>
          <p:cNvPr id="1152" name="path 1152"/>
          <p:cNvSpPr/>
          <p:nvPr/>
        </p:nvSpPr>
        <p:spPr>
          <a:xfrm>
            <a:off x="8349488" y="1104010"/>
            <a:ext cx="196088" cy="524002"/>
          </a:xfrm>
          <a:custGeom>
            <a:avLst/>
            <a:gdLst/>
            <a:ahLst/>
            <a:cxnLst/>
            <a:rect l="0" t="0" r="0" b="0"/>
            <a:pathLst>
              <a:path w="308" h="825">
                <a:moveTo>
                  <a:pt x="308" y="811"/>
                </a:moveTo>
                <a:cubicBezTo>
                  <a:pt x="308" y="819"/>
                  <a:pt x="302" y="825"/>
                  <a:pt x="294" y="825"/>
                </a:cubicBezTo>
                <a:cubicBezTo>
                  <a:pt x="287" y="825"/>
                  <a:pt x="280" y="819"/>
                  <a:pt x="280" y="811"/>
                </a:cubicBezTo>
                <a:cubicBezTo>
                  <a:pt x="280" y="803"/>
                  <a:pt x="287" y="797"/>
                  <a:pt x="294" y="797"/>
                </a:cubicBezTo>
                <a:cubicBezTo>
                  <a:pt x="302" y="797"/>
                  <a:pt x="308" y="803"/>
                  <a:pt x="308" y="811"/>
                </a:cubicBezTo>
              </a:path>
              <a:path w="30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30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308" h="825">
                <a:moveTo>
                  <a:pt x="308" y="697"/>
                </a:moveTo>
                <a:cubicBezTo>
                  <a:pt x="308" y="705"/>
                  <a:pt x="302" y="711"/>
                  <a:pt x="294" y="711"/>
                </a:cubicBezTo>
                <a:cubicBezTo>
                  <a:pt x="287" y="711"/>
                  <a:pt x="280" y="705"/>
                  <a:pt x="280" y="697"/>
                </a:cubicBezTo>
                <a:cubicBezTo>
                  <a:pt x="280" y="689"/>
                  <a:pt x="287" y="683"/>
                  <a:pt x="294" y="683"/>
                </a:cubicBezTo>
                <a:cubicBezTo>
                  <a:pt x="302" y="683"/>
                  <a:pt x="308" y="689"/>
                  <a:pt x="308" y="697"/>
                </a:cubicBezTo>
              </a:path>
              <a:path w="30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30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308" h="825">
                <a:moveTo>
                  <a:pt x="308" y="583"/>
                </a:moveTo>
                <a:cubicBezTo>
                  <a:pt x="308" y="591"/>
                  <a:pt x="302" y="597"/>
                  <a:pt x="294" y="597"/>
                </a:cubicBezTo>
                <a:cubicBezTo>
                  <a:pt x="287" y="597"/>
                  <a:pt x="280" y="591"/>
                  <a:pt x="280" y="583"/>
                </a:cubicBezTo>
                <a:cubicBezTo>
                  <a:pt x="280" y="575"/>
                  <a:pt x="287" y="569"/>
                  <a:pt x="294" y="569"/>
                </a:cubicBezTo>
                <a:cubicBezTo>
                  <a:pt x="302" y="569"/>
                  <a:pt x="308" y="575"/>
                  <a:pt x="308" y="583"/>
                </a:cubicBezTo>
              </a:path>
              <a:path w="30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30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308" h="825">
                <a:moveTo>
                  <a:pt x="308" y="469"/>
                </a:moveTo>
                <a:cubicBezTo>
                  <a:pt x="308" y="477"/>
                  <a:pt x="302" y="483"/>
                  <a:pt x="294" y="483"/>
                </a:cubicBezTo>
                <a:cubicBezTo>
                  <a:pt x="287" y="483"/>
                  <a:pt x="280" y="477"/>
                  <a:pt x="280" y="469"/>
                </a:cubicBezTo>
                <a:cubicBezTo>
                  <a:pt x="280" y="461"/>
                  <a:pt x="287" y="455"/>
                  <a:pt x="294" y="455"/>
                </a:cubicBezTo>
                <a:cubicBezTo>
                  <a:pt x="302" y="455"/>
                  <a:pt x="308" y="461"/>
                  <a:pt x="308" y="469"/>
                </a:cubicBezTo>
              </a:path>
              <a:path w="30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30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308" h="825">
                <a:moveTo>
                  <a:pt x="308" y="355"/>
                </a:moveTo>
                <a:cubicBezTo>
                  <a:pt x="308" y="363"/>
                  <a:pt x="302" y="369"/>
                  <a:pt x="294" y="369"/>
                </a:cubicBezTo>
                <a:cubicBezTo>
                  <a:pt x="287" y="369"/>
                  <a:pt x="280" y="363"/>
                  <a:pt x="280" y="355"/>
                </a:cubicBezTo>
                <a:cubicBezTo>
                  <a:pt x="280" y="347"/>
                  <a:pt x="287" y="341"/>
                  <a:pt x="294" y="341"/>
                </a:cubicBezTo>
                <a:cubicBezTo>
                  <a:pt x="302" y="341"/>
                  <a:pt x="308" y="347"/>
                  <a:pt x="308" y="355"/>
                </a:cubicBezTo>
              </a:path>
              <a:path w="30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30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308" h="825">
                <a:moveTo>
                  <a:pt x="308" y="241"/>
                </a:moveTo>
                <a:cubicBezTo>
                  <a:pt x="308" y="249"/>
                  <a:pt x="302" y="255"/>
                  <a:pt x="294" y="255"/>
                </a:cubicBezTo>
                <a:cubicBezTo>
                  <a:pt x="287" y="255"/>
                  <a:pt x="280" y="249"/>
                  <a:pt x="280" y="241"/>
                </a:cubicBezTo>
                <a:cubicBezTo>
                  <a:pt x="280" y="234"/>
                  <a:pt x="287" y="227"/>
                  <a:pt x="294" y="227"/>
                </a:cubicBezTo>
                <a:cubicBezTo>
                  <a:pt x="302" y="227"/>
                  <a:pt x="308" y="234"/>
                  <a:pt x="308" y="241"/>
                </a:cubicBezTo>
              </a:path>
              <a:path w="30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30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308" h="825">
                <a:moveTo>
                  <a:pt x="308" y="127"/>
                </a:moveTo>
                <a:cubicBezTo>
                  <a:pt x="308" y="135"/>
                  <a:pt x="302" y="142"/>
                  <a:pt x="294" y="142"/>
                </a:cubicBezTo>
                <a:cubicBezTo>
                  <a:pt x="287" y="142"/>
                  <a:pt x="280" y="135"/>
                  <a:pt x="280" y="127"/>
                </a:cubicBezTo>
                <a:cubicBezTo>
                  <a:pt x="280" y="120"/>
                  <a:pt x="287" y="113"/>
                  <a:pt x="294" y="113"/>
                </a:cubicBezTo>
                <a:cubicBezTo>
                  <a:pt x="302" y="113"/>
                  <a:pt x="308" y="120"/>
                  <a:pt x="308" y="127"/>
                </a:cubicBezTo>
              </a:path>
              <a:path w="30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30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308" h="825">
                <a:moveTo>
                  <a:pt x="308" y="14"/>
                </a:moveTo>
                <a:cubicBezTo>
                  <a:pt x="308" y="21"/>
                  <a:pt x="302" y="27"/>
                  <a:pt x="294" y="27"/>
                </a:cubicBezTo>
                <a:cubicBezTo>
                  <a:pt x="287" y="27"/>
                  <a:pt x="280" y="21"/>
                  <a:pt x="280" y="14"/>
                </a:cubicBezTo>
                <a:cubicBezTo>
                  <a:pt x="280" y="6"/>
                  <a:pt x="287" y="0"/>
                  <a:pt x="294" y="0"/>
                </a:cubicBezTo>
                <a:cubicBezTo>
                  <a:pt x="302" y="0"/>
                  <a:pt x="308" y="6"/>
                  <a:pt x="308" y="14"/>
                </a:cubicBezTo>
              </a:path>
              <a:path w="30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30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sp>
        <p:nvSpPr>
          <p:cNvPr id="1154" name="path 1154"/>
          <p:cNvSpPr/>
          <p:nvPr/>
        </p:nvSpPr>
        <p:spPr>
          <a:xfrm>
            <a:off x="8082280" y="1104010"/>
            <a:ext cx="195960" cy="524002"/>
          </a:xfrm>
          <a:custGeom>
            <a:avLst/>
            <a:gdLst/>
            <a:ahLst/>
            <a:cxnLst/>
            <a:rect l="0" t="0" r="0" b="0"/>
            <a:pathLst>
              <a:path w="308" h="825">
                <a:moveTo>
                  <a:pt x="308" y="811"/>
                </a:moveTo>
                <a:cubicBezTo>
                  <a:pt x="308" y="819"/>
                  <a:pt x="302" y="825"/>
                  <a:pt x="294" y="825"/>
                </a:cubicBezTo>
                <a:cubicBezTo>
                  <a:pt x="286" y="825"/>
                  <a:pt x="280" y="819"/>
                  <a:pt x="280" y="811"/>
                </a:cubicBezTo>
                <a:cubicBezTo>
                  <a:pt x="280" y="803"/>
                  <a:pt x="286" y="797"/>
                  <a:pt x="294" y="797"/>
                </a:cubicBezTo>
                <a:cubicBezTo>
                  <a:pt x="302" y="797"/>
                  <a:pt x="308" y="803"/>
                  <a:pt x="308" y="811"/>
                </a:cubicBezTo>
              </a:path>
              <a:path w="308" h="825">
                <a:moveTo>
                  <a:pt x="168" y="811"/>
                </a:moveTo>
                <a:cubicBezTo>
                  <a:pt x="168" y="819"/>
                  <a:pt x="161" y="825"/>
                  <a:pt x="154" y="825"/>
                </a:cubicBezTo>
                <a:cubicBezTo>
                  <a:pt x="146" y="825"/>
                  <a:pt x="140" y="819"/>
                  <a:pt x="140" y="811"/>
                </a:cubicBezTo>
                <a:cubicBezTo>
                  <a:pt x="140" y="803"/>
                  <a:pt x="146" y="797"/>
                  <a:pt x="154" y="797"/>
                </a:cubicBezTo>
                <a:cubicBezTo>
                  <a:pt x="161" y="797"/>
                  <a:pt x="168" y="803"/>
                  <a:pt x="168" y="811"/>
                </a:cubicBezTo>
              </a:path>
              <a:path w="308" h="825">
                <a:moveTo>
                  <a:pt x="27" y="811"/>
                </a:moveTo>
                <a:cubicBezTo>
                  <a:pt x="27" y="819"/>
                  <a:pt x="21" y="825"/>
                  <a:pt x="13" y="825"/>
                </a:cubicBezTo>
                <a:cubicBezTo>
                  <a:pt x="6" y="825"/>
                  <a:pt x="0" y="819"/>
                  <a:pt x="0" y="811"/>
                </a:cubicBezTo>
                <a:cubicBezTo>
                  <a:pt x="0" y="803"/>
                  <a:pt x="6" y="797"/>
                  <a:pt x="13" y="797"/>
                </a:cubicBezTo>
                <a:cubicBezTo>
                  <a:pt x="21" y="797"/>
                  <a:pt x="27" y="803"/>
                  <a:pt x="27" y="811"/>
                </a:cubicBezTo>
              </a:path>
              <a:path w="308" h="825">
                <a:moveTo>
                  <a:pt x="308" y="697"/>
                </a:moveTo>
                <a:cubicBezTo>
                  <a:pt x="308" y="705"/>
                  <a:pt x="302" y="711"/>
                  <a:pt x="294" y="711"/>
                </a:cubicBezTo>
                <a:cubicBezTo>
                  <a:pt x="286" y="711"/>
                  <a:pt x="280" y="705"/>
                  <a:pt x="280" y="697"/>
                </a:cubicBezTo>
                <a:cubicBezTo>
                  <a:pt x="280" y="689"/>
                  <a:pt x="286" y="683"/>
                  <a:pt x="294" y="683"/>
                </a:cubicBezTo>
                <a:cubicBezTo>
                  <a:pt x="302" y="683"/>
                  <a:pt x="308" y="689"/>
                  <a:pt x="308" y="697"/>
                </a:cubicBezTo>
              </a:path>
              <a:path w="308" h="825">
                <a:moveTo>
                  <a:pt x="168" y="697"/>
                </a:moveTo>
                <a:cubicBezTo>
                  <a:pt x="168" y="705"/>
                  <a:pt x="161" y="711"/>
                  <a:pt x="154" y="711"/>
                </a:cubicBezTo>
                <a:cubicBezTo>
                  <a:pt x="146" y="711"/>
                  <a:pt x="140" y="705"/>
                  <a:pt x="140" y="697"/>
                </a:cubicBezTo>
                <a:cubicBezTo>
                  <a:pt x="140" y="689"/>
                  <a:pt x="146" y="683"/>
                  <a:pt x="154" y="683"/>
                </a:cubicBezTo>
                <a:cubicBezTo>
                  <a:pt x="161" y="683"/>
                  <a:pt x="168" y="689"/>
                  <a:pt x="168" y="697"/>
                </a:cubicBezTo>
              </a:path>
              <a:path w="308" h="825">
                <a:moveTo>
                  <a:pt x="27" y="697"/>
                </a:moveTo>
                <a:cubicBezTo>
                  <a:pt x="27" y="705"/>
                  <a:pt x="21" y="711"/>
                  <a:pt x="13" y="711"/>
                </a:cubicBezTo>
                <a:cubicBezTo>
                  <a:pt x="6" y="711"/>
                  <a:pt x="0" y="705"/>
                  <a:pt x="0" y="697"/>
                </a:cubicBezTo>
                <a:cubicBezTo>
                  <a:pt x="0" y="689"/>
                  <a:pt x="6" y="683"/>
                  <a:pt x="13" y="683"/>
                </a:cubicBezTo>
                <a:cubicBezTo>
                  <a:pt x="21" y="683"/>
                  <a:pt x="27" y="689"/>
                  <a:pt x="27" y="697"/>
                </a:cubicBezTo>
              </a:path>
              <a:path w="308" h="825">
                <a:moveTo>
                  <a:pt x="308" y="583"/>
                </a:moveTo>
                <a:cubicBezTo>
                  <a:pt x="308" y="591"/>
                  <a:pt x="302" y="597"/>
                  <a:pt x="294" y="597"/>
                </a:cubicBezTo>
                <a:cubicBezTo>
                  <a:pt x="286" y="597"/>
                  <a:pt x="280" y="591"/>
                  <a:pt x="280" y="583"/>
                </a:cubicBezTo>
                <a:cubicBezTo>
                  <a:pt x="280" y="575"/>
                  <a:pt x="286" y="569"/>
                  <a:pt x="294" y="569"/>
                </a:cubicBezTo>
                <a:cubicBezTo>
                  <a:pt x="302" y="569"/>
                  <a:pt x="308" y="575"/>
                  <a:pt x="308" y="583"/>
                </a:cubicBezTo>
              </a:path>
              <a:path w="308" h="825">
                <a:moveTo>
                  <a:pt x="168" y="583"/>
                </a:moveTo>
                <a:cubicBezTo>
                  <a:pt x="168" y="591"/>
                  <a:pt x="161" y="597"/>
                  <a:pt x="154" y="597"/>
                </a:cubicBezTo>
                <a:cubicBezTo>
                  <a:pt x="146" y="597"/>
                  <a:pt x="140" y="591"/>
                  <a:pt x="140" y="583"/>
                </a:cubicBezTo>
                <a:cubicBezTo>
                  <a:pt x="140" y="575"/>
                  <a:pt x="146" y="569"/>
                  <a:pt x="154" y="569"/>
                </a:cubicBezTo>
                <a:cubicBezTo>
                  <a:pt x="161" y="569"/>
                  <a:pt x="168" y="575"/>
                  <a:pt x="168" y="583"/>
                </a:cubicBezTo>
              </a:path>
              <a:path w="308" h="825">
                <a:moveTo>
                  <a:pt x="27" y="583"/>
                </a:moveTo>
                <a:cubicBezTo>
                  <a:pt x="27" y="591"/>
                  <a:pt x="21" y="597"/>
                  <a:pt x="13" y="597"/>
                </a:cubicBezTo>
                <a:cubicBezTo>
                  <a:pt x="6" y="597"/>
                  <a:pt x="0" y="591"/>
                  <a:pt x="0" y="583"/>
                </a:cubicBezTo>
                <a:cubicBezTo>
                  <a:pt x="0" y="575"/>
                  <a:pt x="6" y="569"/>
                  <a:pt x="13" y="569"/>
                </a:cubicBezTo>
                <a:cubicBezTo>
                  <a:pt x="21" y="569"/>
                  <a:pt x="27" y="575"/>
                  <a:pt x="27" y="583"/>
                </a:cubicBezTo>
              </a:path>
              <a:path w="308" h="825">
                <a:moveTo>
                  <a:pt x="308" y="469"/>
                </a:moveTo>
                <a:cubicBezTo>
                  <a:pt x="308" y="477"/>
                  <a:pt x="302" y="483"/>
                  <a:pt x="294" y="483"/>
                </a:cubicBezTo>
                <a:cubicBezTo>
                  <a:pt x="286" y="483"/>
                  <a:pt x="280" y="477"/>
                  <a:pt x="280" y="469"/>
                </a:cubicBezTo>
                <a:cubicBezTo>
                  <a:pt x="280" y="461"/>
                  <a:pt x="286" y="455"/>
                  <a:pt x="294" y="455"/>
                </a:cubicBezTo>
                <a:cubicBezTo>
                  <a:pt x="302" y="455"/>
                  <a:pt x="308" y="461"/>
                  <a:pt x="308" y="469"/>
                </a:cubicBezTo>
              </a:path>
              <a:path w="308" h="825">
                <a:moveTo>
                  <a:pt x="168" y="469"/>
                </a:moveTo>
                <a:cubicBezTo>
                  <a:pt x="168" y="477"/>
                  <a:pt x="161" y="483"/>
                  <a:pt x="154" y="483"/>
                </a:cubicBezTo>
                <a:cubicBezTo>
                  <a:pt x="146" y="483"/>
                  <a:pt x="140" y="477"/>
                  <a:pt x="140" y="469"/>
                </a:cubicBezTo>
                <a:cubicBezTo>
                  <a:pt x="140" y="461"/>
                  <a:pt x="146" y="455"/>
                  <a:pt x="154" y="455"/>
                </a:cubicBezTo>
                <a:cubicBezTo>
                  <a:pt x="161" y="455"/>
                  <a:pt x="168" y="461"/>
                  <a:pt x="168" y="469"/>
                </a:cubicBezTo>
              </a:path>
              <a:path w="308" h="825">
                <a:moveTo>
                  <a:pt x="27" y="469"/>
                </a:moveTo>
                <a:cubicBezTo>
                  <a:pt x="27" y="477"/>
                  <a:pt x="21" y="483"/>
                  <a:pt x="13" y="483"/>
                </a:cubicBezTo>
                <a:cubicBezTo>
                  <a:pt x="6" y="483"/>
                  <a:pt x="0" y="477"/>
                  <a:pt x="0" y="469"/>
                </a:cubicBezTo>
                <a:cubicBezTo>
                  <a:pt x="0" y="461"/>
                  <a:pt x="6" y="455"/>
                  <a:pt x="13" y="455"/>
                </a:cubicBezTo>
                <a:cubicBezTo>
                  <a:pt x="21" y="455"/>
                  <a:pt x="27" y="461"/>
                  <a:pt x="27" y="469"/>
                </a:cubicBezTo>
              </a:path>
              <a:path w="308" h="825">
                <a:moveTo>
                  <a:pt x="308" y="355"/>
                </a:moveTo>
                <a:cubicBezTo>
                  <a:pt x="308" y="363"/>
                  <a:pt x="302" y="369"/>
                  <a:pt x="294" y="369"/>
                </a:cubicBezTo>
                <a:cubicBezTo>
                  <a:pt x="286" y="369"/>
                  <a:pt x="280" y="363"/>
                  <a:pt x="280" y="355"/>
                </a:cubicBezTo>
                <a:cubicBezTo>
                  <a:pt x="280" y="347"/>
                  <a:pt x="286" y="341"/>
                  <a:pt x="294" y="341"/>
                </a:cubicBezTo>
                <a:cubicBezTo>
                  <a:pt x="302" y="341"/>
                  <a:pt x="308" y="347"/>
                  <a:pt x="308" y="355"/>
                </a:cubicBezTo>
              </a:path>
              <a:path w="308" h="825">
                <a:moveTo>
                  <a:pt x="168" y="355"/>
                </a:moveTo>
                <a:cubicBezTo>
                  <a:pt x="168" y="363"/>
                  <a:pt x="161" y="369"/>
                  <a:pt x="154" y="369"/>
                </a:cubicBezTo>
                <a:cubicBezTo>
                  <a:pt x="146" y="369"/>
                  <a:pt x="140" y="363"/>
                  <a:pt x="140" y="355"/>
                </a:cubicBezTo>
                <a:cubicBezTo>
                  <a:pt x="140" y="347"/>
                  <a:pt x="146" y="341"/>
                  <a:pt x="154" y="341"/>
                </a:cubicBezTo>
                <a:cubicBezTo>
                  <a:pt x="161" y="341"/>
                  <a:pt x="168" y="347"/>
                  <a:pt x="168" y="355"/>
                </a:cubicBezTo>
              </a:path>
              <a:path w="308" h="825">
                <a:moveTo>
                  <a:pt x="27" y="355"/>
                </a:moveTo>
                <a:cubicBezTo>
                  <a:pt x="27" y="363"/>
                  <a:pt x="21" y="369"/>
                  <a:pt x="13" y="369"/>
                </a:cubicBezTo>
                <a:cubicBezTo>
                  <a:pt x="6" y="369"/>
                  <a:pt x="0" y="363"/>
                  <a:pt x="0" y="355"/>
                </a:cubicBezTo>
                <a:cubicBezTo>
                  <a:pt x="0" y="347"/>
                  <a:pt x="6" y="341"/>
                  <a:pt x="13" y="341"/>
                </a:cubicBezTo>
                <a:cubicBezTo>
                  <a:pt x="21" y="341"/>
                  <a:pt x="27" y="347"/>
                  <a:pt x="27" y="355"/>
                </a:cubicBezTo>
              </a:path>
              <a:path w="308" h="825">
                <a:moveTo>
                  <a:pt x="308" y="241"/>
                </a:moveTo>
                <a:cubicBezTo>
                  <a:pt x="308" y="249"/>
                  <a:pt x="302" y="255"/>
                  <a:pt x="294" y="255"/>
                </a:cubicBezTo>
                <a:cubicBezTo>
                  <a:pt x="286" y="255"/>
                  <a:pt x="280" y="249"/>
                  <a:pt x="280" y="241"/>
                </a:cubicBezTo>
                <a:cubicBezTo>
                  <a:pt x="280" y="234"/>
                  <a:pt x="286" y="227"/>
                  <a:pt x="294" y="227"/>
                </a:cubicBezTo>
                <a:cubicBezTo>
                  <a:pt x="302" y="227"/>
                  <a:pt x="308" y="234"/>
                  <a:pt x="308" y="241"/>
                </a:cubicBezTo>
              </a:path>
              <a:path w="308" h="825">
                <a:moveTo>
                  <a:pt x="168" y="241"/>
                </a:moveTo>
                <a:cubicBezTo>
                  <a:pt x="168" y="249"/>
                  <a:pt x="161" y="255"/>
                  <a:pt x="154" y="255"/>
                </a:cubicBezTo>
                <a:cubicBezTo>
                  <a:pt x="146" y="255"/>
                  <a:pt x="140" y="249"/>
                  <a:pt x="140" y="241"/>
                </a:cubicBezTo>
                <a:cubicBezTo>
                  <a:pt x="140" y="234"/>
                  <a:pt x="146" y="227"/>
                  <a:pt x="154" y="227"/>
                </a:cubicBezTo>
                <a:cubicBezTo>
                  <a:pt x="161" y="227"/>
                  <a:pt x="168" y="234"/>
                  <a:pt x="168" y="241"/>
                </a:cubicBezTo>
              </a:path>
              <a:path w="308" h="825">
                <a:moveTo>
                  <a:pt x="27" y="241"/>
                </a:moveTo>
                <a:cubicBezTo>
                  <a:pt x="27" y="249"/>
                  <a:pt x="21" y="255"/>
                  <a:pt x="13" y="255"/>
                </a:cubicBezTo>
                <a:cubicBezTo>
                  <a:pt x="6" y="255"/>
                  <a:pt x="0" y="249"/>
                  <a:pt x="0" y="241"/>
                </a:cubicBezTo>
                <a:cubicBezTo>
                  <a:pt x="0" y="234"/>
                  <a:pt x="6" y="227"/>
                  <a:pt x="13" y="227"/>
                </a:cubicBezTo>
                <a:cubicBezTo>
                  <a:pt x="21" y="227"/>
                  <a:pt x="27" y="234"/>
                  <a:pt x="27" y="241"/>
                </a:cubicBezTo>
              </a:path>
              <a:path w="308" h="825">
                <a:moveTo>
                  <a:pt x="308" y="127"/>
                </a:moveTo>
                <a:cubicBezTo>
                  <a:pt x="308" y="135"/>
                  <a:pt x="302" y="142"/>
                  <a:pt x="294" y="142"/>
                </a:cubicBezTo>
                <a:cubicBezTo>
                  <a:pt x="286" y="142"/>
                  <a:pt x="280" y="135"/>
                  <a:pt x="280" y="127"/>
                </a:cubicBezTo>
                <a:cubicBezTo>
                  <a:pt x="280" y="120"/>
                  <a:pt x="286" y="113"/>
                  <a:pt x="294" y="113"/>
                </a:cubicBezTo>
                <a:cubicBezTo>
                  <a:pt x="302" y="113"/>
                  <a:pt x="308" y="120"/>
                  <a:pt x="308" y="127"/>
                </a:cubicBezTo>
              </a:path>
              <a:path w="308" h="825">
                <a:moveTo>
                  <a:pt x="168" y="127"/>
                </a:moveTo>
                <a:cubicBezTo>
                  <a:pt x="168" y="135"/>
                  <a:pt x="161" y="142"/>
                  <a:pt x="154" y="142"/>
                </a:cubicBezTo>
                <a:cubicBezTo>
                  <a:pt x="146" y="142"/>
                  <a:pt x="140" y="135"/>
                  <a:pt x="140" y="127"/>
                </a:cubicBezTo>
                <a:cubicBezTo>
                  <a:pt x="140" y="120"/>
                  <a:pt x="146" y="113"/>
                  <a:pt x="154" y="113"/>
                </a:cubicBezTo>
                <a:cubicBezTo>
                  <a:pt x="161" y="113"/>
                  <a:pt x="168" y="120"/>
                  <a:pt x="168" y="127"/>
                </a:cubicBezTo>
              </a:path>
              <a:path w="308" h="825">
                <a:moveTo>
                  <a:pt x="27" y="127"/>
                </a:moveTo>
                <a:cubicBezTo>
                  <a:pt x="27" y="135"/>
                  <a:pt x="21" y="142"/>
                  <a:pt x="13" y="142"/>
                </a:cubicBezTo>
                <a:cubicBezTo>
                  <a:pt x="6" y="142"/>
                  <a:pt x="0" y="135"/>
                  <a:pt x="0" y="127"/>
                </a:cubicBezTo>
                <a:cubicBezTo>
                  <a:pt x="0" y="120"/>
                  <a:pt x="6" y="113"/>
                  <a:pt x="13" y="113"/>
                </a:cubicBezTo>
                <a:cubicBezTo>
                  <a:pt x="21" y="113"/>
                  <a:pt x="27" y="120"/>
                  <a:pt x="27" y="127"/>
                </a:cubicBezTo>
              </a:path>
              <a:path w="308" h="825">
                <a:moveTo>
                  <a:pt x="308" y="14"/>
                </a:moveTo>
                <a:cubicBezTo>
                  <a:pt x="308" y="21"/>
                  <a:pt x="302" y="27"/>
                  <a:pt x="294" y="27"/>
                </a:cubicBezTo>
                <a:cubicBezTo>
                  <a:pt x="286" y="27"/>
                  <a:pt x="280" y="21"/>
                  <a:pt x="280" y="14"/>
                </a:cubicBezTo>
                <a:cubicBezTo>
                  <a:pt x="280" y="6"/>
                  <a:pt x="286" y="0"/>
                  <a:pt x="294" y="0"/>
                </a:cubicBezTo>
                <a:cubicBezTo>
                  <a:pt x="302" y="0"/>
                  <a:pt x="308" y="6"/>
                  <a:pt x="308" y="14"/>
                </a:cubicBezTo>
              </a:path>
              <a:path w="308" h="825">
                <a:moveTo>
                  <a:pt x="168" y="14"/>
                </a:moveTo>
                <a:cubicBezTo>
                  <a:pt x="168" y="21"/>
                  <a:pt x="161" y="27"/>
                  <a:pt x="154" y="27"/>
                </a:cubicBezTo>
                <a:cubicBezTo>
                  <a:pt x="146" y="27"/>
                  <a:pt x="140" y="21"/>
                  <a:pt x="140" y="14"/>
                </a:cubicBezTo>
                <a:cubicBezTo>
                  <a:pt x="140" y="6"/>
                  <a:pt x="146" y="0"/>
                  <a:pt x="154" y="0"/>
                </a:cubicBezTo>
                <a:cubicBezTo>
                  <a:pt x="161" y="0"/>
                  <a:pt x="168" y="6"/>
                  <a:pt x="168" y="14"/>
                </a:cubicBezTo>
              </a:path>
              <a:path w="308" h="825">
                <a:moveTo>
                  <a:pt x="27" y="14"/>
                </a:moveTo>
                <a:cubicBezTo>
                  <a:pt x="27" y="21"/>
                  <a:pt x="21" y="27"/>
                  <a:pt x="13" y="27"/>
                </a:cubicBezTo>
                <a:cubicBezTo>
                  <a:pt x="6" y="27"/>
                  <a:pt x="0" y="21"/>
                  <a:pt x="0" y="14"/>
                </a:cubicBezTo>
                <a:cubicBezTo>
                  <a:pt x="0" y="6"/>
                  <a:pt x="6" y="0"/>
                  <a:pt x="13" y="0"/>
                </a:cubicBezTo>
                <a:cubicBezTo>
                  <a:pt x="21" y="0"/>
                  <a:pt x="27" y="6"/>
                  <a:pt x="27" y="14"/>
                </a:cubicBezTo>
              </a:path>
            </a:pathLst>
          </a:custGeom>
          <a:solidFill>
            <a:srgbClr val="D5E2C9">
              <a:alpha val="100000"/>
            </a:srgbClr>
          </a:solidFill>
          <a:ln w="0" cap="flat">
            <a:noFill/>
            <a:prstDash val="solid"/>
            <a:miter lim="0"/>
          </a:ln>
        </p:spPr>
        <p:txBody>
          <a:bodyPr rtlCol="0"/>
          <a:lstStyle/>
          <a:p>
            <a:pPr algn="ctr"/>
            <a:endParaRPr lang="zh-CN" altLang="en-US"/>
          </a:p>
        </p:txBody>
      </p:sp>
      <p:sp>
        <p:nvSpPr>
          <p:cNvPr id="1156" name="path 1156"/>
          <p:cNvSpPr/>
          <p:nvPr/>
        </p:nvSpPr>
        <p:spPr>
          <a:xfrm>
            <a:off x="7814944" y="1104010"/>
            <a:ext cx="196088" cy="524002"/>
          </a:xfrm>
          <a:custGeom>
            <a:avLst/>
            <a:gdLst/>
            <a:ahLst/>
            <a:cxnLst/>
            <a:rect l="0" t="0" r="0" b="0"/>
            <a:pathLst>
              <a:path w="308" h="825">
                <a:moveTo>
                  <a:pt x="308" y="811"/>
                </a:moveTo>
                <a:cubicBezTo>
                  <a:pt x="308" y="819"/>
                  <a:pt x="302" y="825"/>
                  <a:pt x="294" y="825"/>
                </a:cubicBezTo>
                <a:cubicBezTo>
                  <a:pt x="287" y="825"/>
                  <a:pt x="280" y="819"/>
                  <a:pt x="280" y="811"/>
                </a:cubicBezTo>
                <a:cubicBezTo>
                  <a:pt x="280" y="803"/>
                  <a:pt x="287" y="797"/>
                  <a:pt x="294" y="797"/>
                </a:cubicBezTo>
                <a:cubicBezTo>
                  <a:pt x="302" y="797"/>
                  <a:pt x="308" y="803"/>
                  <a:pt x="308" y="811"/>
                </a:cubicBezTo>
              </a:path>
              <a:path w="30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30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308" h="825">
                <a:moveTo>
                  <a:pt x="308" y="697"/>
                </a:moveTo>
                <a:cubicBezTo>
                  <a:pt x="308" y="705"/>
                  <a:pt x="302" y="711"/>
                  <a:pt x="294" y="711"/>
                </a:cubicBezTo>
                <a:cubicBezTo>
                  <a:pt x="287" y="711"/>
                  <a:pt x="280" y="705"/>
                  <a:pt x="280" y="697"/>
                </a:cubicBezTo>
                <a:cubicBezTo>
                  <a:pt x="280" y="689"/>
                  <a:pt x="287" y="683"/>
                  <a:pt x="294" y="683"/>
                </a:cubicBezTo>
                <a:cubicBezTo>
                  <a:pt x="302" y="683"/>
                  <a:pt x="308" y="689"/>
                  <a:pt x="308" y="697"/>
                </a:cubicBezTo>
              </a:path>
              <a:path w="30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30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308" h="825">
                <a:moveTo>
                  <a:pt x="308" y="583"/>
                </a:moveTo>
                <a:cubicBezTo>
                  <a:pt x="308" y="591"/>
                  <a:pt x="302" y="597"/>
                  <a:pt x="294" y="597"/>
                </a:cubicBezTo>
                <a:cubicBezTo>
                  <a:pt x="287" y="597"/>
                  <a:pt x="280" y="591"/>
                  <a:pt x="280" y="583"/>
                </a:cubicBezTo>
                <a:cubicBezTo>
                  <a:pt x="280" y="575"/>
                  <a:pt x="287" y="569"/>
                  <a:pt x="294" y="569"/>
                </a:cubicBezTo>
                <a:cubicBezTo>
                  <a:pt x="302" y="569"/>
                  <a:pt x="308" y="575"/>
                  <a:pt x="308" y="583"/>
                </a:cubicBezTo>
              </a:path>
              <a:path w="30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30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308" h="825">
                <a:moveTo>
                  <a:pt x="308" y="469"/>
                </a:moveTo>
                <a:cubicBezTo>
                  <a:pt x="308" y="477"/>
                  <a:pt x="302" y="483"/>
                  <a:pt x="294" y="483"/>
                </a:cubicBezTo>
                <a:cubicBezTo>
                  <a:pt x="287" y="483"/>
                  <a:pt x="280" y="477"/>
                  <a:pt x="280" y="469"/>
                </a:cubicBezTo>
                <a:cubicBezTo>
                  <a:pt x="280" y="461"/>
                  <a:pt x="287" y="455"/>
                  <a:pt x="294" y="455"/>
                </a:cubicBezTo>
                <a:cubicBezTo>
                  <a:pt x="302" y="455"/>
                  <a:pt x="308" y="461"/>
                  <a:pt x="308" y="469"/>
                </a:cubicBezTo>
              </a:path>
              <a:path w="30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30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308" h="825">
                <a:moveTo>
                  <a:pt x="308" y="355"/>
                </a:moveTo>
                <a:cubicBezTo>
                  <a:pt x="308" y="363"/>
                  <a:pt x="302" y="369"/>
                  <a:pt x="294" y="369"/>
                </a:cubicBezTo>
                <a:cubicBezTo>
                  <a:pt x="287" y="369"/>
                  <a:pt x="280" y="363"/>
                  <a:pt x="280" y="355"/>
                </a:cubicBezTo>
                <a:cubicBezTo>
                  <a:pt x="280" y="347"/>
                  <a:pt x="287" y="341"/>
                  <a:pt x="294" y="341"/>
                </a:cubicBezTo>
                <a:cubicBezTo>
                  <a:pt x="302" y="341"/>
                  <a:pt x="308" y="347"/>
                  <a:pt x="308" y="355"/>
                </a:cubicBezTo>
              </a:path>
              <a:path w="30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30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308" h="825">
                <a:moveTo>
                  <a:pt x="308" y="241"/>
                </a:moveTo>
                <a:cubicBezTo>
                  <a:pt x="308" y="249"/>
                  <a:pt x="302" y="255"/>
                  <a:pt x="294" y="255"/>
                </a:cubicBezTo>
                <a:cubicBezTo>
                  <a:pt x="287" y="255"/>
                  <a:pt x="280" y="249"/>
                  <a:pt x="280" y="241"/>
                </a:cubicBezTo>
                <a:cubicBezTo>
                  <a:pt x="280" y="234"/>
                  <a:pt x="287" y="227"/>
                  <a:pt x="294" y="227"/>
                </a:cubicBezTo>
                <a:cubicBezTo>
                  <a:pt x="302" y="227"/>
                  <a:pt x="308" y="234"/>
                  <a:pt x="308" y="241"/>
                </a:cubicBezTo>
              </a:path>
              <a:path w="30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30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308" h="825">
                <a:moveTo>
                  <a:pt x="308" y="127"/>
                </a:moveTo>
                <a:cubicBezTo>
                  <a:pt x="308" y="135"/>
                  <a:pt x="302" y="142"/>
                  <a:pt x="294" y="142"/>
                </a:cubicBezTo>
                <a:cubicBezTo>
                  <a:pt x="287" y="142"/>
                  <a:pt x="280" y="135"/>
                  <a:pt x="280" y="127"/>
                </a:cubicBezTo>
                <a:cubicBezTo>
                  <a:pt x="280" y="120"/>
                  <a:pt x="287" y="113"/>
                  <a:pt x="294" y="113"/>
                </a:cubicBezTo>
                <a:cubicBezTo>
                  <a:pt x="302" y="113"/>
                  <a:pt x="308" y="120"/>
                  <a:pt x="308" y="127"/>
                </a:cubicBezTo>
              </a:path>
              <a:path w="30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30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308" h="825">
                <a:moveTo>
                  <a:pt x="308" y="14"/>
                </a:moveTo>
                <a:cubicBezTo>
                  <a:pt x="308" y="21"/>
                  <a:pt x="302" y="27"/>
                  <a:pt x="294" y="27"/>
                </a:cubicBezTo>
                <a:cubicBezTo>
                  <a:pt x="287" y="27"/>
                  <a:pt x="280" y="21"/>
                  <a:pt x="280" y="14"/>
                </a:cubicBezTo>
                <a:cubicBezTo>
                  <a:pt x="280" y="6"/>
                  <a:pt x="287" y="0"/>
                  <a:pt x="294" y="0"/>
                </a:cubicBezTo>
                <a:cubicBezTo>
                  <a:pt x="302" y="0"/>
                  <a:pt x="308" y="6"/>
                  <a:pt x="308" y="14"/>
                </a:cubicBezTo>
              </a:path>
              <a:path w="30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30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sp>
        <p:nvSpPr>
          <p:cNvPr id="1158" name="path 1158"/>
          <p:cNvSpPr/>
          <p:nvPr/>
        </p:nvSpPr>
        <p:spPr>
          <a:xfrm>
            <a:off x="10875264"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60" name="path 1160"/>
          <p:cNvSpPr/>
          <p:nvPr/>
        </p:nvSpPr>
        <p:spPr>
          <a:xfrm>
            <a:off x="10875264"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62" name="path 1162"/>
          <p:cNvSpPr/>
          <p:nvPr/>
        </p:nvSpPr>
        <p:spPr>
          <a:xfrm>
            <a:off x="10737977" y="5867425"/>
            <a:ext cx="27431"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64" name="path 1164"/>
          <p:cNvSpPr/>
          <p:nvPr/>
        </p:nvSpPr>
        <p:spPr>
          <a:xfrm>
            <a:off x="10737977" y="5755995"/>
            <a:ext cx="27431"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66" name="path 1166"/>
          <p:cNvSpPr/>
          <p:nvPr/>
        </p:nvSpPr>
        <p:spPr>
          <a:xfrm>
            <a:off x="10737977" y="5978842"/>
            <a:ext cx="27431"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68" name="path 1168"/>
          <p:cNvSpPr/>
          <p:nvPr/>
        </p:nvSpPr>
        <p:spPr>
          <a:xfrm>
            <a:off x="11012551"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70" name="path 1170"/>
          <p:cNvSpPr/>
          <p:nvPr/>
        </p:nvSpPr>
        <p:spPr>
          <a:xfrm>
            <a:off x="10875264"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72" name="path 1172"/>
          <p:cNvSpPr/>
          <p:nvPr/>
        </p:nvSpPr>
        <p:spPr>
          <a:xfrm>
            <a:off x="10875264" y="5755995"/>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74" name="path 1174"/>
          <p:cNvSpPr/>
          <p:nvPr/>
        </p:nvSpPr>
        <p:spPr>
          <a:xfrm>
            <a:off x="11012551"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76" name="path 1176"/>
          <p:cNvSpPr/>
          <p:nvPr/>
        </p:nvSpPr>
        <p:spPr>
          <a:xfrm>
            <a:off x="11012551"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78" name="path 1178"/>
          <p:cNvSpPr/>
          <p:nvPr/>
        </p:nvSpPr>
        <p:spPr>
          <a:xfrm>
            <a:off x="10875264"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80" name="path 1180"/>
          <p:cNvSpPr/>
          <p:nvPr/>
        </p:nvSpPr>
        <p:spPr>
          <a:xfrm>
            <a:off x="11012551" y="5867425"/>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82" name="path 1182"/>
          <p:cNvSpPr/>
          <p:nvPr/>
        </p:nvSpPr>
        <p:spPr>
          <a:xfrm>
            <a:off x="10875264" y="5644578"/>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84" name="path 1184"/>
          <p:cNvSpPr/>
          <p:nvPr/>
        </p:nvSpPr>
        <p:spPr>
          <a:xfrm>
            <a:off x="11012551"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86" name="path 1186"/>
          <p:cNvSpPr/>
          <p:nvPr/>
        </p:nvSpPr>
        <p:spPr>
          <a:xfrm>
            <a:off x="11012551" y="5755995"/>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88" name="path 1188"/>
          <p:cNvSpPr/>
          <p:nvPr/>
        </p:nvSpPr>
        <p:spPr>
          <a:xfrm>
            <a:off x="11012551" y="5644578"/>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90" name="path 1190"/>
          <p:cNvSpPr/>
          <p:nvPr/>
        </p:nvSpPr>
        <p:spPr>
          <a:xfrm>
            <a:off x="10875264" y="5867425"/>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92" name="path 1192"/>
          <p:cNvSpPr/>
          <p:nvPr/>
        </p:nvSpPr>
        <p:spPr>
          <a:xfrm>
            <a:off x="11012551" y="5978842"/>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194" name="path 1194"/>
          <p:cNvSpPr/>
          <p:nvPr/>
        </p:nvSpPr>
        <p:spPr>
          <a:xfrm>
            <a:off x="10875264" y="5978842"/>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pic>
        <p:nvPicPr>
          <p:cNvPr id="1196" name="picture 1196"/>
          <p:cNvPicPr>
            <a:picLocks noChangeAspect="1"/>
          </p:cNvPicPr>
          <p:nvPr/>
        </p:nvPicPr>
        <p:blipFill>
          <a:blip r:embed="rId45"/>
          <a:stretch>
            <a:fillRect/>
          </a:stretch>
        </p:blipFill>
        <p:spPr>
          <a:xfrm rot="21600000">
            <a:off x="11307818" y="1069604"/>
            <a:ext cx="884181" cy="1167459"/>
          </a:xfrm>
          <a:prstGeom prst="rect">
            <a:avLst/>
          </a:prstGeom>
        </p:spPr>
      </p:pic>
      <p:pic>
        <p:nvPicPr>
          <p:cNvPr id="1198" name="picture 1198"/>
          <p:cNvPicPr>
            <a:picLocks noChangeAspect="1"/>
          </p:cNvPicPr>
          <p:nvPr/>
        </p:nvPicPr>
        <p:blipFill>
          <a:blip r:embed="rId46"/>
          <a:stretch>
            <a:fillRect/>
          </a:stretch>
        </p:blipFill>
        <p:spPr>
          <a:xfrm rot="21600000">
            <a:off x="11144250" y="0"/>
            <a:ext cx="560451" cy="482600"/>
          </a:xfrm>
          <a:prstGeom prst="rect">
            <a:avLst/>
          </a:prstGeom>
        </p:spPr>
      </p:pic>
      <p:sp>
        <p:nvSpPr>
          <p:cNvPr id="1200" name="path 1200"/>
          <p:cNvSpPr/>
          <p:nvPr/>
        </p:nvSpPr>
        <p:spPr>
          <a:xfrm>
            <a:off x="11149711" y="5198871"/>
            <a:ext cx="27558"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02" name="path 1202"/>
          <p:cNvSpPr/>
          <p:nvPr/>
        </p:nvSpPr>
        <p:spPr>
          <a:xfrm>
            <a:off x="11149711" y="5421757"/>
            <a:ext cx="27558"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04" name="path 1204"/>
          <p:cNvSpPr/>
          <p:nvPr/>
        </p:nvSpPr>
        <p:spPr>
          <a:xfrm>
            <a:off x="11424284"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06" name="path 1206"/>
          <p:cNvSpPr/>
          <p:nvPr/>
        </p:nvSpPr>
        <p:spPr>
          <a:xfrm>
            <a:off x="11149711" y="5310251"/>
            <a:ext cx="27558"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08" name="path 1208"/>
          <p:cNvSpPr/>
          <p:nvPr/>
        </p:nvSpPr>
        <p:spPr>
          <a:xfrm>
            <a:off x="11286997"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10" name="path 1210"/>
          <p:cNvSpPr/>
          <p:nvPr/>
        </p:nvSpPr>
        <p:spPr>
          <a:xfrm>
            <a:off x="11286997"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12" name="path 1212"/>
          <p:cNvSpPr/>
          <p:nvPr/>
        </p:nvSpPr>
        <p:spPr>
          <a:xfrm>
            <a:off x="11561571"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14" name="path 1214"/>
          <p:cNvSpPr/>
          <p:nvPr/>
        </p:nvSpPr>
        <p:spPr>
          <a:xfrm>
            <a:off x="11698858"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16" name="path 1216"/>
          <p:cNvSpPr/>
          <p:nvPr/>
        </p:nvSpPr>
        <p:spPr>
          <a:xfrm>
            <a:off x="11424284"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18" name="path 1218"/>
          <p:cNvSpPr/>
          <p:nvPr/>
        </p:nvSpPr>
        <p:spPr>
          <a:xfrm>
            <a:off x="11698858"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20" name="path 1220"/>
          <p:cNvSpPr/>
          <p:nvPr/>
        </p:nvSpPr>
        <p:spPr>
          <a:xfrm>
            <a:off x="11561571"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22" name="path 1222"/>
          <p:cNvSpPr/>
          <p:nvPr/>
        </p:nvSpPr>
        <p:spPr>
          <a:xfrm>
            <a:off x="11836019" y="5310251"/>
            <a:ext cx="27558"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24" name="path 1224"/>
          <p:cNvSpPr/>
          <p:nvPr/>
        </p:nvSpPr>
        <p:spPr>
          <a:xfrm>
            <a:off x="11836019" y="5198871"/>
            <a:ext cx="27558"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26" name="path 1226"/>
          <p:cNvSpPr/>
          <p:nvPr/>
        </p:nvSpPr>
        <p:spPr>
          <a:xfrm>
            <a:off x="11561571"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28" name="path 1228"/>
          <p:cNvSpPr/>
          <p:nvPr/>
        </p:nvSpPr>
        <p:spPr>
          <a:xfrm>
            <a:off x="11698858"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30" name="path 1230"/>
          <p:cNvSpPr/>
          <p:nvPr/>
        </p:nvSpPr>
        <p:spPr>
          <a:xfrm>
            <a:off x="11286997"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32" name="path 1232"/>
          <p:cNvSpPr/>
          <p:nvPr/>
        </p:nvSpPr>
        <p:spPr>
          <a:xfrm>
            <a:off x="11424284"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34" name="path 1234"/>
          <p:cNvSpPr/>
          <p:nvPr/>
        </p:nvSpPr>
        <p:spPr>
          <a:xfrm>
            <a:off x="11149711" y="5533135"/>
            <a:ext cx="27558"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36" name="path 1236"/>
          <p:cNvSpPr/>
          <p:nvPr/>
        </p:nvSpPr>
        <p:spPr>
          <a:xfrm>
            <a:off x="11149711" y="5755995"/>
            <a:ext cx="27558"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38" name="path 1238"/>
          <p:cNvSpPr/>
          <p:nvPr/>
        </p:nvSpPr>
        <p:spPr>
          <a:xfrm>
            <a:off x="11836019" y="5421757"/>
            <a:ext cx="27558"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40" name="path 1240"/>
          <p:cNvSpPr/>
          <p:nvPr/>
        </p:nvSpPr>
        <p:spPr>
          <a:xfrm>
            <a:off x="11424284" y="5644578"/>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42" name="path 1242"/>
          <p:cNvSpPr/>
          <p:nvPr/>
        </p:nvSpPr>
        <p:spPr>
          <a:xfrm>
            <a:off x="11561571"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44" name="path 1244"/>
          <p:cNvSpPr/>
          <p:nvPr/>
        </p:nvSpPr>
        <p:spPr>
          <a:xfrm>
            <a:off x="11286997"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46" name="path 1246"/>
          <p:cNvSpPr/>
          <p:nvPr/>
        </p:nvSpPr>
        <p:spPr>
          <a:xfrm>
            <a:off x="11149711" y="5644578"/>
            <a:ext cx="27558"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48" name="path 1248"/>
          <p:cNvSpPr/>
          <p:nvPr/>
        </p:nvSpPr>
        <p:spPr>
          <a:xfrm>
            <a:off x="11286997" y="5644578"/>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50" name="path 1250"/>
          <p:cNvSpPr/>
          <p:nvPr/>
        </p:nvSpPr>
        <p:spPr>
          <a:xfrm>
            <a:off x="11424284"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52" name="path 1252"/>
          <p:cNvSpPr/>
          <p:nvPr/>
        </p:nvSpPr>
        <p:spPr>
          <a:xfrm>
            <a:off x="11561571" y="5644578"/>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54" name="path 1254"/>
          <p:cNvSpPr/>
          <p:nvPr/>
        </p:nvSpPr>
        <p:spPr>
          <a:xfrm>
            <a:off x="11698858"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56" name="path 1256"/>
          <p:cNvSpPr/>
          <p:nvPr/>
        </p:nvSpPr>
        <p:spPr>
          <a:xfrm>
            <a:off x="11698858" y="5644578"/>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58" name="path 1258"/>
          <p:cNvSpPr/>
          <p:nvPr/>
        </p:nvSpPr>
        <p:spPr>
          <a:xfrm>
            <a:off x="11836019" y="5533135"/>
            <a:ext cx="27558"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60" name="path 1260"/>
          <p:cNvSpPr/>
          <p:nvPr/>
        </p:nvSpPr>
        <p:spPr>
          <a:xfrm>
            <a:off x="11836019" y="5644578"/>
            <a:ext cx="27558"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62" name="path 1262"/>
          <p:cNvSpPr/>
          <p:nvPr/>
        </p:nvSpPr>
        <p:spPr>
          <a:xfrm>
            <a:off x="11286997" y="5755995"/>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64" name="path 1264"/>
          <p:cNvSpPr/>
          <p:nvPr/>
        </p:nvSpPr>
        <p:spPr>
          <a:xfrm>
            <a:off x="11424284" y="5755995"/>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66" name="path 1266"/>
          <p:cNvSpPr/>
          <p:nvPr/>
        </p:nvSpPr>
        <p:spPr>
          <a:xfrm>
            <a:off x="11836019" y="5755995"/>
            <a:ext cx="27558"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68" name="path 1268"/>
          <p:cNvSpPr/>
          <p:nvPr/>
        </p:nvSpPr>
        <p:spPr>
          <a:xfrm>
            <a:off x="11561571" y="5755995"/>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70" name="path 1270"/>
          <p:cNvSpPr/>
          <p:nvPr/>
        </p:nvSpPr>
        <p:spPr>
          <a:xfrm>
            <a:off x="11698858" y="5755995"/>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72" name="path 1272"/>
          <p:cNvSpPr/>
          <p:nvPr/>
        </p:nvSpPr>
        <p:spPr>
          <a:xfrm>
            <a:off x="11149711" y="5867425"/>
            <a:ext cx="27558"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74" name="path 1274"/>
          <p:cNvSpPr/>
          <p:nvPr/>
        </p:nvSpPr>
        <p:spPr>
          <a:xfrm>
            <a:off x="11286997" y="5867425"/>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76" name="path 1276"/>
          <p:cNvSpPr/>
          <p:nvPr/>
        </p:nvSpPr>
        <p:spPr>
          <a:xfrm>
            <a:off x="11424284" y="5867425"/>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78" name="path 1278"/>
          <p:cNvSpPr/>
          <p:nvPr/>
        </p:nvSpPr>
        <p:spPr>
          <a:xfrm>
            <a:off x="11561571" y="5867425"/>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80" name="path 1280"/>
          <p:cNvSpPr/>
          <p:nvPr/>
        </p:nvSpPr>
        <p:spPr>
          <a:xfrm>
            <a:off x="11698858" y="5867425"/>
            <a:ext cx="27432"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82" name="path 1282"/>
          <p:cNvSpPr/>
          <p:nvPr/>
        </p:nvSpPr>
        <p:spPr>
          <a:xfrm>
            <a:off x="11561571" y="5978842"/>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84" name="path 1284"/>
          <p:cNvSpPr/>
          <p:nvPr/>
        </p:nvSpPr>
        <p:spPr>
          <a:xfrm>
            <a:off x="11698858" y="5978842"/>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86" name="path 1286"/>
          <p:cNvSpPr/>
          <p:nvPr/>
        </p:nvSpPr>
        <p:spPr>
          <a:xfrm>
            <a:off x="11286997" y="5978842"/>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88" name="path 1288"/>
          <p:cNvSpPr/>
          <p:nvPr/>
        </p:nvSpPr>
        <p:spPr>
          <a:xfrm>
            <a:off x="11149711" y="5978842"/>
            <a:ext cx="27558"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90" name="path 1290"/>
          <p:cNvSpPr/>
          <p:nvPr/>
        </p:nvSpPr>
        <p:spPr>
          <a:xfrm>
            <a:off x="11836019" y="5978842"/>
            <a:ext cx="27558"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92" name="path 1292"/>
          <p:cNvSpPr/>
          <p:nvPr/>
        </p:nvSpPr>
        <p:spPr>
          <a:xfrm>
            <a:off x="11836019" y="5867425"/>
            <a:ext cx="27558"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294" name="path 1294"/>
          <p:cNvSpPr/>
          <p:nvPr/>
        </p:nvSpPr>
        <p:spPr>
          <a:xfrm>
            <a:off x="11424284" y="5978842"/>
            <a:ext cx="27432"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pic>
        <p:nvPicPr>
          <p:cNvPr id="1296" name="picture 1296"/>
          <p:cNvPicPr>
            <a:picLocks noChangeAspect="1"/>
          </p:cNvPicPr>
          <p:nvPr/>
        </p:nvPicPr>
        <p:blipFill>
          <a:blip r:embed="rId47"/>
          <a:stretch>
            <a:fillRect/>
          </a:stretch>
        </p:blipFill>
        <p:spPr>
          <a:xfrm rot="21600000">
            <a:off x="38061" y="307975"/>
            <a:ext cx="11865102" cy="6261100"/>
          </a:xfrm>
          <a:prstGeom prst="rect">
            <a:avLst/>
          </a:prstGeom>
        </p:spPr>
      </p:pic>
      <p:graphicFrame>
        <p:nvGraphicFramePr>
          <p:cNvPr id="1298" name="table 1298"/>
          <p:cNvGraphicFramePr>
            <a:graphicFrameLocks noGrp="1"/>
          </p:cNvGraphicFramePr>
          <p:nvPr/>
        </p:nvGraphicFramePr>
        <p:xfrm>
          <a:off x="299999" y="306387"/>
          <a:ext cx="11604625" cy="6263640"/>
        </p:xfrm>
        <a:graphic>
          <a:graphicData uri="http://schemas.openxmlformats.org/drawingml/2006/table">
            <a:tbl>
              <a:tblPr/>
              <a:tblGrid>
                <a:gridCol w="2557145"/>
                <a:gridCol w="1809114"/>
                <a:gridCol w="7238365"/>
              </a:tblGrid>
              <a:tr h="4364990">
                <a:tc gridSpan="3">
                  <a:txBody>
                    <a:bodyPr/>
                    <a:lstStyle/>
                    <a:p>
                      <a:pPr algn="l" rtl="0" eaLnBrk="0">
                        <a:lnSpc>
                          <a:spcPct val="196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40995" algn="l" rtl="0" eaLnBrk="0">
                        <a:lnSpc>
                          <a:spcPct val="84000"/>
                        </a:lnSpc>
                      </a:pPr>
                      <a:r>
                        <a:rPr sz="6100" b="1" kern="0" spc="-10" baseline="-8000" dirty="0">
                          <a:solidFill>
                            <a:srgbClr val="C5785C">
                              <a:alpha val="100000"/>
                            </a:srgbClr>
                          </a:solidFill>
                          <a:latin typeface="黑体" panose="02010609060101010101" charset="-122"/>
                          <a:ea typeface="黑体" panose="02010609060101010101" charset="-122"/>
                          <a:cs typeface="黑体" panose="02010609060101010101" charset="-122"/>
                        </a:rPr>
                        <a:t>01.</a:t>
                      </a:r>
                      <a:r>
                        <a:rPr sz="3200" b="1" kern="0" spc="-10" dirty="0">
                          <a:solidFill>
                            <a:srgbClr val="C5785C">
                              <a:alpha val="100000"/>
                            </a:srgbClr>
                          </a:solidFill>
                          <a:latin typeface="Times New Roman" panose="02020603050405020304"/>
                          <a:ea typeface="Times New Roman" panose="02020603050405020304"/>
                          <a:cs typeface="Times New Roman" panose="02020603050405020304"/>
                        </a:rPr>
                        <a:t>Compound Interest </a:t>
                      </a:r>
                      <a:r>
                        <a:rPr sz="3200" b="1" kern="0" spc="-20" dirty="0">
                          <a:solidFill>
                            <a:srgbClr val="C5785C">
                              <a:alpha val="100000"/>
                            </a:srgbClr>
                          </a:solidFill>
                          <a:latin typeface="Times New Roman" panose="02020603050405020304"/>
                          <a:ea typeface="Times New Roman" panose="02020603050405020304"/>
                          <a:cs typeface="Times New Roman" panose="02020603050405020304"/>
                        </a:rPr>
                        <a:t>Formula</a:t>
                      </a:r>
                      <a:endParaRPr sz="3200" dirty="0">
                        <a:latin typeface="Times New Roman" panose="02020603050405020304"/>
                        <a:ea typeface="Times New Roman" panose="02020603050405020304"/>
                        <a:cs typeface="Times New Roman" panose="02020603050405020304"/>
                      </a:endParaRPr>
                    </a:p>
                    <a:p>
                      <a:pPr algn="l" rtl="0" eaLnBrk="0">
                        <a:lnSpc>
                          <a:spcPct val="138000"/>
                        </a:lnSpc>
                      </a:pPr>
                      <a:endParaRPr sz="1000" dirty="0">
                        <a:latin typeface="Arial" panose="020B0604020202020204"/>
                        <a:ea typeface="Arial" panose="020B0604020202020204"/>
                        <a:cs typeface="Arial" panose="020B0604020202020204"/>
                      </a:endParaRPr>
                    </a:p>
                    <a:p>
                      <a:pPr algn="l" rtl="0" eaLnBrk="0">
                        <a:lnSpc>
                          <a:spcPct val="138000"/>
                        </a:lnSpc>
                      </a:pPr>
                      <a:endParaRPr sz="1000" dirty="0">
                        <a:latin typeface="Arial" panose="020B0604020202020204"/>
                        <a:ea typeface="Arial" panose="020B0604020202020204"/>
                        <a:cs typeface="Arial" panose="020B0604020202020204"/>
                      </a:endParaRPr>
                    </a:p>
                    <a:p>
                      <a:pPr marL="4098290" algn="l" rtl="0" eaLnBrk="0">
                        <a:lnSpc>
                          <a:spcPct val="77000"/>
                        </a:lnSpc>
                        <a:spcBef>
                          <a:spcPts val="1175"/>
                        </a:spcBef>
                      </a:pPr>
                      <a:r>
                        <a:rPr sz="3900" b="1"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F = P(1</a:t>
                      </a:r>
                      <a:r>
                        <a:rPr sz="3900" b="1" kern="0" spc="14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3900" b="1"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a:t>
                      </a:r>
                      <a:r>
                        <a:rPr sz="3900" b="1" kern="0" spc="10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3900" b="1"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i)ⁿ</a:t>
                      </a:r>
                      <a:endParaRPr sz="3900" dirty="0">
                        <a:solidFill>
                          <a:schemeClr val="accent2">
                            <a:lumMod val="75000"/>
                          </a:schemeClr>
                        </a:solidFill>
                        <a:latin typeface="Times New Roman" panose="02020603050405020304"/>
                        <a:ea typeface="Times New Roman" panose="02020603050405020304"/>
                        <a:cs typeface="Times New Roman" panose="02020603050405020304"/>
                      </a:endParaRPr>
                    </a:p>
                    <a:p>
                      <a:pPr algn="l" rtl="0" eaLnBrk="0">
                        <a:lnSpc>
                          <a:spcPct val="117000"/>
                        </a:lnSpc>
                      </a:pPr>
                      <a:endParaRPr sz="1000" dirty="0">
                        <a:solidFill>
                          <a:schemeClr val="accent2">
                            <a:lumMod val="75000"/>
                          </a:schemeClr>
                        </a:solidFill>
                        <a:latin typeface="Arial" panose="020B0604020202020204"/>
                        <a:ea typeface="Arial" panose="020B0604020202020204"/>
                        <a:cs typeface="Arial" panose="020B0604020202020204"/>
                      </a:endParaRPr>
                    </a:p>
                    <a:p>
                      <a:pPr algn="l" rtl="0" eaLnBrk="0">
                        <a:lnSpc>
                          <a:spcPct val="118000"/>
                        </a:lnSpc>
                      </a:pPr>
                      <a:endParaRPr sz="1000" dirty="0">
                        <a:solidFill>
                          <a:schemeClr val="accent2">
                            <a:lumMod val="75000"/>
                          </a:schemeClr>
                        </a:solidFill>
                        <a:latin typeface="Arial" panose="020B0604020202020204"/>
                        <a:ea typeface="Arial" panose="020B0604020202020204"/>
                        <a:cs typeface="Arial" panose="020B0604020202020204"/>
                      </a:endParaRPr>
                    </a:p>
                    <a:p>
                      <a:pPr marL="4119880" algn="l" rtl="0" eaLnBrk="0">
                        <a:lnSpc>
                          <a:spcPct val="80000"/>
                        </a:lnSpc>
                        <a:spcBef>
                          <a:spcPts val="605"/>
                        </a:spcBef>
                      </a:pPr>
                      <a:r>
                        <a:rPr sz="2000" b="1"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F </a:t>
                      </a:r>
                      <a:r>
                        <a:rPr sz="2000"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 Future v</a:t>
                      </a:r>
                      <a:r>
                        <a:rPr sz="2000"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alue ($)</a:t>
                      </a:r>
                      <a:endParaRPr sz="2000" dirty="0">
                        <a:solidFill>
                          <a:schemeClr val="accent2">
                            <a:lumMod val="75000"/>
                          </a:schemeClr>
                        </a:solidFill>
                        <a:latin typeface="Times New Roman" panose="02020603050405020304"/>
                        <a:ea typeface="Times New Roman" panose="02020603050405020304"/>
                        <a:cs typeface="Times New Roman" panose="02020603050405020304"/>
                      </a:endParaRPr>
                    </a:p>
                    <a:p>
                      <a:pPr marL="4135120" algn="l" rtl="0" eaLnBrk="0">
                        <a:lnSpc>
                          <a:spcPct val="79000"/>
                        </a:lnSpc>
                        <a:spcBef>
                          <a:spcPts val="1585"/>
                        </a:spcBef>
                      </a:pPr>
                      <a:r>
                        <a:rPr sz="2000" b="1"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P = </a:t>
                      </a:r>
                      <a:r>
                        <a:rPr sz="2000"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Principal ($</a:t>
                      </a:r>
                      <a:r>
                        <a:rPr sz="2000"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a:t>
                      </a:r>
                      <a:endParaRPr sz="2000" dirty="0">
                        <a:solidFill>
                          <a:schemeClr val="accent2">
                            <a:lumMod val="75000"/>
                          </a:schemeClr>
                        </a:solidFill>
                        <a:latin typeface="Times New Roman" panose="02020603050405020304"/>
                        <a:ea typeface="Times New Roman" panose="02020603050405020304"/>
                        <a:cs typeface="Times New Roman" panose="02020603050405020304"/>
                      </a:endParaRPr>
                    </a:p>
                    <a:p>
                      <a:pPr marL="4187825" algn="l" rtl="0" eaLnBrk="0">
                        <a:lnSpc>
                          <a:spcPct val="76000"/>
                        </a:lnSpc>
                        <a:spcBef>
                          <a:spcPts val="1345"/>
                        </a:spcBef>
                      </a:pPr>
                      <a:r>
                        <a:rPr sz="2000" b="1"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i = </a:t>
                      </a:r>
                      <a:r>
                        <a:rPr sz="2000"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Interest rate per per</a:t>
                      </a:r>
                      <a:r>
                        <a:rPr sz="2000"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iod (decimal)</a:t>
                      </a:r>
                      <a:endParaRPr sz="2000" dirty="0">
                        <a:solidFill>
                          <a:schemeClr val="accent2">
                            <a:lumMod val="75000"/>
                          </a:schemeClr>
                        </a:solidFill>
                        <a:latin typeface="Times New Roman" panose="02020603050405020304"/>
                        <a:ea typeface="Times New Roman" panose="02020603050405020304"/>
                        <a:cs typeface="Times New Roman" panose="02020603050405020304"/>
                      </a:endParaRPr>
                    </a:p>
                    <a:p>
                      <a:pPr marL="4137660" algn="l" rtl="0" eaLnBrk="0">
                        <a:lnSpc>
                          <a:spcPts val="3125"/>
                        </a:lnSpc>
                      </a:pPr>
                      <a:r>
                        <a:rPr sz="2000" b="1"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n = </a:t>
                      </a:r>
                      <a:r>
                        <a:rPr sz="2000"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Number</a:t>
                      </a:r>
                      <a:r>
                        <a:rPr sz="2000"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000"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of</a:t>
                      </a:r>
                      <a:r>
                        <a:rPr sz="2000" kern="0" spc="-18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000"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periods</a:t>
                      </a:r>
                      <a:endParaRPr sz="2000" kern="0" spc="0" dirty="0">
                        <a:solidFill>
                          <a:schemeClr val="accent2">
                            <a:lumMod val="75000"/>
                            <a:alpha val="100000"/>
                          </a:schemeClr>
                        </a:solidFill>
                        <a:latin typeface="Times New Roman" panose="02020603050405020304"/>
                        <a:ea typeface="Times New Roman" panose="02020603050405020304"/>
                        <a:cs typeface="Times New Roman" panose="02020603050405020304"/>
                      </a:endParaRPr>
                    </a:p>
                  </a:txBody>
                  <a:tcPr marL="0" marR="0" marT="0" marB="0" vert="horz">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a:noFill/>
                    </a:lnB>
                  </a:tcPr>
                </a:tc>
                <a:tc hMerge="1">
                  <a:tcPr marL="0" marR="0" marT="0" marB="0" vert="horz">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a:noFill/>
                    </a:lnB>
                  </a:tcPr>
                </a:tc>
                <a:tc hMerge="1">
                  <a:tcPr marL="0" marR="0" marT="0" marB="0" vert="horz">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a:noFill/>
                    </a:lnB>
                  </a:tcPr>
                </a:tc>
              </a:tr>
              <a:tr h="189865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3175" cap="flat" cmpd="sng" algn="ctr">
                      <a:solidFill>
                        <a:srgbClr val="D9D9D9"/>
                      </a:solidFill>
                      <a:prstDash val="solid"/>
                      <a:round/>
                      <a:headEnd type="none" w="med" len="med"/>
                      <a:tailEnd type="none" w="med" len="med"/>
                    </a:lnL>
                    <a:lnR>
                      <a:noFill/>
                    </a:lnR>
                    <a:lnT>
                      <a:noFill/>
                    </a:lnT>
                    <a:lnB w="3175" cap="flat" cmpd="sng" algn="ctr">
                      <a:solidFill>
                        <a:srgbClr val="D9D9D9"/>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w="3175" cap="flat" cmpd="sng" algn="ctr">
                      <a:solidFill>
                        <a:srgbClr val="D9D9D9"/>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D9D9D9"/>
                      </a:solidFill>
                      <a:prstDash val="solid"/>
                      <a:round/>
                      <a:headEnd type="none" w="med" len="med"/>
                      <a:tailEnd type="none" w="med" len="med"/>
                    </a:lnR>
                    <a:lnT>
                      <a:noFill/>
                    </a:lnT>
                    <a:lnB w="3175" cap="flat" cmpd="sng" algn="ctr">
                      <a:solidFill>
                        <a:srgbClr val="D9D9D9"/>
                      </a:solidFill>
                      <a:prstDash val="solid"/>
                      <a:round/>
                      <a:headEnd type="none" w="med" len="med"/>
                      <a:tailEnd type="none" w="med" len="med"/>
                    </a:lnB>
                  </a:tcPr>
                </a:tc>
              </a:tr>
            </a:tbl>
          </a:graphicData>
        </a:graphic>
      </p:graphicFrame>
      <p:sp>
        <p:nvSpPr>
          <p:cNvPr id="1300" name="path 1300"/>
          <p:cNvSpPr/>
          <p:nvPr/>
        </p:nvSpPr>
        <p:spPr>
          <a:xfrm>
            <a:off x="11973306" y="5310251"/>
            <a:ext cx="27431"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02" name="path 1302"/>
          <p:cNvSpPr/>
          <p:nvPr/>
        </p:nvSpPr>
        <p:spPr>
          <a:xfrm>
            <a:off x="11973306" y="5198871"/>
            <a:ext cx="27431"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04" name="path 1304"/>
          <p:cNvSpPr/>
          <p:nvPr/>
        </p:nvSpPr>
        <p:spPr>
          <a:xfrm>
            <a:off x="12110593" y="5198871"/>
            <a:ext cx="27431"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06" name="path 1306"/>
          <p:cNvSpPr/>
          <p:nvPr/>
        </p:nvSpPr>
        <p:spPr>
          <a:xfrm>
            <a:off x="12110593" y="5310251"/>
            <a:ext cx="27431"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08" name="path 1308"/>
          <p:cNvSpPr/>
          <p:nvPr/>
        </p:nvSpPr>
        <p:spPr>
          <a:xfrm>
            <a:off x="11973306" y="5421757"/>
            <a:ext cx="27431"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10" name="path 1310"/>
          <p:cNvSpPr/>
          <p:nvPr/>
        </p:nvSpPr>
        <p:spPr>
          <a:xfrm>
            <a:off x="12110593" y="5421757"/>
            <a:ext cx="27431"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12" name="path 1312"/>
          <p:cNvSpPr/>
          <p:nvPr/>
        </p:nvSpPr>
        <p:spPr>
          <a:xfrm>
            <a:off x="11973306" y="5533135"/>
            <a:ext cx="27431"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14" name="path 1314"/>
          <p:cNvSpPr/>
          <p:nvPr/>
        </p:nvSpPr>
        <p:spPr>
          <a:xfrm>
            <a:off x="12110593" y="5533135"/>
            <a:ext cx="27431"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16" name="path 1316"/>
          <p:cNvSpPr/>
          <p:nvPr/>
        </p:nvSpPr>
        <p:spPr>
          <a:xfrm>
            <a:off x="12110593" y="5644578"/>
            <a:ext cx="27431"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18" name="path 1318"/>
          <p:cNvSpPr/>
          <p:nvPr/>
        </p:nvSpPr>
        <p:spPr>
          <a:xfrm>
            <a:off x="11973306" y="5644578"/>
            <a:ext cx="27431"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20" name="path 1320"/>
          <p:cNvSpPr/>
          <p:nvPr/>
        </p:nvSpPr>
        <p:spPr>
          <a:xfrm>
            <a:off x="11973306" y="5755995"/>
            <a:ext cx="27431"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22" name="path 1322"/>
          <p:cNvSpPr/>
          <p:nvPr/>
        </p:nvSpPr>
        <p:spPr>
          <a:xfrm>
            <a:off x="12110593" y="5755995"/>
            <a:ext cx="27431"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24" name="path 1324"/>
          <p:cNvSpPr/>
          <p:nvPr/>
        </p:nvSpPr>
        <p:spPr>
          <a:xfrm>
            <a:off x="11973306" y="5867425"/>
            <a:ext cx="27431"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26" name="path 1326"/>
          <p:cNvSpPr/>
          <p:nvPr/>
        </p:nvSpPr>
        <p:spPr>
          <a:xfrm>
            <a:off x="12110593" y="5867425"/>
            <a:ext cx="27431" cy="27444"/>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28" name="path 1328"/>
          <p:cNvSpPr/>
          <p:nvPr/>
        </p:nvSpPr>
        <p:spPr>
          <a:xfrm>
            <a:off x="12110593" y="5978842"/>
            <a:ext cx="27431"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30" name="path 1330"/>
          <p:cNvSpPr/>
          <p:nvPr/>
        </p:nvSpPr>
        <p:spPr>
          <a:xfrm>
            <a:off x="11973306" y="5978842"/>
            <a:ext cx="27431" cy="27457"/>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pic>
        <p:nvPicPr>
          <p:cNvPr id="1332" name="picture 1332"/>
          <p:cNvPicPr>
            <a:picLocks noChangeAspect="1"/>
          </p:cNvPicPr>
          <p:nvPr/>
        </p:nvPicPr>
        <p:blipFill>
          <a:blip r:embed="rId48"/>
          <a:stretch>
            <a:fillRect/>
          </a:stretch>
        </p:blipFill>
        <p:spPr>
          <a:xfrm rot="21600000">
            <a:off x="11887560" y="308012"/>
            <a:ext cx="279069" cy="6132703"/>
          </a:xfrm>
          <a:prstGeom prst="rect">
            <a:avLst/>
          </a:prstGeom>
        </p:spPr>
      </p:pic>
      <p:grpSp>
        <p:nvGrpSpPr>
          <p:cNvPr id="4" name="group 4"/>
          <p:cNvGrpSpPr/>
          <p:nvPr/>
        </p:nvGrpSpPr>
        <p:grpSpPr>
          <a:xfrm rot="21600000">
            <a:off x="9680575" y="4459351"/>
            <a:ext cx="1084833" cy="1212672"/>
            <a:chOff x="0" y="0"/>
            <a:chExt cx="1084833" cy="1212672"/>
          </a:xfrm>
        </p:grpSpPr>
        <p:sp>
          <p:nvSpPr>
            <p:cNvPr id="1334" name="path 1334"/>
            <p:cNvSpPr/>
            <p:nvPr/>
          </p:nvSpPr>
          <p:spPr>
            <a:xfrm>
              <a:off x="1057402" y="739521"/>
              <a:ext cx="27431" cy="473151"/>
            </a:xfrm>
            <a:custGeom>
              <a:avLst/>
              <a:gdLst/>
              <a:ahLst/>
              <a:cxnLst/>
              <a:rect l="0" t="0" r="0" b="0"/>
              <a:pathLst>
                <a:path w="43" h="745">
                  <a:moveTo>
                    <a:pt x="0" y="21"/>
                  </a:moveTo>
                  <a:cubicBezTo>
                    <a:pt x="0" y="9"/>
                    <a:pt x="9" y="0"/>
                    <a:pt x="21" y="0"/>
                  </a:cubicBezTo>
                  <a:cubicBezTo>
                    <a:pt x="33" y="0"/>
                    <a:pt x="43" y="9"/>
                    <a:pt x="43" y="21"/>
                  </a:cubicBezTo>
                  <a:cubicBezTo>
                    <a:pt x="43" y="33"/>
                    <a:pt x="33" y="43"/>
                    <a:pt x="21" y="43"/>
                  </a:cubicBezTo>
                  <a:cubicBezTo>
                    <a:pt x="9" y="43"/>
                    <a:pt x="0" y="33"/>
                    <a:pt x="0" y="21"/>
                  </a:cubicBezTo>
                </a:path>
                <a:path w="43" h="745">
                  <a:moveTo>
                    <a:pt x="0" y="197"/>
                  </a:moveTo>
                  <a:cubicBezTo>
                    <a:pt x="0" y="185"/>
                    <a:pt x="9" y="175"/>
                    <a:pt x="21" y="175"/>
                  </a:cubicBezTo>
                  <a:cubicBezTo>
                    <a:pt x="33" y="175"/>
                    <a:pt x="43" y="185"/>
                    <a:pt x="43" y="197"/>
                  </a:cubicBezTo>
                  <a:cubicBezTo>
                    <a:pt x="43" y="209"/>
                    <a:pt x="33" y="218"/>
                    <a:pt x="21" y="218"/>
                  </a:cubicBezTo>
                  <a:cubicBezTo>
                    <a:pt x="9" y="218"/>
                    <a:pt x="0" y="209"/>
                    <a:pt x="0" y="197"/>
                  </a:cubicBezTo>
                </a:path>
                <a:path w="43" h="745">
                  <a:moveTo>
                    <a:pt x="0" y="372"/>
                  </a:moveTo>
                  <a:cubicBezTo>
                    <a:pt x="0" y="360"/>
                    <a:pt x="9" y="351"/>
                    <a:pt x="21" y="351"/>
                  </a:cubicBezTo>
                  <a:cubicBezTo>
                    <a:pt x="33" y="351"/>
                    <a:pt x="43" y="360"/>
                    <a:pt x="43" y="372"/>
                  </a:cubicBezTo>
                  <a:cubicBezTo>
                    <a:pt x="43" y="384"/>
                    <a:pt x="33" y="394"/>
                    <a:pt x="21" y="394"/>
                  </a:cubicBezTo>
                  <a:cubicBezTo>
                    <a:pt x="9" y="394"/>
                    <a:pt x="0" y="384"/>
                    <a:pt x="0" y="372"/>
                  </a:cubicBezTo>
                </a:path>
                <a:path w="43" h="745">
                  <a:moveTo>
                    <a:pt x="0" y="548"/>
                  </a:moveTo>
                  <a:cubicBezTo>
                    <a:pt x="0" y="536"/>
                    <a:pt x="9" y="526"/>
                    <a:pt x="21" y="526"/>
                  </a:cubicBezTo>
                  <a:cubicBezTo>
                    <a:pt x="33" y="526"/>
                    <a:pt x="43" y="536"/>
                    <a:pt x="43" y="548"/>
                  </a:cubicBezTo>
                  <a:cubicBezTo>
                    <a:pt x="43" y="560"/>
                    <a:pt x="33" y="569"/>
                    <a:pt x="21" y="569"/>
                  </a:cubicBezTo>
                  <a:cubicBezTo>
                    <a:pt x="9" y="569"/>
                    <a:pt x="0" y="560"/>
                    <a:pt x="0" y="548"/>
                  </a:cubicBezTo>
                </a:path>
                <a:path w="43" h="745">
                  <a:moveTo>
                    <a:pt x="0" y="723"/>
                  </a:moveTo>
                  <a:cubicBezTo>
                    <a:pt x="0" y="711"/>
                    <a:pt x="9" y="701"/>
                    <a:pt x="21" y="701"/>
                  </a:cubicBezTo>
                  <a:cubicBezTo>
                    <a:pt x="33" y="701"/>
                    <a:pt x="43" y="711"/>
                    <a:pt x="43" y="723"/>
                  </a:cubicBezTo>
                  <a:cubicBezTo>
                    <a:pt x="43" y="735"/>
                    <a:pt x="33" y="745"/>
                    <a:pt x="21" y="745"/>
                  </a:cubicBezTo>
                  <a:cubicBezTo>
                    <a:pt x="9" y="745"/>
                    <a:pt x="0" y="735"/>
                    <a:pt x="0" y="723"/>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1336" name="path 1336"/>
            <p:cNvSpPr/>
            <p:nvPr/>
          </p:nvSpPr>
          <p:spPr>
            <a:xfrm>
              <a:off x="0" y="274574"/>
              <a:ext cx="882650" cy="882650"/>
            </a:xfrm>
            <a:custGeom>
              <a:avLst/>
              <a:gdLst/>
              <a:ahLst/>
              <a:cxnLst/>
              <a:rect l="0" t="0" r="0" b="0"/>
              <a:pathLst>
                <a:path w="1390" h="1390">
                  <a:moveTo>
                    <a:pt x="0" y="695"/>
                  </a:moveTo>
                  <a:cubicBezTo>
                    <a:pt x="0" y="311"/>
                    <a:pt x="311" y="0"/>
                    <a:pt x="695" y="0"/>
                  </a:cubicBezTo>
                  <a:cubicBezTo>
                    <a:pt x="1078" y="0"/>
                    <a:pt x="1390" y="311"/>
                    <a:pt x="1390" y="695"/>
                  </a:cubicBezTo>
                  <a:cubicBezTo>
                    <a:pt x="1390" y="1078"/>
                    <a:pt x="1078" y="1390"/>
                    <a:pt x="695" y="1390"/>
                  </a:cubicBezTo>
                  <a:cubicBezTo>
                    <a:pt x="311" y="1390"/>
                    <a:pt x="0" y="1078"/>
                    <a:pt x="0" y="695"/>
                  </a:cubicBezTo>
                </a:path>
              </a:pathLst>
            </a:custGeom>
            <a:solidFill>
              <a:srgbClr val="C5785C">
                <a:alpha val="90196"/>
              </a:srgbClr>
            </a:solidFill>
            <a:ln w="0" cap="flat">
              <a:noFill/>
              <a:prstDash val="solid"/>
              <a:miter lim="0"/>
            </a:ln>
          </p:spPr>
          <p:txBody>
            <a:bodyPr rtlCol="0"/>
            <a:lstStyle/>
            <a:p>
              <a:pPr algn="ctr"/>
              <a:endParaRPr lang="zh-CN" altLang="en-US"/>
            </a:p>
          </p:txBody>
        </p:sp>
        <p:sp>
          <p:nvSpPr>
            <p:cNvPr id="1338" name="path 1338"/>
            <p:cNvSpPr/>
            <p:nvPr/>
          </p:nvSpPr>
          <p:spPr>
            <a:xfrm>
              <a:off x="754126" y="0"/>
              <a:ext cx="298450" cy="298450"/>
            </a:xfrm>
            <a:custGeom>
              <a:avLst/>
              <a:gdLst/>
              <a:ahLst/>
              <a:cxnLst/>
              <a:rect l="0" t="0" r="0" b="0"/>
              <a:pathLst>
                <a:path w="470" h="470">
                  <a:moveTo>
                    <a:pt x="0" y="235"/>
                  </a:moveTo>
                  <a:cubicBezTo>
                    <a:pt x="0" y="105"/>
                    <a:pt x="105" y="0"/>
                    <a:pt x="235" y="0"/>
                  </a:cubicBezTo>
                  <a:cubicBezTo>
                    <a:pt x="364" y="0"/>
                    <a:pt x="470" y="105"/>
                    <a:pt x="470" y="235"/>
                  </a:cubicBezTo>
                  <a:cubicBezTo>
                    <a:pt x="470" y="364"/>
                    <a:pt x="364" y="470"/>
                    <a:pt x="235" y="470"/>
                  </a:cubicBezTo>
                  <a:cubicBezTo>
                    <a:pt x="105" y="470"/>
                    <a:pt x="0" y="364"/>
                    <a:pt x="0" y="235"/>
                  </a:cubicBezTo>
                </a:path>
              </a:pathLst>
            </a:custGeom>
            <a:solidFill>
              <a:srgbClr val="C5785C">
                <a:alpha val="72156"/>
              </a:srgbClr>
            </a:solidFill>
            <a:ln w="0" cap="flat">
              <a:noFill/>
              <a:prstDash val="solid"/>
              <a:miter lim="0"/>
            </a:ln>
          </p:spPr>
          <p:txBody>
            <a:bodyPr rtlCol="0"/>
            <a:lstStyle/>
            <a:p>
              <a:pPr algn="ctr"/>
              <a:endParaRPr lang="zh-CN" altLang="en-US"/>
            </a:p>
          </p:txBody>
        </p:sp>
      </p:grpSp>
      <p:grpSp>
        <p:nvGrpSpPr>
          <p:cNvPr id="6" name="group 6"/>
          <p:cNvGrpSpPr/>
          <p:nvPr/>
        </p:nvGrpSpPr>
        <p:grpSpPr>
          <a:xfrm rot="21600000">
            <a:off x="5151501" y="5308600"/>
            <a:ext cx="835024" cy="835025"/>
            <a:chOff x="0" y="0"/>
            <a:chExt cx="835024" cy="835025"/>
          </a:xfrm>
        </p:grpSpPr>
        <p:sp>
          <p:nvSpPr>
            <p:cNvPr id="1340" name="path 1340"/>
            <p:cNvSpPr/>
            <p:nvPr/>
          </p:nvSpPr>
          <p:spPr>
            <a:xfrm>
              <a:off x="0" y="0"/>
              <a:ext cx="835024" cy="835025"/>
            </a:xfrm>
            <a:custGeom>
              <a:avLst/>
              <a:gdLst/>
              <a:ahLst/>
              <a:cxnLst/>
              <a:rect l="0" t="0" r="0" b="0"/>
              <a:pathLst>
                <a:path w="1314" h="1315">
                  <a:moveTo>
                    <a:pt x="0" y="657"/>
                  </a:moveTo>
                  <a:cubicBezTo>
                    <a:pt x="0" y="294"/>
                    <a:pt x="294" y="0"/>
                    <a:pt x="657" y="0"/>
                  </a:cubicBezTo>
                  <a:cubicBezTo>
                    <a:pt x="1020" y="0"/>
                    <a:pt x="1314" y="294"/>
                    <a:pt x="1314" y="657"/>
                  </a:cubicBezTo>
                  <a:cubicBezTo>
                    <a:pt x="1314" y="1020"/>
                    <a:pt x="1020" y="1315"/>
                    <a:pt x="657" y="1315"/>
                  </a:cubicBezTo>
                  <a:cubicBezTo>
                    <a:pt x="294" y="1315"/>
                    <a:pt x="0" y="1020"/>
                    <a:pt x="0" y="657"/>
                  </a:cubicBezTo>
                </a:path>
              </a:pathLst>
            </a:custGeom>
            <a:solidFill>
              <a:srgbClr val="C5785C">
                <a:alpha val="100000"/>
              </a:srgbClr>
            </a:solidFill>
            <a:ln w="0" cap="flat">
              <a:noFill/>
              <a:prstDash val="solid"/>
              <a:miter lim="0"/>
            </a:ln>
          </p:spPr>
          <p:txBody>
            <a:bodyPr rtlCol="0"/>
            <a:lstStyle/>
            <a:p>
              <a:pPr algn="ctr"/>
              <a:endParaRPr lang="zh-CN" altLang="en-US"/>
            </a:p>
          </p:txBody>
        </p:sp>
        <p:sp>
          <p:nvSpPr>
            <p:cNvPr id="1342" name="path 1342"/>
            <p:cNvSpPr/>
            <p:nvPr/>
          </p:nvSpPr>
          <p:spPr>
            <a:xfrm>
              <a:off x="164338" y="170814"/>
              <a:ext cx="506221" cy="493420"/>
            </a:xfrm>
            <a:custGeom>
              <a:avLst/>
              <a:gdLst/>
              <a:ahLst/>
              <a:cxnLst/>
              <a:rect l="0" t="0" r="0" b="0"/>
              <a:pathLst>
                <a:path w="797" h="777">
                  <a:moveTo>
                    <a:pt x="34" y="497"/>
                  </a:moveTo>
                  <a:cubicBezTo>
                    <a:pt x="89" y="497"/>
                    <a:pt x="89" y="497"/>
                    <a:pt x="89" y="497"/>
                  </a:cubicBezTo>
                  <a:cubicBezTo>
                    <a:pt x="107" y="497"/>
                    <a:pt x="124" y="482"/>
                    <a:pt x="124" y="462"/>
                  </a:cubicBezTo>
                  <a:cubicBezTo>
                    <a:pt x="124" y="444"/>
                    <a:pt x="107" y="427"/>
                    <a:pt x="89" y="427"/>
                  </a:cubicBezTo>
                  <a:cubicBezTo>
                    <a:pt x="34" y="427"/>
                    <a:pt x="34" y="427"/>
                    <a:pt x="34" y="427"/>
                  </a:cubicBezTo>
                  <a:cubicBezTo>
                    <a:pt x="14" y="427"/>
                    <a:pt x="0" y="444"/>
                    <a:pt x="0" y="462"/>
                  </a:cubicBezTo>
                  <a:cubicBezTo>
                    <a:pt x="0" y="482"/>
                    <a:pt x="14" y="497"/>
                    <a:pt x="34" y="497"/>
                  </a:cubicBezTo>
                </a:path>
                <a:path w="797" h="777">
                  <a:moveTo>
                    <a:pt x="34" y="202"/>
                  </a:moveTo>
                  <a:cubicBezTo>
                    <a:pt x="89" y="202"/>
                    <a:pt x="89" y="202"/>
                    <a:pt x="89" y="202"/>
                  </a:cubicBezTo>
                  <a:cubicBezTo>
                    <a:pt x="107" y="202"/>
                    <a:pt x="124" y="185"/>
                    <a:pt x="124" y="167"/>
                  </a:cubicBezTo>
                  <a:cubicBezTo>
                    <a:pt x="124" y="149"/>
                    <a:pt x="107" y="132"/>
                    <a:pt x="89" y="132"/>
                  </a:cubicBezTo>
                  <a:cubicBezTo>
                    <a:pt x="34" y="132"/>
                    <a:pt x="34" y="132"/>
                    <a:pt x="34" y="132"/>
                  </a:cubicBezTo>
                  <a:cubicBezTo>
                    <a:pt x="14" y="132"/>
                    <a:pt x="0" y="149"/>
                    <a:pt x="0" y="167"/>
                  </a:cubicBezTo>
                  <a:cubicBezTo>
                    <a:pt x="0" y="185"/>
                    <a:pt x="14" y="202"/>
                    <a:pt x="34" y="202"/>
                  </a:cubicBezTo>
                </a:path>
                <a:path w="797" h="777">
                  <a:moveTo>
                    <a:pt x="34" y="349"/>
                  </a:moveTo>
                  <a:cubicBezTo>
                    <a:pt x="89" y="349"/>
                    <a:pt x="89" y="349"/>
                    <a:pt x="89" y="349"/>
                  </a:cubicBezTo>
                  <a:cubicBezTo>
                    <a:pt x="107" y="349"/>
                    <a:pt x="124" y="334"/>
                    <a:pt x="124" y="314"/>
                  </a:cubicBezTo>
                  <a:cubicBezTo>
                    <a:pt x="124" y="296"/>
                    <a:pt x="107" y="280"/>
                    <a:pt x="89" y="280"/>
                  </a:cubicBezTo>
                  <a:cubicBezTo>
                    <a:pt x="34" y="280"/>
                    <a:pt x="34" y="280"/>
                    <a:pt x="34" y="280"/>
                  </a:cubicBezTo>
                  <a:cubicBezTo>
                    <a:pt x="14" y="280"/>
                    <a:pt x="0" y="296"/>
                    <a:pt x="0" y="314"/>
                  </a:cubicBezTo>
                  <a:cubicBezTo>
                    <a:pt x="0" y="334"/>
                    <a:pt x="14" y="349"/>
                    <a:pt x="34" y="349"/>
                  </a:cubicBezTo>
                </a:path>
                <a:path w="797" h="777">
                  <a:moveTo>
                    <a:pt x="124" y="609"/>
                  </a:moveTo>
                  <a:cubicBezTo>
                    <a:pt x="124" y="591"/>
                    <a:pt x="107" y="576"/>
                    <a:pt x="89" y="576"/>
                  </a:cubicBezTo>
                  <a:cubicBezTo>
                    <a:pt x="34" y="576"/>
                    <a:pt x="34" y="576"/>
                    <a:pt x="34" y="576"/>
                  </a:cubicBezTo>
                  <a:cubicBezTo>
                    <a:pt x="14" y="576"/>
                    <a:pt x="0" y="591"/>
                    <a:pt x="0" y="609"/>
                  </a:cubicBezTo>
                  <a:cubicBezTo>
                    <a:pt x="0" y="629"/>
                    <a:pt x="14" y="644"/>
                    <a:pt x="34" y="644"/>
                  </a:cubicBezTo>
                  <a:cubicBezTo>
                    <a:pt x="89" y="644"/>
                    <a:pt x="89" y="644"/>
                    <a:pt x="89" y="644"/>
                  </a:cubicBezTo>
                  <a:cubicBezTo>
                    <a:pt x="107" y="644"/>
                    <a:pt x="124" y="629"/>
                    <a:pt x="124" y="609"/>
                  </a:cubicBezTo>
                </a:path>
                <a:path w="797" h="777">
                  <a:moveTo>
                    <a:pt x="660" y="0"/>
                  </a:moveTo>
                  <a:cubicBezTo>
                    <a:pt x="120" y="0"/>
                    <a:pt x="120" y="0"/>
                    <a:pt x="120" y="0"/>
                  </a:cubicBezTo>
                  <a:cubicBezTo>
                    <a:pt x="82" y="0"/>
                    <a:pt x="51" y="33"/>
                    <a:pt x="51" y="71"/>
                  </a:cubicBezTo>
                  <a:cubicBezTo>
                    <a:pt x="51" y="112"/>
                    <a:pt x="51" y="112"/>
                    <a:pt x="51" y="112"/>
                  </a:cubicBezTo>
                  <a:cubicBezTo>
                    <a:pt x="89" y="112"/>
                    <a:pt x="89" y="112"/>
                    <a:pt x="89" y="112"/>
                  </a:cubicBezTo>
                  <a:cubicBezTo>
                    <a:pt x="119" y="112"/>
                    <a:pt x="144" y="137"/>
                    <a:pt x="144" y="167"/>
                  </a:cubicBezTo>
                  <a:cubicBezTo>
                    <a:pt x="144" y="197"/>
                    <a:pt x="119" y="221"/>
                    <a:pt x="89" y="221"/>
                  </a:cubicBezTo>
                  <a:cubicBezTo>
                    <a:pt x="51" y="221"/>
                    <a:pt x="51" y="221"/>
                    <a:pt x="51" y="221"/>
                  </a:cubicBezTo>
                  <a:cubicBezTo>
                    <a:pt x="51" y="260"/>
                    <a:pt x="51" y="260"/>
                    <a:pt x="51" y="260"/>
                  </a:cubicBezTo>
                  <a:cubicBezTo>
                    <a:pt x="89" y="260"/>
                    <a:pt x="89" y="260"/>
                    <a:pt x="89" y="260"/>
                  </a:cubicBezTo>
                  <a:cubicBezTo>
                    <a:pt x="119" y="260"/>
                    <a:pt x="144" y="284"/>
                    <a:pt x="144" y="314"/>
                  </a:cubicBezTo>
                  <a:cubicBezTo>
                    <a:pt x="144" y="344"/>
                    <a:pt x="119" y="369"/>
                    <a:pt x="89" y="369"/>
                  </a:cubicBezTo>
                  <a:cubicBezTo>
                    <a:pt x="51" y="369"/>
                    <a:pt x="51" y="369"/>
                    <a:pt x="51" y="369"/>
                  </a:cubicBezTo>
                  <a:cubicBezTo>
                    <a:pt x="51" y="407"/>
                    <a:pt x="51" y="407"/>
                    <a:pt x="51" y="407"/>
                  </a:cubicBezTo>
                  <a:cubicBezTo>
                    <a:pt x="89" y="407"/>
                    <a:pt x="89" y="407"/>
                    <a:pt x="89" y="407"/>
                  </a:cubicBezTo>
                  <a:cubicBezTo>
                    <a:pt x="119" y="407"/>
                    <a:pt x="144" y="432"/>
                    <a:pt x="144" y="462"/>
                  </a:cubicBezTo>
                  <a:cubicBezTo>
                    <a:pt x="144" y="493"/>
                    <a:pt x="119" y="516"/>
                    <a:pt x="89" y="516"/>
                  </a:cubicBezTo>
                  <a:cubicBezTo>
                    <a:pt x="51" y="516"/>
                    <a:pt x="51" y="516"/>
                    <a:pt x="51" y="516"/>
                  </a:cubicBezTo>
                  <a:cubicBezTo>
                    <a:pt x="51" y="555"/>
                    <a:pt x="51" y="555"/>
                    <a:pt x="51" y="555"/>
                  </a:cubicBezTo>
                  <a:cubicBezTo>
                    <a:pt x="89" y="555"/>
                    <a:pt x="89" y="555"/>
                    <a:pt x="89" y="555"/>
                  </a:cubicBezTo>
                  <a:cubicBezTo>
                    <a:pt x="119" y="555"/>
                    <a:pt x="144" y="579"/>
                    <a:pt x="144" y="609"/>
                  </a:cubicBezTo>
                  <a:cubicBezTo>
                    <a:pt x="144" y="641"/>
                    <a:pt x="119" y="664"/>
                    <a:pt x="89" y="664"/>
                  </a:cubicBezTo>
                  <a:cubicBezTo>
                    <a:pt x="51" y="664"/>
                    <a:pt x="51" y="664"/>
                    <a:pt x="51" y="664"/>
                  </a:cubicBezTo>
                  <a:cubicBezTo>
                    <a:pt x="51" y="705"/>
                    <a:pt x="51" y="705"/>
                    <a:pt x="51" y="705"/>
                  </a:cubicBezTo>
                  <a:cubicBezTo>
                    <a:pt x="51" y="745"/>
                    <a:pt x="82" y="777"/>
                    <a:pt x="120" y="777"/>
                  </a:cubicBezTo>
                  <a:cubicBezTo>
                    <a:pt x="660" y="777"/>
                    <a:pt x="660" y="777"/>
                    <a:pt x="660" y="777"/>
                  </a:cubicBezTo>
                  <a:cubicBezTo>
                    <a:pt x="699" y="777"/>
                    <a:pt x="730" y="745"/>
                    <a:pt x="730" y="705"/>
                  </a:cubicBezTo>
                  <a:cubicBezTo>
                    <a:pt x="730" y="71"/>
                    <a:pt x="730" y="71"/>
                    <a:pt x="730" y="71"/>
                  </a:cubicBezTo>
                  <a:cubicBezTo>
                    <a:pt x="730" y="33"/>
                    <a:pt x="699" y="0"/>
                    <a:pt x="660" y="0"/>
                  </a:cubicBezTo>
                  <a:moveTo>
                    <a:pt x="402" y="144"/>
                  </a:moveTo>
                  <a:cubicBezTo>
                    <a:pt x="456" y="144"/>
                    <a:pt x="499" y="187"/>
                    <a:pt x="499" y="241"/>
                  </a:cubicBezTo>
                  <a:cubicBezTo>
                    <a:pt x="499" y="296"/>
                    <a:pt x="456" y="339"/>
                    <a:pt x="402" y="339"/>
                  </a:cubicBezTo>
                  <a:cubicBezTo>
                    <a:pt x="347" y="339"/>
                    <a:pt x="304" y="296"/>
                    <a:pt x="304" y="241"/>
                  </a:cubicBezTo>
                  <a:cubicBezTo>
                    <a:pt x="304" y="187"/>
                    <a:pt x="347" y="144"/>
                    <a:pt x="402" y="144"/>
                  </a:cubicBezTo>
                  <a:moveTo>
                    <a:pt x="558" y="601"/>
                  </a:moveTo>
                  <a:cubicBezTo>
                    <a:pt x="558" y="601"/>
                    <a:pt x="558" y="601"/>
                    <a:pt x="558" y="601"/>
                  </a:cubicBezTo>
                  <a:cubicBezTo>
                    <a:pt x="555" y="619"/>
                    <a:pt x="486" y="634"/>
                    <a:pt x="402" y="634"/>
                  </a:cubicBezTo>
                  <a:cubicBezTo>
                    <a:pt x="317" y="634"/>
                    <a:pt x="248" y="619"/>
                    <a:pt x="244" y="601"/>
                  </a:cubicBezTo>
                  <a:cubicBezTo>
                    <a:pt x="244" y="601"/>
                    <a:pt x="244" y="601"/>
                    <a:pt x="244" y="601"/>
                  </a:cubicBezTo>
                  <a:cubicBezTo>
                    <a:pt x="244" y="506"/>
                    <a:pt x="244" y="506"/>
                    <a:pt x="244" y="506"/>
                  </a:cubicBezTo>
                  <a:cubicBezTo>
                    <a:pt x="244" y="437"/>
                    <a:pt x="287" y="377"/>
                    <a:pt x="348" y="356"/>
                  </a:cubicBezTo>
                  <a:cubicBezTo>
                    <a:pt x="402" y="425"/>
                    <a:pt x="402" y="425"/>
                    <a:pt x="402" y="425"/>
                  </a:cubicBezTo>
                  <a:cubicBezTo>
                    <a:pt x="454" y="356"/>
                    <a:pt x="454" y="356"/>
                    <a:pt x="454" y="356"/>
                  </a:cubicBezTo>
                  <a:cubicBezTo>
                    <a:pt x="515" y="377"/>
                    <a:pt x="558" y="437"/>
                    <a:pt x="558" y="506"/>
                  </a:cubicBezTo>
                  <a:lnTo>
                    <a:pt x="558" y="601"/>
                  </a:lnTo>
                  <a:close/>
                </a:path>
                <a:path w="797" h="777">
                  <a:moveTo>
                    <a:pt x="782" y="74"/>
                  </a:moveTo>
                  <a:cubicBezTo>
                    <a:pt x="759" y="74"/>
                    <a:pt x="759" y="74"/>
                    <a:pt x="759" y="74"/>
                  </a:cubicBezTo>
                  <a:cubicBezTo>
                    <a:pt x="751" y="74"/>
                    <a:pt x="744" y="81"/>
                    <a:pt x="744" y="87"/>
                  </a:cubicBezTo>
                  <a:cubicBezTo>
                    <a:pt x="744" y="172"/>
                    <a:pt x="744" y="172"/>
                    <a:pt x="744" y="172"/>
                  </a:cubicBezTo>
                  <a:cubicBezTo>
                    <a:pt x="744" y="166"/>
                    <a:pt x="751" y="159"/>
                    <a:pt x="759" y="159"/>
                  </a:cubicBezTo>
                  <a:cubicBezTo>
                    <a:pt x="782" y="159"/>
                    <a:pt x="782" y="159"/>
                    <a:pt x="782" y="159"/>
                  </a:cubicBezTo>
                  <a:cubicBezTo>
                    <a:pt x="790" y="159"/>
                    <a:pt x="797" y="166"/>
                    <a:pt x="797" y="172"/>
                  </a:cubicBezTo>
                  <a:cubicBezTo>
                    <a:pt x="797" y="87"/>
                    <a:pt x="797" y="87"/>
                    <a:pt x="797" y="87"/>
                  </a:cubicBezTo>
                  <a:cubicBezTo>
                    <a:pt x="797" y="81"/>
                    <a:pt x="790" y="74"/>
                    <a:pt x="782" y="74"/>
                  </a:cubicBezTo>
                </a:path>
                <a:path w="797" h="777">
                  <a:moveTo>
                    <a:pt x="782" y="181"/>
                  </a:moveTo>
                  <a:cubicBezTo>
                    <a:pt x="759" y="181"/>
                    <a:pt x="759" y="181"/>
                    <a:pt x="759" y="181"/>
                  </a:cubicBezTo>
                  <a:cubicBezTo>
                    <a:pt x="751" y="181"/>
                    <a:pt x="744" y="187"/>
                    <a:pt x="744" y="196"/>
                  </a:cubicBezTo>
                  <a:cubicBezTo>
                    <a:pt x="744" y="280"/>
                    <a:pt x="744" y="280"/>
                    <a:pt x="744" y="280"/>
                  </a:cubicBezTo>
                  <a:cubicBezTo>
                    <a:pt x="744" y="272"/>
                    <a:pt x="751" y="265"/>
                    <a:pt x="759" y="265"/>
                  </a:cubicBezTo>
                  <a:cubicBezTo>
                    <a:pt x="782" y="265"/>
                    <a:pt x="782" y="265"/>
                    <a:pt x="782" y="265"/>
                  </a:cubicBezTo>
                  <a:cubicBezTo>
                    <a:pt x="790" y="265"/>
                    <a:pt x="797" y="272"/>
                    <a:pt x="797" y="280"/>
                  </a:cubicBezTo>
                  <a:cubicBezTo>
                    <a:pt x="797" y="196"/>
                    <a:pt x="797" y="196"/>
                    <a:pt x="797" y="196"/>
                  </a:cubicBezTo>
                  <a:cubicBezTo>
                    <a:pt x="797" y="187"/>
                    <a:pt x="790" y="181"/>
                    <a:pt x="782" y="181"/>
                  </a:cubicBezTo>
                </a:path>
                <a:path w="797" h="777">
                  <a:moveTo>
                    <a:pt x="797" y="389"/>
                  </a:moveTo>
                  <a:cubicBezTo>
                    <a:pt x="797" y="397"/>
                    <a:pt x="790" y="404"/>
                    <a:pt x="782" y="404"/>
                  </a:cubicBezTo>
                  <a:cubicBezTo>
                    <a:pt x="759" y="404"/>
                    <a:pt x="759" y="404"/>
                    <a:pt x="759" y="404"/>
                  </a:cubicBezTo>
                  <a:cubicBezTo>
                    <a:pt x="751" y="404"/>
                    <a:pt x="744" y="397"/>
                    <a:pt x="744" y="389"/>
                  </a:cubicBezTo>
                  <a:cubicBezTo>
                    <a:pt x="744" y="298"/>
                    <a:pt x="744" y="298"/>
                    <a:pt x="744" y="298"/>
                  </a:cubicBezTo>
                  <a:cubicBezTo>
                    <a:pt x="744" y="289"/>
                    <a:pt x="751" y="283"/>
                    <a:pt x="759" y="283"/>
                  </a:cubicBezTo>
                  <a:cubicBezTo>
                    <a:pt x="782" y="283"/>
                    <a:pt x="782" y="283"/>
                    <a:pt x="782" y="283"/>
                  </a:cubicBezTo>
                  <a:cubicBezTo>
                    <a:pt x="790" y="283"/>
                    <a:pt x="797" y="289"/>
                    <a:pt x="797" y="298"/>
                  </a:cubicBezTo>
                  <a:lnTo>
                    <a:pt x="797" y="389"/>
                  </a:lnTo>
                  <a:close/>
                </a:path>
              </a:pathLst>
            </a:custGeom>
            <a:solidFill>
              <a:srgbClr val="FFFFFF">
                <a:alpha val="100000"/>
              </a:srgbClr>
            </a:solidFill>
            <a:ln w="0" cap="flat">
              <a:noFill/>
              <a:prstDash val="solid"/>
              <a:miter lim="0"/>
            </a:ln>
          </p:spPr>
          <p:txBody>
            <a:bodyPr rtlCol="0"/>
            <a:lstStyle/>
            <a:p>
              <a:pPr algn="ctr"/>
              <a:endParaRPr lang="zh-CN" altLang="en-US"/>
            </a:p>
          </p:txBody>
        </p:sp>
      </p:grpSp>
      <p:grpSp>
        <p:nvGrpSpPr>
          <p:cNvPr id="8" name="group 8"/>
          <p:cNvGrpSpPr/>
          <p:nvPr/>
        </p:nvGrpSpPr>
        <p:grpSpPr>
          <a:xfrm rot="21600000">
            <a:off x="1511300" y="5283200"/>
            <a:ext cx="830326" cy="830262"/>
            <a:chOff x="0" y="0"/>
            <a:chExt cx="830326" cy="830262"/>
          </a:xfrm>
        </p:grpSpPr>
        <p:sp>
          <p:nvSpPr>
            <p:cNvPr id="1344" name="path 1344"/>
            <p:cNvSpPr/>
            <p:nvPr/>
          </p:nvSpPr>
          <p:spPr>
            <a:xfrm>
              <a:off x="0" y="0"/>
              <a:ext cx="830326" cy="830262"/>
            </a:xfrm>
            <a:custGeom>
              <a:avLst/>
              <a:gdLst/>
              <a:ahLst/>
              <a:cxnLst/>
              <a:rect l="0" t="0" r="0" b="0"/>
              <a:pathLst>
                <a:path w="1307" h="1307">
                  <a:moveTo>
                    <a:pt x="0" y="653"/>
                  </a:moveTo>
                  <a:cubicBezTo>
                    <a:pt x="0" y="292"/>
                    <a:pt x="292" y="0"/>
                    <a:pt x="653" y="0"/>
                  </a:cubicBezTo>
                  <a:cubicBezTo>
                    <a:pt x="1014" y="0"/>
                    <a:pt x="1307" y="292"/>
                    <a:pt x="1307" y="653"/>
                  </a:cubicBezTo>
                  <a:cubicBezTo>
                    <a:pt x="1307" y="1014"/>
                    <a:pt x="1014" y="1307"/>
                    <a:pt x="653" y="1307"/>
                  </a:cubicBezTo>
                  <a:cubicBezTo>
                    <a:pt x="292" y="1307"/>
                    <a:pt x="0" y="1014"/>
                    <a:pt x="0" y="653"/>
                  </a:cubicBezTo>
                </a:path>
              </a:pathLst>
            </a:custGeom>
            <a:solidFill>
              <a:srgbClr val="C5785C">
                <a:alpha val="100000"/>
              </a:srgbClr>
            </a:solidFill>
            <a:ln w="0" cap="flat">
              <a:noFill/>
              <a:prstDash val="solid"/>
              <a:miter lim="0"/>
            </a:ln>
          </p:spPr>
          <p:txBody>
            <a:bodyPr rtlCol="0"/>
            <a:lstStyle/>
            <a:p>
              <a:pPr algn="ctr"/>
              <a:endParaRPr lang="zh-CN" altLang="en-US"/>
            </a:p>
          </p:txBody>
        </p:sp>
        <p:sp>
          <p:nvSpPr>
            <p:cNvPr id="1346" name="path 1346"/>
            <p:cNvSpPr/>
            <p:nvPr/>
          </p:nvSpPr>
          <p:spPr>
            <a:xfrm>
              <a:off x="124205" y="170433"/>
              <a:ext cx="581786" cy="489445"/>
            </a:xfrm>
            <a:custGeom>
              <a:avLst/>
              <a:gdLst/>
              <a:ahLst/>
              <a:cxnLst/>
              <a:rect l="0" t="0" r="0" b="0"/>
              <a:pathLst>
                <a:path w="916" h="770">
                  <a:moveTo>
                    <a:pt x="304" y="153"/>
                  </a:moveTo>
                  <a:cubicBezTo>
                    <a:pt x="304" y="69"/>
                    <a:pt x="373" y="0"/>
                    <a:pt x="458" y="0"/>
                  </a:cubicBezTo>
                  <a:cubicBezTo>
                    <a:pt x="542" y="0"/>
                    <a:pt x="611" y="69"/>
                    <a:pt x="611" y="153"/>
                  </a:cubicBezTo>
                  <a:cubicBezTo>
                    <a:pt x="611" y="239"/>
                    <a:pt x="542" y="308"/>
                    <a:pt x="458" y="308"/>
                  </a:cubicBezTo>
                  <a:cubicBezTo>
                    <a:pt x="373" y="308"/>
                    <a:pt x="304" y="239"/>
                    <a:pt x="304" y="153"/>
                  </a:cubicBezTo>
                </a:path>
                <a:path w="916" h="770">
                  <a:moveTo>
                    <a:pt x="541" y="332"/>
                  </a:moveTo>
                  <a:cubicBezTo>
                    <a:pt x="458" y="443"/>
                    <a:pt x="458" y="443"/>
                    <a:pt x="458" y="443"/>
                  </a:cubicBezTo>
                  <a:cubicBezTo>
                    <a:pt x="376" y="332"/>
                    <a:pt x="376" y="332"/>
                    <a:pt x="376" y="332"/>
                  </a:cubicBezTo>
                  <a:cubicBezTo>
                    <a:pt x="279" y="367"/>
                    <a:pt x="210" y="461"/>
                    <a:pt x="210" y="569"/>
                  </a:cubicBezTo>
                  <a:cubicBezTo>
                    <a:pt x="210" y="719"/>
                    <a:pt x="210" y="719"/>
                    <a:pt x="210" y="719"/>
                  </a:cubicBezTo>
                  <a:cubicBezTo>
                    <a:pt x="210" y="719"/>
                    <a:pt x="210" y="719"/>
                    <a:pt x="210" y="719"/>
                  </a:cubicBezTo>
                  <a:cubicBezTo>
                    <a:pt x="215" y="747"/>
                    <a:pt x="323" y="770"/>
                    <a:pt x="458" y="770"/>
                  </a:cubicBezTo>
                  <a:cubicBezTo>
                    <a:pt x="592" y="770"/>
                    <a:pt x="701" y="747"/>
                    <a:pt x="706" y="719"/>
                  </a:cubicBezTo>
                  <a:cubicBezTo>
                    <a:pt x="706" y="719"/>
                    <a:pt x="706" y="719"/>
                    <a:pt x="706" y="719"/>
                  </a:cubicBezTo>
                  <a:cubicBezTo>
                    <a:pt x="706" y="569"/>
                    <a:pt x="706" y="569"/>
                    <a:pt x="706" y="569"/>
                  </a:cubicBezTo>
                  <a:cubicBezTo>
                    <a:pt x="706" y="461"/>
                    <a:pt x="636" y="367"/>
                    <a:pt x="541" y="332"/>
                  </a:cubicBezTo>
                </a:path>
                <a:path w="916" h="770">
                  <a:moveTo>
                    <a:pt x="483" y="319"/>
                  </a:moveTo>
                  <a:cubicBezTo>
                    <a:pt x="475" y="318"/>
                    <a:pt x="467" y="318"/>
                    <a:pt x="458" y="318"/>
                  </a:cubicBezTo>
                  <a:cubicBezTo>
                    <a:pt x="450" y="318"/>
                    <a:pt x="444" y="318"/>
                    <a:pt x="436" y="319"/>
                  </a:cubicBezTo>
                  <a:cubicBezTo>
                    <a:pt x="436" y="319"/>
                    <a:pt x="434" y="336"/>
                    <a:pt x="445" y="347"/>
                  </a:cubicBezTo>
                  <a:cubicBezTo>
                    <a:pt x="445" y="347"/>
                    <a:pt x="463" y="347"/>
                    <a:pt x="473" y="347"/>
                  </a:cubicBezTo>
                  <a:cubicBezTo>
                    <a:pt x="473" y="347"/>
                    <a:pt x="483" y="337"/>
                    <a:pt x="483" y="319"/>
                  </a:cubicBezTo>
                </a:path>
                <a:path w="916" h="770">
                  <a:moveTo>
                    <a:pt x="444" y="351"/>
                  </a:moveTo>
                  <a:lnTo>
                    <a:pt x="473" y="351"/>
                  </a:lnTo>
                  <a:lnTo>
                    <a:pt x="485" y="394"/>
                  </a:lnTo>
                  <a:lnTo>
                    <a:pt x="458" y="426"/>
                  </a:lnTo>
                  <a:lnTo>
                    <a:pt x="430" y="394"/>
                  </a:lnTo>
                  <a:lnTo>
                    <a:pt x="444" y="351"/>
                  </a:lnTo>
                  <a:close/>
                </a:path>
                <a:path w="916" h="770">
                  <a:moveTo>
                    <a:pt x="185" y="436"/>
                  </a:moveTo>
                  <a:lnTo>
                    <a:pt x="205" y="411"/>
                  </a:lnTo>
                  <a:lnTo>
                    <a:pt x="195" y="380"/>
                  </a:lnTo>
                  <a:lnTo>
                    <a:pt x="174" y="380"/>
                  </a:lnTo>
                  <a:lnTo>
                    <a:pt x="164" y="411"/>
                  </a:lnTo>
                  <a:lnTo>
                    <a:pt x="185" y="436"/>
                  </a:lnTo>
                  <a:close/>
                </a:path>
                <a:path w="916" h="770">
                  <a:moveTo>
                    <a:pt x="246" y="365"/>
                  </a:moveTo>
                  <a:cubicBezTo>
                    <a:pt x="185" y="447"/>
                    <a:pt x="185" y="447"/>
                    <a:pt x="185" y="447"/>
                  </a:cubicBezTo>
                  <a:cubicBezTo>
                    <a:pt x="123" y="365"/>
                    <a:pt x="123" y="365"/>
                    <a:pt x="123" y="365"/>
                  </a:cubicBezTo>
                  <a:cubicBezTo>
                    <a:pt x="51" y="392"/>
                    <a:pt x="0" y="461"/>
                    <a:pt x="0" y="543"/>
                  </a:cubicBezTo>
                  <a:cubicBezTo>
                    <a:pt x="0" y="655"/>
                    <a:pt x="0" y="655"/>
                    <a:pt x="0" y="655"/>
                  </a:cubicBezTo>
                  <a:cubicBezTo>
                    <a:pt x="0" y="655"/>
                    <a:pt x="0" y="655"/>
                    <a:pt x="0" y="655"/>
                  </a:cubicBezTo>
                  <a:cubicBezTo>
                    <a:pt x="3" y="676"/>
                    <a:pt x="85" y="693"/>
                    <a:pt x="185" y="693"/>
                  </a:cubicBezTo>
                  <a:cubicBezTo>
                    <a:pt x="185" y="693"/>
                    <a:pt x="187" y="693"/>
                    <a:pt x="187" y="693"/>
                  </a:cubicBezTo>
                  <a:cubicBezTo>
                    <a:pt x="187" y="569"/>
                    <a:pt x="187" y="569"/>
                    <a:pt x="187" y="569"/>
                  </a:cubicBezTo>
                  <a:cubicBezTo>
                    <a:pt x="187" y="493"/>
                    <a:pt x="218" y="424"/>
                    <a:pt x="268" y="375"/>
                  </a:cubicBezTo>
                  <a:cubicBezTo>
                    <a:pt x="261" y="370"/>
                    <a:pt x="254" y="368"/>
                    <a:pt x="246" y="365"/>
                  </a:cubicBezTo>
                </a:path>
                <a:path w="916" h="770">
                  <a:moveTo>
                    <a:pt x="197" y="377"/>
                  </a:moveTo>
                  <a:cubicBezTo>
                    <a:pt x="197" y="377"/>
                    <a:pt x="203" y="369"/>
                    <a:pt x="203" y="355"/>
                  </a:cubicBezTo>
                  <a:cubicBezTo>
                    <a:pt x="197" y="353"/>
                    <a:pt x="192" y="353"/>
                    <a:pt x="186" y="353"/>
                  </a:cubicBezTo>
                  <a:cubicBezTo>
                    <a:pt x="179" y="353"/>
                    <a:pt x="174" y="353"/>
                    <a:pt x="168" y="355"/>
                  </a:cubicBezTo>
                  <a:cubicBezTo>
                    <a:pt x="168" y="355"/>
                    <a:pt x="168" y="367"/>
                    <a:pt x="176" y="377"/>
                  </a:cubicBezTo>
                  <a:cubicBezTo>
                    <a:pt x="176" y="377"/>
                    <a:pt x="189" y="377"/>
                    <a:pt x="197" y="377"/>
                  </a:cubicBezTo>
                </a:path>
                <a:path w="916" h="770">
                  <a:moveTo>
                    <a:pt x="69" y="231"/>
                  </a:moveTo>
                  <a:cubicBezTo>
                    <a:pt x="69" y="167"/>
                    <a:pt x="121" y="115"/>
                    <a:pt x="185" y="115"/>
                  </a:cubicBezTo>
                  <a:cubicBezTo>
                    <a:pt x="248" y="115"/>
                    <a:pt x="300" y="167"/>
                    <a:pt x="300" y="231"/>
                  </a:cubicBezTo>
                  <a:cubicBezTo>
                    <a:pt x="300" y="295"/>
                    <a:pt x="248" y="347"/>
                    <a:pt x="185" y="347"/>
                  </a:cubicBezTo>
                  <a:cubicBezTo>
                    <a:pt x="121" y="347"/>
                    <a:pt x="69" y="295"/>
                    <a:pt x="69" y="231"/>
                  </a:cubicBezTo>
                </a:path>
                <a:path w="916" h="770">
                  <a:moveTo>
                    <a:pt x="741" y="377"/>
                  </a:moveTo>
                  <a:cubicBezTo>
                    <a:pt x="741" y="377"/>
                    <a:pt x="749" y="369"/>
                    <a:pt x="749" y="355"/>
                  </a:cubicBezTo>
                  <a:cubicBezTo>
                    <a:pt x="743" y="353"/>
                    <a:pt x="738" y="353"/>
                    <a:pt x="732" y="353"/>
                  </a:cubicBezTo>
                  <a:cubicBezTo>
                    <a:pt x="725" y="353"/>
                    <a:pt x="720" y="353"/>
                    <a:pt x="714" y="355"/>
                  </a:cubicBezTo>
                  <a:cubicBezTo>
                    <a:pt x="714" y="355"/>
                    <a:pt x="714" y="367"/>
                    <a:pt x="722" y="377"/>
                  </a:cubicBezTo>
                  <a:cubicBezTo>
                    <a:pt x="722" y="377"/>
                    <a:pt x="735" y="377"/>
                    <a:pt x="741" y="377"/>
                  </a:cubicBezTo>
                </a:path>
                <a:path w="916" h="770">
                  <a:moveTo>
                    <a:pt x="732" y="436"/>
                  </a:moveTo>
                  <a:lnTo>
                    <a:pt x="751" y="411"/>
                  </a:lnTo>
                  <a:lnTo>
                    <a:pt x="741" y="380"/>
                  </a:lnTo>
                  <a:lnTo>
                    <a:pt x="720" y="380"/>
                  </a:lnTo>
                  <a:lnTo>
                    <a:pt x="710" y="411"/>
                  </a:lnTo>
                  <a:lnTo>
                    <a:pt x="732" y="436"/>
                  </a:lnTo>
                  <a:close/>
                </a:path>
                <a:path w="916" h="770">
                  <a:moveTo>
                    <a:pt x="615" y="231"/>
                  </a:moveTo>
                  <a:cubicBezTo>
                    <a:pt x="615" y="167"/>
                    <a:pt x="667" y="115"/>
                    <a:pt x="731" y="115"/>
                  </a:cubicBezTo>
                  <a:cubicBezTo>
                    <a:pt x="795" y="115"/>
                    <a:pt x="847" y="167"/>
                    <a:pt x="847" y="231"/>
                  </a:cubicBezTo>
                  <a:cubicBezTo>
                    <a:pt x="847" y="295"/>
                    <a:pt x="795" y="347"/>
                    <a:pt x="731" y="347"/>
                  </a:cubicBezTo>
                  <a:cubicBezTo>
                    <a:pt x="667" y="347"/>
                    <a:pt x="615" y="295"/>
                    <a:pt x="615" y="231"/>
                  </a:cubicBezTo>
                </a:path>
                <a:path w="916" h="770">
                  <a:moveTo>
                    <a:pt x="792" y="365"/>
                  </a:moveTo>
                  <a:cubicBezTo>
                    <a:pt x="732" y="447"/>
                    <a:pt x="732" y="447"/>
                    <a:pt x="732" y="447"/>
                  </a:cubicBezTo>
                  <a:cubicBezTo>
                    <a:pt x="669" y="365"/>
                    <a:pt x="669" y="365"/>
                    <a:pt x="669" y="365"/>
                  </a:cubicBezTo>
                  <a:cubicBezTo>
                    <a:pt x="663" y="368"/>
                    <a:pt x="655" y="370"/>
                    <a:pt x="648" y="375"/>
                  </a:cubicBezTo>
                  <a:cubicBezTo>
                    <a:pt x="697" y="424"/>
                    <a:pt x="728" y="493"/>
                    <a:pt x="728" y="569"/>
                  </a:cubicBezTo>
                  <a:cubicBezTo>
                    <a:pt x="728" y="693"/>
                    <a:pt x="728" y="693"/>
                    <a:pt x="728" y="693"/>
                  </a:cubicBezTo>
                  <a:cubicBezTo>
                    <a:pt x="730" y="693"/>
                    <a:pt x="730" y="693"/>
                    <a:pt x="732" y="693"/>
                  </a:cubicBezTo>
                  <a:cubicBezTo>
                    <a:pt x="832" y="693"/>
                    <a:pt x="912" y="676"/>
                    <a:pt x="916" y="655"/>
                  </a:cubicBezTo>
                  <a:cubicBezTo>
                    <a:pt x="916" y="655"/>
                    <a:pt x="916" y="655"/>
                    <a:pt x="916" y="655"/>
                  </a:cubicBezTo>
                  <a:cubicBezTo>
                    <a:pt x="916" y="543"/>
                    <a:pt x="916" y="543"/>
                    <a:pt x="916" y="543"/>
                  </a:cubicBezTo>
                  <a:cubicBezTo>
                    <a:pt x="916" y="461"/>
                    <a:pt x="865" y="392"/>
                    <a:pt x="792" y="365"/>
                  </a:cubicBezTo>
                </a:path>
              </a:pathLst>
            </a:custGeom>
            <a:solidFill>
              <a:srgbClr val="FFFFFF">
                <a:alpha val="100000"/>
              </a:srgbClr>
            </a:solidFill>
            <a:ln w="0" cap="flat">
              <a:noFill/>
              <a:prstDash val="solid"/>
              <a:miter lim="0"/>
            </a:ln>
          </p:spPr>
          <p:txBody>
            <a:bodyPr rtlCol="0"/>
            <a:lstStyle/>
            <a:p>
              <a:pPr algn="ctr"/>
              <a:endParaRPr lang="zh-CN" altLang="en-US"/>
            </a:p>
          </p:txBody>
        </p:sp>
      </p:grpSp>
      <p:grpSp>
        <p:nvGrpSpPr>
          <p:cNvPr id="10" name="group 10"/>
          <p:cNvGrpSpPr/>
          <p:nvPr/>
        </p:nvGrpSpPr>
        <p:grpSpPr>
          <a:xfrm rot="21600000">
            <a:off x="3373501" y="5310251"/>
            <a:ext cx="807973" cy="807974"/>
            <a:chOff x="0" y="0"/>
            <a:chExt cx="807973" cy="807974"/>
          </a:xfrm>
        </p:grpSpPr>
        <p:sp>
          <p:nvSpPr>
            <p:cNvPr id="1348" name="path 1348"/>
            <p:cNvSpPr/>
            <p:nvPr/>
          </p:nvSpPr>
          <p:spPr>
            <a:xfrm>
              <a:off x="0" y="0"/>
              <a:ext cx="807973" cy="807974"/>
            </a:xfrm>
            <a:custGeom>
              <a:avLst/>
              <a:gdLst/>
              <a:ahLst/>
              <a:cxnLst/>
              <a:rect l="0" t="0" r="0" b="0"/>
              <a:pathLst>
                <a:path w="1272" h="1272">
                  <a:moveTo>
                    <a:pt x="0" y="636"/>
                  </a:moveTo>
                  <a:cubicBezTo>
                    <a:pt x="0" y="284"/>
                    <a:pt x="284" y="0"/>
                    <a:pt x="636" y="0"/>
                  </a:cubicBezTo>
                  <a:cubicBezTo>
                    <a:pt x="987" y="0"/>
                    <a:pt x="1272" y="284"/>
                    <a:pt x="1272" y="636"/>
                  </a:cubicBezTo>
                  <a:cubicBezTo>
                    <a:pt x="1272" y="987"/>
                    <a:pt x="987" y="1272"/>
                    <a:pt x="636" y="1272"/>
                  </a:cubicBezTo>
                  <a:cubicBezTo>
                    <a:pt x="284" y="1272"/>
                    <a:pt x="0" y="987"/>
                    <a:pt x="0" y="636"/>
                  </a:cubicBezTo>
                </a:path>
              </a:pathLst>
            </a:custGeom>
            <a:solidFill>
              <a:srgbClr val="C5785C">
                <a:alpha val="100000"/>
              </a:srgbClr>
            </a:solidFill>
            <a:ln w="0" cap="flat">
              <a:noFill/>
              <a:prstDash val="solid"/>
              <a:miter lim="0"/>
            </a:ln>
          </p:spPr>
          <p:txBody>
            <a:bodyPr rtlCol="0"/>
            <a:lstStyle/>
            <a:p>
              <a:pPr algn="ctr"/>
              <a:endParaRPr lang="zh-CN" altLang="en-US"/>
            </a:p>
          </p:txBody>
        </p:sp>
        <p:sp>
          <p:nvSpPr>
            <p:cNvPr id="1350" name="path 1350"/>
            <p:cNvSpPr/>
            <p:nvPr/>
          </p:nvSpPr>
          <p:spPr>
            <a:xfrm>
              <a:off x="208407" y="102361"/>
              <a:ext cx="391032" cy="603135"/>
            </a:xfrm>
            <a:custGeom>
              <a:avLst/>
              <a:gdLst/>
              <a:ahLst/>
              <a:cxnLst/>
              <a:rect l="0" t="0" r="0" b="0"/>
              <a:pathLst>
                <a:path w="615" h="949">
                  <a:moveTo>
                    <a:pt x="593" y="890"/>
                  </a:moveTo>
                  <a:cubicBezTo>
                    <a:pt x="552" y="890"/>
                    <a:pt x="552" y="890"/>
                    <a:pt x="552" y="890"/>
                  </a:cubicBezTo>
                  <a:cubicBezTo>
                    <a:pt x="497" y="856"/>
                    <a:pt x="430" y="834"/>
                    <a:pt x="359" y="827"/>
                  </a:cubicBezTo>
                  <a:cubicBezTo>
                    <a:pt x="359" y="775"/>
                    <a:pt x="359" y="775"/>
                    <a:pt x="359" y="775"/>
                  </a:cubicBezTo>
                  <a:cubicBezTo>
                    <a:pt x="482" y="749"/>
                    <a:pt x="571" y="645"/>
                    <a:pt x="571" y="518"/>
                  </a:cubicBezTo>
                  <a:cubicBezTo>
                    <a:pt x="571" y="462"/>
                    <a:pt x="571" y="462"/>
                    <a:pt x="571" y="462"/>
                  </a:cubicBezTo>
                  <a:cubicBezTo>
                    <a:pt x="526" y="462"/>
                    <a:pt x="526" y="462"/>
                    <a:pt x="526" y="462"/>
                  </a:cubicBezTo>
                  <a:cubicBezTo>
                    <a:pt x="526" y="518"/>
                    <a:pt x="526" y="518"/>
                    <a:pt x="526" y="518"/>
                  </a:cubicBezTo>
                  <a:cubicBezTo>
                    <a:pt x="526" y="637"/>
                    <a:pt x="426" y="734"/>
                    <a:pt x="307" y="734"/>
                  </a:cubicBezTo>
                  <a:cubicBezTo>
                    <a:pt x="189" y="734"/>
                    <a:pt x="89" y="637"/>
                    <a:pt x="89" y="518"/>
                  </a:cubicBezTo>
                  <a:cubicBezTo>
                    <a:pt x="89" y="462"/>
                    <a:pt x="89" y="462"/>
                    <a:pt x="89" y="462"/>
                  </a:cubicBezTo>
                  <a:cubicBezTo>
                    <a:pt x="44" y="462"/>
                    <a:pt x="44" y="462"/>
                    <a:pt x="44" y="462"/>
                  </a:cubicBezTo>
                  <a:cubicBezTo>
                    <a:pt x="44" y="518"/>
                    <a:pt x="44" y="518"/>
                    <a:pt x="44" y="518"/>
                  </a:cubicBezTo>
                  <a:cubicBezTo>
                    <a:pt x="44" y="645"/>
                    <a:pt x="133" y="749"/>
                    <a:pt x="255" y="775"/>
                  </a:cubicBezTo>
                  <a:cubicBezTo>
                    <a:pt x="255" y="827"/>
                    <a:pt x="255" y="827"/>
                    <a:pt x="255" y="827"/>
                  </a:cubicBezTo>
                  <a:cubicBezTo>
                    <a:pt x="185" y="834"/>
                    <a:pt x="118" y="856"/>
                    <a:pt x="63" y="890"/>
                  </a:cubicBezTo>
                  <a:cubicBezTo>
                    <a:pt x="22" y="890"/>
                    <a:pt x="22" y="890"/>
                    <a:pt x="22" y="890"/>
                  </a:cubicBezTo>
                  <a:cubicBezTo>
                    <a:pt x="7" y="890"/>
                    <a:pt x="0" y="901"/>
                    <a:pt x="0" y="916"/>
                  </a:cubicBezTo>
                  <a:cubicBezTo>
                    <a:pt x="0" y="927"/>
                    <a:pt x="0" y="927"/>
                    <a:pt x="0" y="927"/>
                  </a:cubicBezTo>
                  <a:cubicBezTo>
                    <a:pt x="0" y="942"/>
                    <a:pt x="7" y="949"/>
                    <a:pt x="22" y="949"/>
                  </a:cubicBezTo>
                  <a:cubicBezTo>
                    <a:pt x="593" y="949"/>
                    <a:pt x="593" y="949"/>
                    <a:pt x="593" y="949"/>
                  </a:cubicBezTo>
                  <a:cubicBezTo>
                    <a:pt x="604" y="949"/>
                    <a:pt x="615" y="942"/>
                    <a:pt x="615" y="927"/>
                  </a:cubicBezTo>
                  <a:cubicBezTo>
                    <a:pt x="615" y="916"/>
                    <a:pt x="615" y="916"/>
                    <a:pt x="615" y="916"/>
                  </a:cubicBezTo>
                  <a:cubicBezTo>
                    <a:pt x="615" y="901"/>
                    <a:pt x="604" y="890"/>
                    <a:pt x="593" y="890"/>
                  </a:cubicBezTo>
                </a:path>
                <a:path w="615" h="949">
                  <a:moveTo>
                    <a:pt x="460" y="155"/>
                  </a:moveTo>
                  <a:cubicBezTo>
                    <a:pt x="460" y="151"/>
                    <a:pt x="460" y="151"/>
                    <a:pt x="460" y="151"/>
                  </a:cubicBezTo>
                  <a:cubicBezTo>
                    <a:pt x="460" y="66"/>
                    <a:pt x="394" y="0"/>
                    <a:pt x="308" y="0"/>
                  </a:cubicBezTo>
                  <a:cubicBezTo>
                    <a:pt x="223" y="0"/>
                    <a:pt x="156" y="66"/>
                    <a:pt x="156" y="151"/>
                  </a:cubicBezTo>
                  <a:cubicBezTo>
                    <a:pt x="156" y="155"/>
                    <a:pt x="156" y="155"/>
                    <a:pt x="156" y="155"/>
                  </a:cubicBezTo>
                  <a:lnTo>
                    <a:pt x="460" y="155"/>
                  </a:lnTo>
                  <a:close/>
                </a:path>
                <a:path w="615" h="949">
                  <a:moveTo>
                    <a:pt x="156" y="193"/>
                  </a:moveTo>
                  <a:cubicBezTo>
                    <a:pt x="156" y="497"/>
                    <a:pt x="156" y="497"/>
                    <a:pt x="156" y="497"/>
                  </a:cubicBezTo>
                  <a:cubicBezTo>
                    <a:pt x="156" y="583"/>
                    <a:pt x="223" y="650"/>
                    <a:pt x="308" y="650"/>
                  </a:cubicBezTo>
                  <a:cubicBezTo>
                    <a:pt x="394" y="650"/>
                    <a:pt x="460" y="583"/>
                    <a:pt x="460" y="497"/>
                  </a:cubicBezTo>
                  <a:cubicBezTo>
                    <a:pt x="460" y="193"/>
                    <a:pt x="460" y="193"/>
                    <a:pt x="460" y="193"/>
                  </a:cubicBezTo>
                  <a:lnTo>
                    <a:pt x="156" y="193"/>
                  </a:lnTo>
                  <a:close/>
                </a:path>
              </a:pathLst>
            </a:custGeom>
            <a:solidFill>
              <a:srgbClr val="FFFFFF">
                <a:alpha val="100000"/>
              </a:srgbClr>
            </a:solidFill>
            <a:ln w="0" cap="flat">
              <a:noFill/>
              <a:prstDash val="solid"/>
              <a:miter lim="0"/>
            </a:ln>
          </p:spPr>
          <p:txBody>
            <a:bodyPr rtlCol="0"/>
            <a:lstStyle/>
            <a:p>
              <a:pPr algn="ctr"/>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p:cNvSpPr txBox="1"/>
          <p:nvPr/>
        </p:nvSpPr>
        <p:spPr>
          <a:xfrm>
            <a:off x="603250" y="525780"/>
            <a:ext cx="812800" cy="615315"/>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000" b="1" i="0" kern="0" cap="none" spc="0" normalizeH="0" baseline="0" noProof="0" dirty="0">
                <a:solidFill>
                  <a:srgbClr val="C5785C"/>
                </a:solidFill>
                <a:latin typeface="黑体" panose="02010609060101010101" charset="-122"/>
                <a:ea typeface="黑体" panose="02010609060101010101" charset="-122"/>
                <a:cs typeface="+mn-ea"/>
                <a:sym typeface="+mn-lt"/>
              </a:rPr>
              <a:t>03</a:t>
            </a:r>
            <a:r>
              <a:rPr lang="en-US" altLang="zh-CN" sz="4000" b="1" kern="0" noProof="1" dirty="0">
                <a:solidFill>
                  <a:srgbClr val="C5785C"/>
                </a:solidFill>
                <a:latin typeface="黑体" panose="02010609060101010101" charset="-122"/>
                <a:ea typeface="黑体" panose="02010609060101010101" charset="-122"/>
                <a:cs typeface="+mn-ea"/>
                <a:sym typeface="+mn-lt"/>
              </a:rPr>
              <a:t>.</a:t>
            </a:r>
            <a:endParaRPr kumimoji="0" lang="en-US" altLang="zh-CN" sz="4000" b="1" i="0" kern="0" cap="none" spc="0" normalizeH="0" baseline="0" noProof="0" dirty="0">
              <a:solidFill>
                <a:srgbClr val="C5785C"/>
              </a:solidFill>
              <a:latin typeface="黑体" panose="02010609060101010101" charset="-122"/>
              <a:ea typeface="黑体" panose="02010609060101010101" charset="-122"/>
              <a:cs typeface="+mn-ea"/>
              <a:sym typeface="+mn-lt"/>
            </a:endParaRPr>
          </a:p>
        </p:txBody>
      </p:sp>
      <p:sp>
        <p:nvSpPr>
          <p:cNvPr id="10243" name="文本框"/>
          <p:cNvSpPr txBox="1"/>
          <p:nvPr/>
        </p:nvSpPr>
        <p:spPr>
          <a:xfrm>
            <a:off x="1361440" y="617855"/>
            <a:ext cx="5685790" cy="430530"/>
          </a:xfrm>
          <a:prstGeom prst="rect">
            <a:avLst/>
          </a:prstGeom>
          <a:noFill/>
          <a:ln w="9525">
            <a:noFill/>
          </a:ln>
        </p:spPr>
        <p:txBody>
          <a:bodyPr wrap="square" lIns="0" tIns="0" rIns="0" bIns="0" anchor="t" anchorCtr="0">
            <a:spAutoFit/>
          </a:bodyPr>
          <a:p>
            <a:pPr>
              <a:buNone/>
            </a:pPr>
            <a:r>
              <a:rPr lang="en-US" altLang="zh-CN" sz="2800" b="1" dirty="0">
                <a:solidFill>
                  <a:schemeClr val="accent2">
                    <a:lumMod val="75000"/>
                  </a:schemeClr>
                </a:solidFill>
                <a:latin typeface="Times New Roman" panose="02020603050405020304" charset="0"/>
                <a:cs typeface="Times New Roman" panose="02020603050405020304" charset="0"/>
                <a:sym typeface="+mn-ea"/>
              </a:rPr>
              <a:t>Capital Recovery Factor (</a:t>
            </a:r>
            <a:r>
              <a:rPr lang="en-US" altLang="zh-CN" sz="2800" dirty="0">
                <a:solidFill>
                  <a:schemeClr val="accent2">
                    <a:lumMod val="75000"/>
                  </a:schemeClr>
                </a:solidFill>
                <a:latin typeface="Times New Roman" panose="02020603050405020304" charset="0"/>
                <a:cs typeface="Times New Roman" panose="02020603050405020304" charset="0"/>
                <a:sym typeface="+mn-ea"/>
              </a:rPr>
              <a:t>A/P)</a:t>
            </a:r>
            <a:endParaRPr lang="en-US" altLang="zh-CN" sz="2800" dirty="0">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450850" y="1359535"/>
            <a:ext cx="9206865" cy="3415030"/>
          </a:xfrm>
          <a:prstGeom prst="rect">
            <a:avLst/>
          </a:prstGeom>
          <a:noFill/>
        </p:spPr>
        <p:txBody>
          <a:bodyPr wrap="square" rtlCol="0" anchor="t">
            <a:spAutoFit/>
          </a:bodyPr>
          <a:p>
            <a:r>
              <a:rPr lang="zh-CN" altLang="en-US" b="1">
                <a:solidFill>
                  <a:schemeClr val="accent2">
                    <a:lumMod val="75000"/>
                  </a:schemeClr>
                </a:solidFill>
                <a:latin typeface="Times New Roman" panose="02020603050405020304" charset="0"/>
                <a:cs typeface="Times New Roman" panose="02020603050405020304" charset="0"/>
              </a:rPr>
              <a:t>Definition</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Converts a present amount (P) to an equivalent series of equal payments (A)</a:t>
            </a:r>
            <a:endParaRPr lang="zh-CN" altLang="en-US">
              <a:solidFill>
                <a:schemeClr val="accent2">
                  <a:lumMod val="75000"/>
                </a:schemeClr>
              </a:solidFill>
              <a:latin typeface="Times New Roman" panose="02020603050405020304" charset="0"/>
              <a:cs typeface="Times New Roman" panose="02020603050405020304" charset="0"/>
            </a:endParaRPr>
          </a:p>
          <a:p>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Formula</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A = P </a:t>
            </a:r>
            <a:r>
              <a:rPr lang="en-US" altLang="zh-CN">
                <a:solidFill>
                  <a:schemeClr val="accent2">
                    <a:lumMod val="75000"/>
                  </a:schemeClr>
                </a:solidFill>
                <a:latin typeface="Times New Roman" panose="02020603050405020304" charset="0"/>
                <a:cs typeface="Times New Roman" panose="02020603050405020304" charset="0"/>
              </a:rPr>
              <a:t>*</a:t>
            </a:r>
            <a:r>
              <a:rPr lang="zh-CN" altLang="en-US">
                <a:solidFill>
                  <a:schemeClr val="accent2">
                    <a:lumMod val="75000"/>
                  </a:schemeClr>
                </a:solidFill>
                <a:latin typeface="Times New Roman" panose="02020603050405020304" charset="0"/>
                <a:cs typeface="Times New Roman" panose="02020603050405020304" charset="0"/>
              </a:rPr>
              <a:t>(A/P, i, n)</a:t>
            </a:r>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(A/P, i, n) = {i(1+i)^n}</a:t>
            </a:r>
            <a:r>
              <a:rPr lang="en-US" altLang="zh-CN">
                <a:solidFill>
                  <a:schemeClr val="accent2">
                    <a:lumMod val="75000"/>
                  </a:schemeClr>
                </a:solidFill>
                <a:latin typeface="Times New Roman" panose="02020603050405020304" charset="0"/>
                <a:cs typeface="Times New Roman" panose="02020603050405020304" charset="0"/>
              </a:rPr>
              <a:t>/</a:t>
            </a:r>
            <a:r>
              <a:rPr lang="zh-CN" altLang="en-US">
                <a:solidFill>
                  <a:schemeClr val="accent2">
                    <a:lumMod val="75000"/>
                  </a:schemeClr>
                </a:solidFill>
                <a:latin typeface="Times New Roman" panose="02020603050405020304" charset="0"/>
                <a:cs typeface="Times New Roman" panose="02020603050405020304" charset="0"/>
              </a:rPr>
              <a:t>{(1+i)^n - 1}</a:t>
            </a:r>
            <a:endParaRPr lang="zh-CN" altLang="en-US">
              <a:solidFill>
                <a:schemeClr val="accent2">
                  <a:lumMod val="75000"/>
                </a:schemeClr>
              </a:solidFill>
              <a:latin typeface="Times New Roman" panose="02020603050405020304" charset="0"/>
              <a:cs typeface="Times New Roman" panose="02020603050405020304" charset="0"/>
            </a:endParaRPr>
          </a:p>
          <a:p>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Cash Flow Diagram</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(P at time 0, A at times 1 through n)</a:t>
            </a:r>
            <a:endParaRPr lang="zh-CN" altLang="en-US">
              <a:solidFill>
                <a:schemeClr val="accent2">
                  <a:lumMod val="75000"/>
                </a:schemeClr>
              </a:solidFill>
              <a:latin typeface="Times New Roman" panose="02020603050405020304" charset="0"/>
              <a:cs typeface="Times New Roman" panose="02020603050405020304" charset="0"/>
            </a:endParaRPr>
          </a:p>
          <a:p>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When to Use</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Loan payments, mortgage calculations, equipment cost recovery</a:t>
            </a:r>
            <a:endParaRPr lang="zh-CN" altLang="en-US">
              <a:solidFill>
                <a:schemeClr val="accent2">
                  <a:lumMod val="75000"/>
                </a:schemeClr>
              </a:solidFill>
              <a:latin typeface="Times New Roman" panose="02020603050405020304" charset="0"/>
              <a:cs typeface="Times New Roman" panose="02020603050405020304"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p:cNvSpPr txBox="1"/>
          <p:nvPr/>
        </p:nvSpPr>
        <p:spPr>
          <a:xfrm>
            <a:off x="603250" y="498475"/>
            <a:ext cx="812800" cy="615315"/>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000" b="1" i="0" kern="0" cap="none" spc="0" normalizeH="0" baseline="0" noProof="0" dirty="0">
                <a:solidFill>
                  <a:srgbClr val="C5785C"/>
                </a:solidFill>
                <a:latin typeface="黑体" panose="02010609060101010101" charset="-122"/>
                <a:ea typeface="黑体" panose="02010609060101010101" charset="-122"/>
                <a:cs typeface="+mn-ea"/>
                <a:sym typeface="+mn-lt"/>
              </a:rPr>
              <a:t>04</a:t>
            </a:r>
            <a:r>
              <a:rPr lang="en-US" altLang="zh-CN" sz="4000" b="1" kern="0" noProof="1" dirty="0">
                <a:solidFill>
                  <a:srgbClr val="C5785C"/>
                </a:solidFill>
                <a:latin typeface="黑体" panose="02010609060101010101" charset="-122"/>
                <a:ea typeface="黑体" panose="02010609060101010101" charset="-122"/>
                <a:cs typeface="+mn-ea"/>
                <a:sym typeface="+mn-lt"/>
              </a:rPr>
              <a:t>.</a:t>
            </a:r>
            <a:endParaRPr kumimoji="0" lang="en-US" altLang="zh-CN" sz="4000" b="1" i="0" kern="0" cap="none" spc="0" normalizeH="0" baseline="0" noProof="0" dirty="0">
              <a:solidFill>
                <a:srgbClr val="C5785C"/>
              </a:solidFill>
              <a:latin typeface="黑体" panose="02010609060101010101" charset="-122"/>
              <a:ea typeface="黑体" panose="02010609060101010101" charset="-122"/>
              <a:cs typeface="+mn-ea"/>
              <a:sym typeface="+mn-lt"/>
            </a:endParaRPr>
          </a:p>
        </p:txBody>
      </p:sp>
      <p:sp>
        <p:nvSpPr>
          <p:cNvPr id="10243" name="文本框"/>
          <p:cNvSpPr txBox="1"/>
          <p:nvPr/>
        </p:nvSpPr>
        <p:spPr>
          <a:xfrm>
            <a:off x="1416050" y="590550"/>
            <a:ext cx="7322820" cy="430530"/>
          </a:xfrm>
          <a:prstGeom prst="rect">
            <a:avLst/>
          </a:prstGeom>
          <a:noFill/>
          <a:ln w="9525">
            <a:noFill/>
          </a:ln>
        </p:spPr>
        <p:txBody>
          <a:bodyPr wrap="square" lIns="0" tIns="0" rIns="0" bIns="0" anchor="t" anchorCtr="0">
            <a:spAutoFit/>
          </a:bodyPr>
          <a:p>
            <a:pPr>
              <a:buNone/>
            </a:pPr>
            <a:r>
              <a:rPr lang="en-US" sz="2800" b="1" dirty="0">
                <a:solidFill>
                  <a:schemeClr val="accent2">
                    <a:lumMod val="75000"/>
                  </a:schemeClr>
                </a:solidFill>
                <a:latin typeface="Times New Roman" panose="02020603050405020304" charset="0"/>
                <a:cs typeface="Times New Roman" panose="02020603050405020304" charset="0"/>
                <a:sym typeface="+mn-ea"/>
              </a:rPr>
              <a:t>Example Calculation &amp; Key Relationships</a:t>
            </a:r>
            <a:endParaRPr lang="en-US" sz="2800" b="1" dirty="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717550" y="1234440"/>
            <a:ext cx="7771130" cy="4799965"/>
          </a:xfrm>
          <a:prstGeom prst="rect">
            <a:avLst/>
          </a:prstGeom>
          <a:noFill/>
        </p:spPr>
        <p:txBody>
          <a:bodyPr wrap="square" rtlCol="0" anchor="t">
            <a:spAutoFit/>
          </a:bodyPr>
          <a:p>
            <a:r>
              <a:rPr lang="zh-CN" altLang="en-US" b="1">
                <a:solidFill>
                  <a:schemeClr val="accent2">
                    <a:lumMod val="75000"/>
                  </a:schemeClr>
                </a:solidFill>
                <a:latin typeface="Times New Roman" panose="02020603050405020304" charset="0"/>
                <a:cs typeface="Times New Roman" panose="02020603050405020304" charset="0"/>
              </a:rPr>
              <a:t>Example Problem</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 A loan of $5,000 is to be repaid in equal annual payments over 6 years at 9% interest. What is the annual payment?</a:t>
            </a:r>
            <a:endParaRPr lang="zh-CN" altLang="en-US">
              <a:solidFill>
                <a:schemeClr val="accent2">
                  <a:lumMod val="75000"/>
                </a:schemeClr>
              </a:solidFill>
              <a:latin typeface="Times New Roman" panose="02020603050405020304" charset="0"/>
              <a:cs typeface="Times New Roman" panose="02020603050405020304" charset="0"/>
            </a:endParaRPr>
          </a:p>
          <a:p>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Solution</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(A/P, 9\%, 6) ={0.09(1.09)^6}</a:t>
            </a:r>
            <a:r>
              <a:rPr lang="en-US" altLang="zh-CN">
                <a:solidFill>
                  <a:schemeClr val="accent2">
                    <a:lumMod val="75000"/>
                  </a:schemeClr>
                </a:solidFill>
                <a:latin typeface="Times New Roman" panose="02020603050405020304" charset="0"/>
                <a:cs typeface="Times New Roman" panose="02020603050405020304" charset="0"/>
              </a:rPr>
              <a:t>/</a:t>
            </a:r>
            <a:r>
              <a:rPr lang="zh-CN" altLang="en-US">
                <a:solidFill>
                  <a:schemeClr val="accent2">
                    <a:lumMod val="75000"/>
                  </a:schemeClr>
                </a:solidFill>
                <a:latin typeface="Times New Roman" panose="02020603050405020304" charset="0"/>
                <a:cs typeface="Times New Roman" panose="02020603050405020304" charset="0"/>
              </a:rPr>
              <a:t>{(1.09)^6 - 1} = 0.2229</a:t>
            </a:r>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A = 5000</a:t>
            </a:r>
            <a:r>
              <a:rPr lang="en-US" altLang="zh-CN">
                <a:solidFill>
                  <a:schemeClr val="accent2">
                    <a:lumMod val="75000"/>
                  </a:schemeClr>
                </a:solidFill>
                <a:latin typeface="Times New Roman" panose="02020603050405020304" charset="0"/>
                <a:cs typeface="Times New Roman" panose="02020603050405020304" charset="0"/>
              </a:rPr>
              <a:t>*</a:t>
            </a:r>
            <a:r>
              <a:rPr lang="zh-CN" altLang="en-US">
                <a:solidFill>
                  <a:schemeClr val="accent2">
                    <a:lumMod val="75000"/>
                  </a:schemeClr>
                </a:solidFill>
                <a:latin typeface="Times New Roman" panose="02020603050405020304" charset="0"/>
                <a:cs typeface="Times New Roman" panose="02020603050405020304" charset="0"/>
              </a:rPr>
              <a:t>0.2229 = $1,114.50 per year</a:t>
            </a:r>
            <a:endParaRPr lang="zh-CN" altLang="en-US">
              <a:solidFill>
                <a:schemeClr val="accent2">
                  <a:lumMod val="75000"/>
                </a:schemeClr>
              </a:solidFill>
              <a:latin typeface="Times New Roman" panose="02020603050405020304" charset="0"/>
              <a:cs typeface="Times New Roman" panose="02020603050405020304" charset="0"/>
            </a:endParaRPr>
          </a:p>
          <a:p>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Key Relationships</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(A/P, i, n) = 1 / (P/A, i, n)</a:t>
            </a:r>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(A/P, i, n) = (A/F, i, n) + i</a:t>
            </a:r>
            <a:endParaRPr lang="zh-CN" altLang="en-US">
              <a:solidFill>
                <a:schemeClr val="accent2">
                  <a:lumMod val="75000"/>
                </a:schemeClr>
              </a:solidFill>
              <a:latin typeface="Times New Roman" panose="02020603050405020304" charset="0"/>
              <a:cs typeface="Times New Roman" panose="02020603050405020304" charset="0"/>
            </a:endParaRPr>
          </a:p>
          <a:p>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b="1">
                <a:solidFill>
                  <a:schemeClr val="accent2">
                    <a:lumMod val="75000"/>
                  </a:schemeClr>
                </a:solidFill>
                <a:latin typeface="Times New Roman" panose="02020603050405020304" charset="0"/>
                <a:cs typeface="Times New Roman" panose="02020603050405020304" charset="0"/>
              </a:rPr>
              <a:t>Factor Usage Summary</a:t>
            </a:r>
            <a:r>
              <a:rPr lang="en-US" altLang="zh-CN" b="1">
                <a:solidFill>
                  <a:schemeClr val="accent2">
                    <a:lumMod val="75000"/>
                  </a:schemeClr>
                </a:solidFill>
                <a:latin typeface="Times New Roman" panose="02020603050405020304" charset="0"/>
                <a:cs typeface="Times New Roman" panose="02020603050405020304" charset="0"/>
              </a:rPr>
              <a:t>:</a:t>
            </a:r>
            <a:endParaRPr lang="zh-CN" altLang="en-US" b="1">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(F/A): Savings accumulation</a:t>
            </a:r>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(A/F): Sinking fund deposits</a:t>
            </a:r>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(P/A): Present value of income</a:t>
            </a:r>
            <a:endParaRPr lang="zh-CN" altLang="en-US">
              <a:solidFill>
                <a:schemeClr val="accent2">
                  <a:lumMod val="75000"/>
                </a:schemeClr>
              </a:solidFill>
              <a:latin typeface="Times New Roman" panose="02020603050405020304" charset="0"/>
              <a:cs typeface="Times New Roman" panose="02020603050405020304" charset="0"/>
            </a:endParaRPr>
          </a:p>
          <a:p>
            <a:r>
              <a:rPr lang="zh-CN" altLang="en-US">
                <a:solidFill>
                  <a:schemeClr val="accent2">
                    <a:lumMod val="75000"/>
                  </a:schemeClr>
                </a:solidFill>
                <a:latin typeface="Times New Roman" panose="02020603050405020304" charset="0"/>
                <a:cs typeface="Times New Roman" panose="02020603050405020304" charset="0"/>
              </a:rPr>
              <a:t>(A/P): Loan payments</a:t>
            </a:r>
            <a:endParaRPr lang="zh-CN" altLang="en-US">
              <a:solidFill>
                <a:schemeClr val="accent2">
                  <a:lumMod val="75000"/>
                </a:schemeClr>
              </a:solidFill>
              <a:latin typeface="Times New Roman" panose="02020603050405020304" charset="0"/>
              <a:cs typeface="Times New Roman" panose="0202060305040502030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p:cNvSpPr/>
          <p:nvPr/>
        </p:nvSpPr>
        <p:spPr>
          <a:xfrm>
            <a:off x="2762250" y="3328988"/>
            <a:ext cx="7018338" cy="957263"/>
          </a:xfrm>
          <a:prstGeom prst="roundRect">
            <a:avLst>
              <a:gd name="adj" fmla="val 50000"/>
            </a:avLst>
          </a:prstGeom>
          <a:solidFill>
            <a:srgbClr val="C578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latin typeface="Times New Roman Regular" panose="02020503050405090304" charset="0"/>
              <a:ea typeface="微软雅黑" panose="020B0503020204020204" charset="-122"/>
              <a:cs typeface="Times New Roman Regular" panose="02020503050405090304" charset="0"/>
            </a:endParaRPr>
          </a:p>
        </p:txBody>
      </p:sp>
      <p:sp>
        <p:nvSpPr>
          <p:cNvPr id="3" name="文本框"/>
          <p:cNvSpPr txBox="1"/>
          <p:nvPr/>
        </p:nvSpPr>
        <p:spPr>
          <a:xfrm>
            <a:off x="3369425" y="3429639"/>
            <a:ext cx="5885411" cy="738664"/>
          </a:xfrm>
          <a:prstGeom prst="rect">
            <a:avLst/>
          </a:prstGeom>
          <a:noFill/>
          <a:ln w="9525">
            <a:noFill/>
          </a:ln>
        </p:spPr>
        <p:txBody>
          <a:bodyPr wrap="square" lIns="0" tIns="0" rIns="0" bIns="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dirty="0">
                <a:ln>
                  <a:noFill/>
                </a:ln>
                <a:solidFill>
                  <a:srgbClr val="FFFFFF"/>
                </a:solidFill>
                <a:effectLst/>
                <a:uLnTx/>
                <a:uFillTx/>
                <a:latin typeface="Times New Roman" panose="02020603050405020304" charset="0"/>
                <a:ea typeface="Noto Sans SC" panose="020B0500000000000000" pitchFamily="34" charset="-122"/>
                <a:cs typeface="Times New Roman" panose="02020603050405020304" charset="0"/>
                <a:sym typeface="Arial" panose="020B0604020202020204" pitchFamily="34" charset="0"/>
              </a:rPr>
              <a:t>Practice Problems</a:t>
            </a:r>
            <a:endParaRPr kumimoji="0" lang="zh-CN" altLang="en-US" sz="4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Arial" panose="020B0604020202020204" pitchFamily="34" charset="0"/>
            </a:endParaRPr>
          </a:p>
        </p:txBody>
      </p:sp>
      <p:sp>
        <p:nvSpPr>
          <p:cNvPr id="11" name="文本框"/>
          <p:cNvSpPr txBox="1"/>
          <p:nvPr/>
        </p:nvSpPr>
        <p:spPr>
          <a:xfrm>
            <a:off x="4598643" y="2505075"/>
            <a:ext cx="2994670" cy="676910"/>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P</a:t>
            </a:r>
            <a:r>
              <a:rPr lang="en-US" altLang="zh-CN" sz="4400" kern="0" noProof="1">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art</a:t>
            </a:r>
            <a:r>
              <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 06</a:t>
            </a:r>
            <a:endPar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文本框 2"/>
              <p:cNvSpPr txBox="1"/>
              <p:nvPr/>
            </p:nvSpPr>
            <p:spPr>
              <a:xfrm>
                <a:off x="810260" y="857250"/>
                <a:ext cx="10571480" cy="5311140"/>
              </a:xfrm>
              <a:prstGeom prst="rect">
                <a:avLst/>
              </a:prstGeom>
              <a:noFill/>
            </p:spPr>
            <p:txBody>
              <a:bodyPr wrap="square" rtlCol="0">
                <a:no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0" i="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P</a:t>
                </a:r>
                <a:r>
                  <a:rPr kumimoji="0" lang="en-US" altLang="zh-CN" sz="3200" b="0" i="0" u="none" strike="noStrike" kern="1200" cap="none" spc="0" normalizeH="0" baseline="0" noProof="0" dirty="0" err="1">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roblem</a:t>
                </a:r>
                <a:r>
                  <a:rPr kumimoji="0" lang="en-US" altLang="zh-CN" sz="3200" b="0" i="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 1</a:t>
                </a:r>
                <a:r>
                  <a:rPr kumimoji="0" lang="zh-CN" altLang="en-US" sz="3200" b="0" i="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a:t>
                </a:r>
                <a:r>
                  <a:rPr lang="en-US" sz="3200" dirty="0">
                    <a:ln>
                      <a:solidFill>
                        <a:schemeClr val="accent2">
                          <a:lumMod val="75000"/>
                        </a:schemeClr>
                      </a:solidFill>
                    </a:ln>
                    <a:solidFill>
                      <a:schemeClr val="accent2">
                        <a:lumMod val="75000"/>
                      </a:schemeClr>
                    </a:solidFill>
                    <a:latin typeface="Times New Roman Regular" panose="02020503050405090304" charset="0"/>
                    <a:ea typeface="Noto Sans SC" panose="020B0500000000000000" pitchFamily="34" charset="-122"/>
                    <a:cs typeface="Times New Roman Regular" panose="02020503050405090304" charset="0"/>
                    <a:sym typeface="+mn-ea"/>
                  </a:rPr>
                  <a:t>F/A Factor</a:t>
                </a:r>
                <a:endParaRPr lang="en-US" sz="3200" dirty="0">
                  <a:ln>
                    <a:solidFill>
                      <a:schemeClr val="accent2">
                        <a:lumMod val="75000"/>
                      </a:schemeClr>
                    </a:solidFill>
                  </a:ln>
                  <a:solidFill>
                    <a:schemeClr val="accent2">
                      <a:lumMod val="75000"/>
                    </a:schemeClr>
                  </a:solidFill>
                  <a:latin typeface="Times New Roman Regular" panose="02020503050405090304" charset="0"/>
                  <a:cs typeface="Times New Roman Regular" panose="02020503050405090304" charset="0"/>
                </a:endParaRPr>
              </a:p>
              <a:p>
                <a:pPr>
                  <a:lnSpc>
                    <a:spcPct val="150000"/>
                  </a:lnSpc>
                </a:pPr>
                <a:r>
                  <a:rPr lang="en-US" sz="2400"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rPr>
                  <a:t>If you deposit $800 at the end of each year for 7 years at 9%  interest, how much will you have accumulated?</a:t>
                </a:r>
                <a:endParaRPr lang="en-US" sz="2400"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endParaRPr>
              </a:p>
              <a:p>
                <a:pPr>
                  <a:lnSpc>
                    <a:spcPct val="150000"/>
                  </a:lnSpc>
                </a:pPr>
                <a:r>
                  <a:rPr lang="en-US" sz="2400"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rPr>
                  <a:t>                                              </a:t>
                </a:r>
                <a:r>
                  <a:rPr lang="en-US" sz="20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F = A(F/A, 9%, 7)</a:t>
                </a:r>
                <a:endParaRPr lang="en-US" sz="2000" dirty="0">
                  <a:ln>
                    <a:solidFill>
                      <a:schemeClr val="accent2">
                        <a:lumMod val="75000"/>
                      </a:schemeClr>
                    </a:solidFill>
                  </a:ln>
                  <a:solidFill>
                    <a:schemeClr val="accent2">
                      <a:lumMod val="75000"/>
                    </a:schemeClr>
                  </a:solidFill>
                  <a:latin typeface="Times New Roman" panose="02020603050405020304" charset="0"/>
                  <a:cs typeface="Times New Roman" panose="02020603050405020304" charset="0"/>
                </a:endParaRPr>
              </a:p>
              <a:p>
                <a:pPr>
                  <a:lnSpc>
                    <a:spcPct val="150000"/>
                  </a:lnSpc>
                </a:pPr>
                <a14:m>
                  <m:oMathPara xmlns:m="http://schemas.openxmlformats.org/officeDocument/2006/math">
                    <m:oMathParaPr>
                      <m:jc m:val="centerGroup"/>
                    </m:oMathParaPr>
                    <m:oMath xmlns:m="http://schemas.openxmlformats.org/officeDocument/2006/math">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f>
                        <m:fPr>
                          <m:ctrlPr>
                            <a:rPr lang="en-US" sz="2000" i="1" dirty="0">
                              <a:ln>
                                <a:solidFill>
                                  <a:schemeClr val="accent2">
                                    <a:lumMod val="75000"/>
                                  </a:schemeClr>
                                </a:solidFill>
                              </a:ln>
                              <a:solidFill>
                                <a:schemeClr val="accent2">
                                  <a:lumMod val="75000"/>
                                </a:schemeClr>
                              </a:solidFill>
                              <a:latin typeface="Cambria Math" panose="02040503050406030204" charset="0"/>
                              <a:ea typeface="MiSans" panose="02010600030101010101" pitchFamily="34" charset="-122"/>
                              <a:cs typeface="Cambria Math" panose="02040503050406030204" charset="0"/>
                              <a:sym typeface="+mn-ea"/>
                            </a:rPr>
                          </m:ctrlPr>
                        </m:fPr>
                        <m:num>
                          <m:sSup>
                            <m:sSupPr>
                              <m:ctrlPr>
                                <a:rPr lang="en-US" sz="2000" i="1" dirty="0">
                                  <a:ln>
                                    <a:solidFill>
                                      <a:schemeClr val="accent2">
                                        <a:lumMod val="75000"/>
                                      </a:schemeClr>
                                    </a:solidFill>
                                  </a:ln>
                                  <a:solidFill>
                                    <a:schemeClr val="accent2">
                                      <a:lumMod val="75000"/>
                                    </a:schemeClr>
                                  </a:solidFill>
                                  <a:latin typeface="Cambria Math" panose="02040503050406030204" charset="0"/>
                                  <a:ea typeface="MiSans" panose="02010600030101010101" pitchFamily="34" charset="-122"/>
                                  <a:cs typeface="Cambria Math" panose="02040503050406030204" charset="0"/>
                                  <a:sym typeface="+mn-ea"/>
                                </a:rPr>
                              </m:ctrlPr>
                            </m:sSupPr>
                            <m:e>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1</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0</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09</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e>
                            <m:sup>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10</m:t>
                              </m:r>
                            </m:sup>
                          </m:sSup>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1</m:t>
                          </m:r>
                        </m:num>
                        <m:den>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0</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09</m:t>
                          </m:r>
                        </m:den>
                      </m:f>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9</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200435</m:t>
                      </m:r>
                    </m:oMath>
                  </m:oMathPara>
                </a14:m>
                <a:endParaRPr lang="en-US" sz="2000" i="1"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a:p>
                <a:pPr>
                  <a:lnSpc>
                    <a:spcPct val="150000"/>
                  </a:lnSpc>
                </a:pPr>
                <a14:m>
                  <m:oMathPara xmlns:m="http://schemas.openxmlformats.org/officeDocument/2006/math">
                    <m:oMathParaPr>
                      <m:jc m:val="centerGroup"/>
                    </m:oMathParaPr>
                    <m:oMath xmlns:m="http://schemas.openxmlformats.org/officeDocument/2006/math">
                      <m:r>
                        <a:rPr lang="en-US" sz="2000" i="1" dirty="0">
                          <a:ln>
                            <a:solidFill>
                              <a:schemeClr val="accent2">
                                <a:lumMod val="75000"/>
                              </a:schemeClr>
                            </a:solidFill>
                          </a:ln>
                          <a:solidFill>
                            <a:schemeClr val="accent2">
                              <a:lumMod val="75000"/>
                            </a:schemeClr>
                          </a:solidFill>
                          <a:latin typeface="Cambria Math" panose="02040503050406030204" charset="0"/>
                          <a:ea typeface="宋体" panose="02010600030101010101" pitchFamily="2" charset="-122"/>
                          <a:cs typeface="Cambria Math" panose="02040503050406030204" charset="0"/>
                          <a:sym typeface="+mn-ea"/>
                        </a:rPr>
                        <m:t>𝐹</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800</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9</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200435</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7360</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m:t>
                      </m:r>
                      <m:r>
                        <a:rPr lang="en-US" sz="2000" i="1" dirty="0">
                          <a:ln>
                            <a:solidFill>
                              <a:schemeClr val="accent2">
                                <a:lumMod val="75000"/>
                              </a:schemeClr>
                            </a:solidFill>
                          </a:ln>
                          <a:solidFill>
                            <a:schemeClr val="accent2">
                              <a:lumMod val="75000"/>
                            </a:schemeClr>
                          </a:solidFill>
                          <a:latin typeface="Cambria Math" panose="02040503050406030204" charset="0"/>
                          <a:ea typeface="MS Mincho" charset="0"/>
                          <a:cs typeface="Cambria Math" panose="02040503050406030204" charset="0"/>
                          <a:sym typeface="+mn-ea"/>
                        </a:rPr>
                        <m:t>35</m:t>
                      </m:r>
                    </m:oMath>
                  </m:oMathPara>
                </a14:m>
                <a:endParaRPr lang="en-US" sz="2000" i="1"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endParaRPr>
              </a:p>
              <a:p>
                <a:pPr>
                  <a:lnSpc>
                    <a:spcPct val="130000"/>
                  </a:lnSpc>
                </a:pPr>
                <a:endParaRPr lang="en-US" sz="2400" dirty="0">
                  <a:ln>
                    <a:solidFill>
                      <a:schemeClr val="accent2">
                        <a:lumMod val="75000"/>
                      </a:schemeClr>
                    </a:solidFill>
                  </a:ln>
                  <a:solidFill>
                    <a:schemeClr val="accent2">
                      <a:lumMod val="75000"/>
                    </a:schemeClr>
                  </a:solidFill>
                  <a:latin typeface="MiSans" panose="02010600030101010101" pitchFamily="34" charset="-122"/>
                  <a:ea typeface="MiSans" panose="02010600030101010101" pitchFamily="34" charset="-122"/>
                  <a:cs typeface="MiSans" panose="02010600030101010101" pitchFamily="34" charset="-120"/>
                  <a:sym typeface="+mn-ea"/>
                </a:endParaRPr>
              </a:p>
              <a:p>
                <a:pPr>
                  <a:lnSpc>
                    <a:spcPct val="130000"/>
                  </a:lnSpc>
                </a:pPr>
                <a:endParaRPr kumimoji="0" lang="en-US" altLang="en-US" sz="2400" b="0" i="0" u="none" strike="noStrike" kern="1200" cap="none" spc="0" normalizeH="0" baseline="0" noProof="0" dirty="0">
                  <a:ln>
                    <a:solidFill>
                      <a:schemeClr val="accent2">
                        <a:lumMod val="75000"/>
                      </a:schemeClr>
                    </a:solidFill>
                  </a:ln>
                  <a:solidFill>
                    <a:schemeClr val="accent2">
                      <a:lumMod val="75000"/>
                    </a:schemeClr>
                  </a:solidFill>
                  <a:effectLst/>
                  <a:uLnTx/>
                  <a:uFillTx/>
                  <a:latin typeface="MiSans" panose="02010600030101010101" pitchFamily="34" charset="-122"/>
                  <a:ea typeface="MiSans" panose="02010600030101010101" pitchFamily="34" charset="-122"/>
                  <a:cs typeface="MiSans" panose="02010600030101010101" pitchFamily="34" charset="-120"/>
                  <a:sym typeface="+mn-ea"/>
                </a:endParaRPr>
              </a:p>
            </p:txBody>
          </p:sp>
        </mc:Choice>
        <mc:Fallback>
          <p:sp>
            <p:nvSpPr>
              <p:cNvPr id="3" name="文本框 2"/>
              <p:cNvSpPr txBox="1">
                <a:spLocks noRot="1" noChangeAspect="1" noMove="1" noResize="1" noEditPoints="1" noAdjustHandles="1" noChangeArrowheads="1" noChangeShapeType="1" noTextEdit="1"/>
              </p:cNvSpPr>
              <p:nvPr/>
            </p:nvSpPr>
            <p:spPr>
              <a:xfrm>
                <a:off x="810260" y="857250"/>
                <a:ext cx="10571480" cy="5311140"/>
              </a:xfrm>
              <a:prstGeom prst="rect">
                <a:avLst/>
              </a:prstGeom>
              <a:blipFill rotWithShape="1">
                <a:blip r:embed="rId1"/>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1" name="文本框 1"/>
          <p:cNvSpPr txBox="1"/>
          <p:nvPr>
            <p:custDataLst>
              <p:tags r:id="rId1"/>
            </p:custDataLst>
          </p:nvPr>
        </p:nvSpPr>
        <p:spPr>
          <a:xfrm>
            <a:off x="5922963" y="3805238"/>
            <a:ext cx="2209800" cy="452437"/>
          </a:xfrm>
          <a:prstGeom prst="rect">
            <a:avLst/>
          </a:prstGeom>
          <a:noFill/>
          <a:ln w="9525">
            <a:noFill/>
          </a:ln>
        </p:spPr>
        <p:txBody>
          <a:bodyPr wrap="square" lIns="68580" tIns="34290" rIns="68580" bIns="34290" anchor="t" anchorCtr="0">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Arial" panose="020B0604020202020204" pitchFamily="34" charset="0"/>
              </a:rPr>
              <a:t>输入标题</a:t>
            </a:r>
            <a:endParaRPr kumimoji="0" lang="zh-CN" altLang="en-US" sz="20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Arial" panose="020B0604020202020204" pitchFamily="34" charset="0"/>
            </a:endParaRPr>
          </a:p>
        </p:txBody>
      </p:sp>
      <mc:AlternateContent xmlns:mc="http://schemas.openxmlformats.org/markup-compatibility/2006">
        <mc:Choice xmlns:a14="http://schemas.microsoft.com/office/drawing/2010/main" Requires="a14">
          <p:sp>
            <p:nvSpPr>
              <p:cNvPr id="2" name="文本框 1"/>
              <p:cNvSpPr txBox="1"/>
              <p:nvPr/>
            </p:nvSpPr>
            <p:spPr>
              <a:xfrm>
                <a:off x="1280795" y="933450"/>
                <a:ext cx="9918700" cy="5672397"/>
              </a:xfrm>
              <a:prstGeom prst="rect">
                <a:avLst/>
              </a:prstGeom>
              <a:noFill/>
            </p:spPr>
            <p:txBody>
              <a:bodyPr wrap="square" rtlCol="0">
                <a:no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P</a:t>
                </a:r>
                <a:r>
                  <a:rPr kumimoji="0" lang="en-US" altLang="zh-CN" sz="3200" b="0" u="none" strike="noStrike" kern="1200" cap="none" spc="0" normalizeH="0" baseline="0" noProof="0" dirty="0" err="1">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roblem</a:t>
                </a:r>
                <a:r>
                  <a:rPr kumimoji="0" lang="en-US" altLang="zh-CN" sz="3200" b="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 2</a:t>
                </a:r>
                <a:r>
                  <a:rPr kumimoji="0" lang="zh-CN" altLang="en-US" sz="3200" b="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a:t>
                </a:r>
                <a:r>
                  <a:rPr lang="en-US" sz="3200" dirty="0">
                    <a:ln>
                      <a:solidFill>
                        <a:schemeClr val="accent2">
                          <a:lumMod val="75000"/>
                        </a:schemeClr>
                      </a:solidFill>
                    </a:ln>
                    <a:solidFill>
                      <a:schemeClr val="accent2">
                        <a:lumMod val="75000"/>
                      </a:schemeClr>
                    </a:solidFill>
                    <a:latin typeface="Times New Roman Regular" panose="02020503050405090304" charset="0"/>
                    <a:ea typeface="Noto Sans SC" panose="020B0500000000000000" pitchFamily="34" charset="-122"/>
                    <a:cs typeface="Times New Roman Regular" panose="02020503050405090304" charset="0"/>
                    <a:sym typeface="+mn-ea"/>
                  </a:rPr>
                  <a:t>A/F Factor</a:t>
                </a:r>
                <a:endParaRPr lang="en-US" sz="3200" dirty="0">
                  <a:ln>
                    <a:solidFill>
                      <a:schemeClr val="accent2">
                        <a:lumMod val="75000"/>
                      </a:schemeClr>
                    </a:solidFill>
                  </a:ln>
                  <a:solidFill>
                    <a:schemeClr val="accent2">
                      <a:lumMod val="75000"/>
                    </a:schemeClr>
                  </a:solidFill>
                  <a:latin typeface="Times New Roman Regular" panose="02020503050405090304" charset="0"/>
                  <a:ea typeface="Noto Sans SC" panose="020B0500000000000000" pitchFamily="34" charset="-122"/>
                  <a:cs typeface="Times New Roman Regular" panose="02020503050405090304" charset="0"/>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lang="en-US" sz="2400"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rPr>
                  <a:t>How much must you deposit at the end of each year for 10 years to accumulate $20,000 at 8% interest?</a:t>
                </a:r>
                <a:endParaRPr lang="en-US" sz="2400" dirty="0">
                  <a:ln>
                    <a:solidFill>
                      <a:schemeClr val="accent2">
                        <a:lumMod val="75000"/>
                      </a:schemeClr>
                    </a:solidFill>
                  </a:ln>
                  <a:solidFill>
                    <a:schemeClr val="accent2">
                      <a:lumMod val="75000"/>
                    </a:schemeClr>
                  </a:solidFill>
                  <a:latin typeface="Times New Roman Regular" panose="02020503050405090304" charset="0"/>
                  <a:cs typeface="Times New Roman Regular" panose="02020503050405090304" charset="0"/>
                </a:endParaRPr>
              </a:p>
              <a:p>
                <a:pPr marL="0" marR="0" lvl="0" indent="0" algn="l" defTabSz="914400" rtl="0" eaLnBrk="1" fontAlgn="base" latinLnBrk="0" hangingPunct="1">
                  <a:lnSpc>
                    <a:spcPct val="150000"/>
                  </a:lnSpc>
                  <a:spcBef>
                    <a:spcPct val="0"/>
                  </a:spcBef>
                  <a:spcAft>
                    <a:spcPct val="0"/>
                  </a:spcAft>
                  <a:buClrTx/>
                  <a:buSzTx/>
                  <a:buFontTx/>
                  <a:buNone/>
                  <a:defRPr/>
                </a:pPr>
                <a:r>
                  <a:rPr lang="en-US" sz="2300" dirty="0">
                    <a:ln>
                      <a:solidFill>
                        <a:schemeClr val="accent2">
                          <a:lumMod val="75000"/>
                        </a:schemeClr>
                      </a:solidFill>
                    </a:ln>
                    <a:solidFill>
                      <a:schemeClr val="accent2">
                        <a:lumMod val="75000"/>
                      </a:schemeClr>
                    </a:solidFill>
                    <a:latin typeface="Times New Roman" panose="02020603050405020304" charset="0"/>
                    <a:ea typeface="MiSans" panose="02010600030101010101" pitchFamily="34" charset="-122"/>
                    <a:cs typeface="Times New Roman" panose="02020603050405020304" charset="0"/>
                    <a:sym typeface="+mn-ea"/>
                  </a:rPr>
                  <a:t>A = F(A/F, 8%, 10)</a:t>
                </a:r>
                <a:endParaRPr lang="en-US" sz="2300" dirty="0">
                  <a:ln>
                    <a:solidFill>
                      <a:schemeClr val="accent2">
                        <a:lumMod val="75000"/>
                      </a:schemeClr>
                    </a:solidFill>
                  </a:ln>
                  <a:solidFill>
                    <a:schemeClr val="accent2">
                      <a:lumMod val="75000"/>
                    </a:schemeClr>
                  </a:solidFill>
                  <a:latin typeface="Times New Roman" panose="02020603050405020304" charset="0"/>
                  <a:cs typeface="Times New Roman" panose="02020603050405020304" charset="0"/>
                </a:endParaRPr>
              </a:p>
              <a:p>
                <a:pPr marL="0" marR="0" lvl="0" indent="0" algn="l" defTabSz="914400" rtl="0" eaLnBrk="1" fontAlgn="base" latinLnBrk="0" hangingPunct="1">
                  <a:lnSpc>
                    <a:spcPct val="150000"/>
                  </a:lnSpc>
                  <a:spcBef>
                    <a:spcPct val="0"/>
                  </a:spcBef>
                  <a:spcAft>
                    <a:spcPct val="0"/>
                  </a:spcAft>
                  <a:buClrTx/>
                  <a:buSzTx/>
                  <a:buFontTx/>
                  <a:buNone/>
                  <a:defRPr/>
                </a:pPr>
                <a14:m>
                  <m:oMathPara xmlns:m="http://schemas.openxmlformats.org/officeDocument/2006/math">
                    <m:oMathParaPr>
                      <m:jc m:val="centerGroup"/>
                    </m:oMathParaPr>
                    <m:oMath xmlns:m="http://schemas.openxmlformats.org/officeDocument/2006/math">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f>
                        <m:fPr>
                          <m:ctrlPr>
                            <a:rPr lang="en-US" sz="2400" dirty="0">
                              <a:ln>
                                <a:solidFill>
                                  <a:schemeClr val="accent2">
                                    <a:lumMod val="75000"/>
                                  </a:schemeClr>
                                </a:solidFill>
                              </a:ln>
                              <a:solidFill>
                                <a:schemeClr val="accent2">
                                  <a:lumMod val="75000"/>
                                </a:schemeClr>
                              </a:solidFill>
                              <a:latin typeface="DejaVu Math TeX Gyre" panose="02000503000000000000" charset="0"/>
                              <a:ea typeface="MiSans" panose="02010600030101010101" pitchFamily="34" charset="-122"/>
                              <a:cs typeface="DejaVu Math TeX Gyre" panose="02000503000000000000" charset="0"/>
                              <a:sym typeface="+mn-ea"/>
                            </a:rPr>
                          </m:ctrlPr>
                        </m:fPr>
                        <m:num>
                          <m:sSup>
                            <m:sSupPr>
                              <m:ctrlPr>
                                <a:rPr lang="en-US" sz="2400" dirty="0">
                                  <a:ln>
                                    <a:solidFill>
                                      <a:schemeClr val="accent2">
                                        <a:lumMod val="75000"/>
                                      </a:schemeClr>
                                    </a:solidFill>
                                  </a:ln>
                                  <a:solidFill>
                                    <a:schemeClr val="accent2">
                                      <a:lumMod val="75000"/>
                                    </a:schemeClr>
                                  </a:solidFill>
                                  <a:latin typeface="DejaVu Math TeX Gyre" panose="02000503000000000000" charset="0"/>
                                  <a:ea typeface="MiSans" panose="02010600030101010101" pitchFamily="34" charset="-122"/>
                                  <a:cs typeface="DejaVu Math TeX Gyre" panose="02000503000000000000" charset="0"/>
                                  <a:sym typeface="+mn-ea"/>
                                </a:rPr>
                              </m:ctrlPr>
                            </m:sSupPr>
                            <m:e>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08</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e>
                            <m:sup>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10</m:t>
                              </m:r>
                            </m:sup>
                          </m:sSup>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m:t>
                          </m:r>
                        </m:num>
                        <m:den>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08</m:t>
                          </m:r>
                        </m:den>
                      </m:f>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14</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486562</m:t>
                      </m:r>
                    </m:oMath>
                  </m:oMathPara>
                </a14:m>
                <a:endParaRPr lang="en-US" sz="2400" dirty="0">
                  <a:ln>
                    <a:solidFill>
                      <a:schemeClr val="accent2">
                        <a:lumMod val="75000"/>
                      </a:schemeClr>
                    </a:solidFill>
                  </a:ln>
                  <a:solidFill>
                    <a:schemeClr val="accent2">
                      <a:lumMod val="75000"/>
                    </a:schemeClr>
                  </a:solidFill>
                  <a:latin typeface="Times New Roman Regular" panose="02020503050405090304" charset="0"/>
                  <a:ea typeface="宋体" panose="02010600030101010101" pitchFamily="2" charset="-122"/>
                  <a:cs typeface="Times New Roman Regular" panose="02020503050405090304" charset="0"/>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lang="en-US" sz="2400" b="1"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rPr>
                  <a:t>A = F(A/F, 8%, 10)</a:t>
                </a:r>
                <a:endParaRPr lang="en-US" sz="2400" b="1"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lang="en-US" sz="2400" b="1"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rPr>
                  <a:t>                      </a:t>
                </a:r>
                <a14:m>
                  <m:oMath xmlns:m="http://schemas.openxmlformats.org/officeDocument/2006/math">
                    <m:r>
                      <a:rPr lang="en-US" sz="2400" b="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f>
                      <m:fPr>
                        <m:type m:val="lin"/>
                        <m:ctrlP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ctrlPr>
                      </m:fPr>
                      <m:num>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m:t>
                        </m:r>
                      </m:num>
                      <m:den>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14</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486572</m:t>
                        </m:r>
                      </m:den>
                    </m:f>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1380</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59</m:t>
                    </m:r>
                  </m:oMath>
                </a14:m>
                <a:endParaRPr lang="en-US" sz="2400" dirty="0">
                  <a:ln>
                    <a:solidFill>
                      <a:schemeClr val="accent2">
                        <a:lumMod val="75000"/>
                      </a:schemeClr>
                    </a:solidFill>
                  </a:ln>
                  <a:solidFill>
                    <a:schemeClr val="accent2">
                      <a:lumMod val="75000"/>
                    </a:schemeClr>
                  </a:solidFill>
                  <a:latin typeface="Times New Roman Regular" panose="02020503050405090304" charset="0"/>
                  <a:cs typeface="Times New Roman Regular" panose="02020503050405090304" charset="0"/>
                </a:endParaRPr>
              </a:p>
              <a:p>
                <a:pPr marL="0" marR="0" lvl="0" indent="0" algn="l" defTabSz="914400" rtl="0" eaLnBrk="1" fontAlgn="base" latinLnBrk="0" hangingPunct="1">
                  <a:lnSpc>
                    <a:spcPct val="150000"/>
                  </a:lnSpc>
                  <a:spcBef>
                    <a:spcPct val="0"/>
                  </a:spcBef>
                  <a:spcAft>
                    <a:spcPct val="0"/>
                  </a:spcAft>
                  <a:buClrTx/>
                  <a:buSzTx/>
                  <a:buFontTx/>
                  <a:buNone/>
                  <a:defRPr/>
                </a:pPr>
                <a:r>
                  <a:rPr lang="en-US" sz="2400"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rPr>
                  <a:t>A</a:t>
                </a:r>
                <a14:m>
                  <m:oMath xmlns:m="http://schemas.openxmlformats.org/officeDocument/2006/math">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20000</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06903</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1380</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59</m:t>
                    </m:r>
                  </m:oMath>
                </a14:m>
                <a:endParaRPr lang="en-US" sz="2400"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endParaRPr lang="en-US" sz="3200" dirty="0">
                  <a:solidFill>
                    <a:schemeClr val="accent2">
                      <a:lumMod val="75000"/>
                    </a:schemeClr>
                  </a:solidFill>
                  <a:latin typeface="Times New Roman" panose="02020603050405020304" charset="0"/>
                  <a:cs typeface="Times New Roman" panose="0202060305040502030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3200" b="0" i="0" u="none" strike="noStrike" kern="1200" cap="none" spc="0" normalizeH="0" baseline="0" noProof="0" dirty="0">
                  <a:ln>
                    <a:noFill/>
                  </a:ln>
                  <a:solidFill>
                    <a:schemeClr val="accent2">
                      <a:lumMod val="75000"/>
                    </a:schemeClr>
                  </a:solidFill>
                  <a:effectLst/>
                  <a:uLnTx/>
                  <a:uFillTx/>
                  <a:latin typeface="Times New Roman" panose="02020603050405020304" charset="0"/>
                  <a:ea typeface="微软雅黑" panose="020B0503020204020204" charset="-122"/>
                  <a:cs typeface="Times New Roman" panose="0202060305040502030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1280795" y="933450"/>
                <a:ext cx="9918700" cy="5672397"/>
              </a:xfrm>
              <a:prstGeom prst="rect">
                <a:avLst/>
              </a:prstGeom>
              <a:blipFill rotWithShape="1">
                <a:blip r:embed="rId2"/>
                <a:stretch>
                  <a:fillRect b="-14185"/>
                </a:stretch>
              </a:blipFill>
            </p:spPr>
            <p:txBody>
              <a:bodyPr/>
              <a:lstStyle/>
              <a:p>
                <a:r>
                  <a:rPr lang="zh-CN" altLang="en-US">
                    <a:noFill/>
                  </a:rPr>
                  <a:t> </a:t>
                </a:r>
              </a:p>
            </p:txBody>
          </p:sp>
        </mc:Fallback>
      </mc:AlternateContent>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文本框 1"/>
              <p:cNvSpPr txBox="1"/>
              <p:nvPr/>
            </p:nvSpPr>
            <p:spPr>
              <a:xfrm>
                <a:off x="821055" y="663575"/>
                <a:ext cx="9564370" cy="5266690"/>
              </a:xfrm>
              <a:prstGeom prst="rect">
                <a:avLst/>
              </a:prstGeom>
              <a:noFill/>
            </p:spPr>
            <p:txBody>
              <a:bodyPr wrap="square" rtlCol="0">
                <a:no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0" i="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P</a:t>
                </a:r>
                <a:r>
                  <a:rPr kumimoji="0" lang="en-US" altLang="zh-CN" sz="3200" b="0" i="0" u="none" strike="noStrike" kern="1200" cap="none" spc="0" normalizeH="0" baseline="0" noProof="0" dirty="0" err="1">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roblem</a:t>
                </a:r>
                <a:r>
                  <a:rPr kumimoji="0" lang="en-US" altLang="zh-CN" sz="3200" b="0" i="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 3</a:t>
                </a:r>
                <a:r>
                  <a:rPr kumimoji="0" lang="zh-CN" altLang="en-US" sz="3200" b="0" i="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微软雅黑" panose="020B0503020204020204" charset="-122"/>
                    <a:cs typeface="Times New Roman Regular" panose="02020503050405090304" charset="0"/>
                    <a:sym typeface="+mn-ea"/>
                  </a:rPr>
                  <a:t>：</a:t>
                </a:r>
                <a:r>
                  <a:rPr lang="en-US" sz="3200" dirty="0">
                    <a:ln>
                      <a:solidFill>
                        <a:schemeClr val="accent2">
                          <a:lumMod val="75000"/>
                        </a:schemeClr>
                      </a:solidFill>
                    </a:ln>
                    <a:solidFill>
                      <a:schemeClr val="accent2">
                        <a:lumMod val="75000"/>
                      </a:schemeClr>
                    </a:solidFill>
                    <a:latin typeface="Times New Roman Regular" panose="02020503050405090304" charset="0"/>
                    <a:ea typeface="Noto Sans SC" panose="020B0500000000000000" pitchFamily="34" charset="-122"/>
                    <a:cs typeface="Times New Roman Regular" panose="02020503050405090304" charset="0"/>
                    <a:sym typeface="+mn-ea"/>
                  </a:rPr>
                  <a:t>P/A Factor</a:t>
                </a:r>
                <a:endParaRPr lang="en-US" sz="3200" dirty="0">
                  <a:ln>
                    <a:solidFill>
                      <a:schemeClr val="accent2">
                        <a:lumMod val="75000"/>
                      </a:schemeClr>
                    </a:solidFill>
                  </a:ln>
                  <a:solidFill>
                    <a:schemeClr val="accent2">
                      <a:lumMod val="75000"/>
                    </a:schemeClr>
                  </a:solidFill>
                  <a:latin typeface="Times New Roman Regular" panose="02020503050405090304" charset="0"/>
                  <a:ea typeface="Noto Sans SC" panose="020B0500000000000000" pitchFamily="34" charset="-122"/>
                  <a:cs typeface="Times New Roman Regular" panose="02020503050405090304" charset="0"/>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lang="en-US" sz="2400" dirty="0">
                    <a:ln>
                      <a:solidFill>
                        <a:schemeClr val="accent2">
                          <a:lumMod val="75000"/>
                        </a:schemeClr>
                      </a:solidFill>
                    </a:ln>
                    <a:solidFill>
                      <a:schemeClr val="accent2">
                        <a:lumMod val="75000"/>
                      </a:schemeClr>
                    </a:solidFill>
                    <a:latin typeface="Times New Roman Regular" panose="02020503050405090304" charset="0"/>
                    <a:ea typeface="PingFang SC Regular" panose="020B0400000000000000" charset="-122"/>
                    <a:cs typeface="Times New Roman Regular" panose="02020503050405090304" charset="0"/>
                    <a:sym typeface="+mn-ea"/>
                  </a:rPr>
                  <a:t>What is the present value of receiving $1,200 at the end of each year for 6 years at 10% interest?</a:t>
                </a:r>
                <a:endParaRPr lang="en-US" sz="2400" dirty="0">
                  <a:ln>
                    <a:solidFill>
                      <a:schemeClr val="accent2">
                        <a:lumMod val="75000"/>
                      </a:schemeClr>
                    </a:solidFill>
                  </a:ln>
                  <a:solidFill>
                    <a:schemeClr val="accent2">
                      <a:lumMod val="75000"/>
                    </a:schemeClr>
                  </a:solidFill>
                  <a:latin typeface="Times New Roman Regular" panose="02020503050405090304" charset="0"/>
                  <a:ea typeface="PingFang SC Regular" panose="020B0400000000000000" charset="-122"/>
                  <a:cs typeface="Times New Roman Regular" panose="02020503050405090304" charset="0"/>
                </a:endParaRPr>
              </a:p>
              <a:p>
                <a:pPr marL="0" marR="0" lvl="0" indent="0" algn="l" defTabSz="914400" rtl="0" eaLnBrk="1" fontAlgn="base" latinLnBrk="0" hangingPunct="1">
                  <a:lnSpc>
                    <a:spcPct val="150000"/>
                  </a:lnSpc>
                  <a:spcBef>
                    <a:spcPct val="0"/>
                  </a:spcBef>
                  <a:spcAft>
                    <a:spcPct val="0"/>
                  </a:spcAft>
                  <a:buClrTx/>
                  <a:buSzTx/>
                  <a:buFontTx/>
                  <a:buNone/>
                  <a:defRPr/>
                </a:pPr>
                <a:r>
                  <a:rPr lang="en-US" sz="2400" dirty="0">
                    <a:ln>
                      <a:solidFill>
                        <a:schemeClr val="accent2">
                          <a:lumMod val="75000"/>
                        </a:schemeClr>
                      </a:solidFill>
                    </a:ln>
                    <a:solidFill>
                      <a:schemeClr val="accent2">
                        <a:lumMod val="75000"/>
                      </a:schemeClr>
                    </a:solidFill>
                    <a:latin typeface="Times New Roman Regular" panose="02020503050405090304" charset="0"/>
                    <a:ea typeface="PingFang SC Regular" panose="020B0400000000000000" charset="-122"/>
                    <a:cs typeface="Times New Roman Regular" panose="02020503050405090304" charset="0"/>
                    <a:sym typeface="+mn-ea"/>
                  </a:rPr>
                  <a:t>P = A(P/A, 10%, 6)</a:t>
                </a:r>
                <a:endParaRPr lang="en-US" sz="2400" dirty="0">
                  <a:ln>
                    <a:solidFill>
                      <a:schemeClr val="accent2">
                        <a:lumMod val="75000"/>
                      </a:schemeClr>
                    </a:solidFill>
                  </a:ln>
                  <a:solidFill>
                    <a:schemeClr val="accent2">
                      <a:lumMod val="75000"/>
                    </a:schemeClr>
                  </a:solidFill>
                  <a:latin typeface="Times New Roman Regular" panose="02020503050405090304" charset="0"/>
                  <a:ea typeface="PingFang SC Regular" panose="020B0400000000000000" charset="-122"/>
                  <a:cs typeface="Times New Roman Regular" panose="02020503050405090304" charset="0"/>
                </a:endParaRPr>
              </a:p>
              <a:p>
                <a:pPr marL="0" marR="0" lvl="0" indent="0" algn="l" defTabSz="914400" rtl="0" eaLnBrk="1" fontAlgn="base" latinLnBrk="0" hangingPunct="1">
                  <a:lnSpc>
                    <a:spcPct val="150000"/>
                  </a:lnSpc>
                  <a:spcBef>
                    <a:spcPct val="0"/>
                  </a:spcBef>
                  <a:spcAft>
                    <a:spcPct val="0"/>
                  </a:spcAft>
                  <a:buClrTx/>
                  <a:buSzTx/>
                  <a:buFontTx/>
                  <a:buNone/>
                  <a:defRPr/>
                </a:pPr>
                <a14:m>
                  <m:oMathPara xmlns:m="http://schemas.openxmlformats.org/officeDocument/2006/math">
                    <m:oMathParaPr>
                      <m:jc m:val="centerGroup"/>
                    </m:oMathParaPr>
                    <m:oMath xmlns:m="http://schemas.openxmlformats.org/officeDocument/2006/math">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f>
                        <m:fPr>
                          <m:ctrlPr>
                            <a:rPr lang="en-US" sz="2400" i="1" dirty="0">
                              <a:ln>
                                <a:solidFill>
                                  <a:schemeClr val="accent2">
                                    <a:lumMod val="75000"/>
                                  </a:schemeClr>
                                </a:solidFill>
                              </a:ln>
                              <a:solidFill>
                                <a:schemeClr val="accent2">
                                  <a:lumMod val="75000"/>
                                </a:schemeClr>
                              </a:solidFill>
                              <a:latin typeface="DejaVu Math TeX Gyre" panose="02000503000000000000" charset="0"/>
                              <a:ea typeface="MiSans" panose="02010600030101010101" pitchFamily="34" charset="-122"/>
                              <a:cs typeface="DejaVu Math TeX Gyre" panose="02000503000000000000" charset="0"/>
                              <a:sym typeface="+mn-ea"/>
                            </a:rPr>
                          </m:ctrlPr>
                        </m:fPr>
                        <m:num>
                          <m:sSup>
                            <m:sSupPr>
                              <m:ctrlPr>
                                <a:rPr lang="en-US" sz="2400" i="1" dirty="0">
                                  <a:ln>
                                    <a:solidFill>
                                      <a:schemeClr val="accent2">
                                        <a:lumMod val="75000"/>
                                      </a:schemeClr>
                                    </a:solidFill>
                                  </a:ln>
                                  <a:solidFill>
                                    <a:schemeClr val="accent2">
                                      <a:lumMod val="75000"/>
                                    </a:schemeClr>
                                  </a:solidFill>
                                  <a:latin typeface="DejaVu Math TeX Gyre" panose="02000503000000000000" charset="0"/>
                                  <a:ea typeface="MiSans" panose="02010600030101010101" pitchFamily="34" charset="-122"/>
                                  <a:cs typeface="DejaVu Math TeX Gyre" panose="02000503000000000000" charset="0"/>
                                  <a:sym typeface="+mn-ea"/>
                                </a:rPr>
                              </m:ctrlPr>
                            </m:sSupPr>
                            <m:e>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e>
                            <m:sup>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6</m:t>
                              </m:r>
                            </m:sup>
                          </m:sSup>
                        </m:num>
                        <m:den>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m:t>
                          </m:r>
                        </m:den>
                      </m:f>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4</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24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355261</m:t>
                      </m:r>
                    </m:oMath>
                  </m:oMathPara>
                </a14:m>
                <a:endParaRPr lang="en-US" sz="2400" i="1"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PingFang SC Regular" panose="020B0400000000000000" charset="-122"/>
                    <a:cs typeface="Times New Roman Regular" panose="02020503050405090304" charset="0"/>
                  </a:rPr>
                  <a:t>P</a:t>
                </a:r>
                <a14:m>
                  <m:oMath xmlns:m="http://schemas.openxmlformats.org/officeDocument/2006/math">
                    <m:r>
                      <a:rPr kumimoji="0" lang="en-US" altLang="zh-CN" sz="24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m:t>
                    </m:r>
                    <m:r>
                      <a:rPr kumimoji="0" lang="en-US" altLang="zh-CN" sz="24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1200</m:t>
                    </m:r>
                    <m:r>
                      <a:rPr kumimoji="0" lang="en-US" altLang="zh-CN" sz="24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m:t>
                    </m:r>
                    <m:r>
                      <a:rPr kumimoji="0" lang="en-US" altLang="zh-CN" sz="24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4</m:t>
                    </m:r>
                    <m:r>
                      <a:rPr kumimoji="0" lang="en-US" altLang="zh-CN" sz="24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m:t>
                    </m:r>
                    <m:r>
                      <a:rPr kumimoji="0" lang="en-US" altLang="zh-CN" sz="24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355261</m:t>
                    </m:r>
                    <m:r>
                      <a:rPr kumimoji="0" lang="en-US" altLang="zh-CN" sz="24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m:t>
                    </m:r>
                    <m:r>
                      <a:rPr kumimoji="0" lang="en-US" altLang="zh-CN" sz="24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5226</m:t>
                    </m:r>
                    <m:r>
                      <a:rPr kumimoji="0" lang="en-US" altLang="zh-CN" sz="24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m:t>
                    </m:r>
                    <m:r>
                      <a:rPr kumimoji="0" lang="en-US" altLang="zh-CN" sz="24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31</m:t>
                    </m:r>
                  </m:oMath>
                </a14:m>
                <a:endParaRPr kumimoji="0" lang="en-US" altLang="zh-CN" sz="24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821055" y="663575"/>
                <a:ext cx="9564370" cy="5266690"/>
              </a:xfrm>
              <a:prstGeom prst="rect">
                <a:avLst/>
              </a:prstGeom>
              <a:blipFill rotWithShape="1">
                <a:blip r:embed="rId1"/>
                <a:stretch>
                  <a:fillRect/>
                </a:stretch>
              </a:blipFill>
            </p:spPr>
            <p:txBody>
              <a:bodyPr/>
              <a:lstStyle/>
              <a:p>
                <a:r>
                  <a:rPr lang="zh-CN" altLang="en-US">
                    <a:noFill/>
                  </a:rPr>
                  <a:t> </a:t>
                </a:r>
              </a:p>
            </p:txBody>
          </p:sp>
        </mc:Fallback>
      </mc:AlternateContent>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0145" y="792480"/>
            <a:ext cx="10177145" cy="5388610"/>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mc:AlternateContent xmlns:mc="http://schemas.openxmlformats.org/markup-compatibility/2006">
        <mc:Choice xmlns:a14="http://schemas.microsoft.com/office/drawing/2010/main" Requires="a14">
          <p:sp>
            <p:nvSpPr>
              <p:cNvPr id="5" name="文本框 4"/>
              <p:cNvSpPr txBox="1"/>
              <p:nvPr/>
            </p:nvSpPr>
            <p:spPr>
              <a:xfrm>
                <a:off x="1012306" y="532765"/>
                <a:ext cx="9859645" cy="5648325"/>
              </a:xfrm>
              <a:prstGeom prst="rect">
                <a:avLst/>
              </a:prstGeom>
              <a:noFill/>
            </p:spPr>
            <p:txBody>
              <a:bodyPr wrap="square" rtlCol="0">
                <a:no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0" i="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PingFang SC Regular" panose="020B0400000000000000" charset="-122"/>
                    <a:cs typeface="Times New Roman Regular" panose="02020503050405090304" charset="0"/>
                    <a:sym typeface="+mn-ea"/>
                  </a:rPr>
                  <a:t>P</a:t>
                </a:r>
                <a:r>
                  <a:rPr kumimoji="0" lang="en-US" altLang="zh-CN" sz="3200" b="0" i="0" u="none" strike="noStrike" kern="1200" cap="none" spc="0" normalizeH="0" baseline="0" noProof="0" dirty="0" err="1">
                    <a:ln>
                      <a:solidFill>
                        <a:schemeClr val="accent2">
                          <a:lumMod val="75000"/>
                        </a:schemeClr>
                      </a:solidFill>
                    </a:ln>
                    <a:solidFill>
                      <a:schemeClr val="accent2">
                        <a:lumMod val="75000"/>
                      </a:schemeClr>
                    </a:solidFill>
                    <a:effectLst/>
                    <a:uLnTx/>
                    <a:uFillTx/>
                    <a:latin typeface="Times New Roman Regular" panose="02020503050405090304" charset="0"/>
                    <a:ea typeface="PingFang SC Regular" panose="020B0400000000000000" charset="-122"/>
                    <a:cs typeface="Times New Roman Regular" panose="02020503050405090304" charset="0"/>
                    <a:sym typeface="+mn-ea"/>
                  </a:rPr>
                  <a:t>roblem</a:t>
                </a:r>
                <a:r>
                  <a:rPr kumimoji="0" lang="en-US" altLang="zh-CN" sz="3200" b="0" i="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PingFang SC Regular" panose="020B0400000000000000" charset="-122"/>
                    <a:cs typeface="Times New Roman Regular" panose="02020503050405090304" charset="0"/>
                    <a:sym typeface="+mn-ea"/>
                  </a:rPr>
                  <a:t> 4</a:t>
                </a:r>
                <a:r>
                  <a:rPr kumimoji="0" lang="zh-CN" altLang="en-US" sz="3200" b="0" i="0"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PingFang SC Regular" panose="020B0400000000000000" charset="-122"/>
                    <a:cs typeface="Times New Roman Regular" panose="02020503050405090304" charset="0"/>
                    <a:sym typeface="+mn-ea"/>
                  </a:rPr>
                  <a:t>：</a:t>
                </a:r>
                <a:r>
                  <a:rPr lang="en-US" sz="3200" dirty="0">
                    <a:ln>
                      <a:solidFill>
                        <a:schemeClr val="accent2">
                          <a:lumMod val="75000"/>
                        </a:schemeClr>
                      </a:solidFill>
                    </a:ln>
                    <a:solidFill>
                      <a:schemeClr val="accent2">
                        <a:lumMod val="75000"/>
                      </a:schemeClr>
                    </a:solidFill>
                    <a:latin typeface="Times New Roman Regular" panose="02020503050405090304" charset="0"/>
                    <a:ea typeface="Noto Sans SC" panose="020B0500000000000000" pitchFamily="34" charset="-122"/>
                    <a:cs typeface="Times New Roman Regular" panose="02020503050405090304" charset="0"/>
                    <a:sym typeface="+mn-ea"/>
                  </a:rPr>
                  <a:t>A/P Factor</a:t>
                </a:r>
                <a:endParaRPr lang="en-US" sz="3200" dirty="0">
                  <a:ln>
                    <a:solidFill>
                      <a:schemeClr val="accent2">
                        <a:lumMod val="75000"/>
                      </a:schemeClr>
                    </a:solidFill>
                  </a:ln>
                  <a:solidFill>
                    <a:schemeClr val="accent2">
                      <a:lumMod val="75000"/>
                    </a:schemeClr>
                  </a:solidFill>
                  <a:latin typeface="Times New Roman Regular" panose="02020503050405090304" charset="0"/>
                  <a:cs typeface="Times New Roman Regular" panose="02020503050405090304" charset="0"/>
                </a:endParaRPr>
              </a:p>
              <a:p>
                <a:pPr marL="0" marR="0" lvl="0" indent="0" algn="l" defTabSz="914400" rtl="0" eaLnBrk="1" fontAlgn="base" latinLnBrk="0" hangingPunct="1">
                  <a:lnSpc>
                    <a:spcPct val="150000"/>
                  </a:lnSpc>
                  <a:spcBef>
                    <a:spcPct val="0"/>
                  </a:spcBef>
                  <a:spcAft>
                    <a:spcPct val="0"/>
                  </a:spcAft>
                  <a:buClrTx/>
                  <a:buSzTx/>
                  <a:buFontTx/>
                  <a:buNone/>
                  <a:defRPr/>
                </a:pPr>
                <a:r>
                  <a:rPr lang="en-US" sz="1800"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rPr>
                  <a:t>A loan of $15,000 is to be repaid in equal annual payments over 5 years at 12% interest. What is the annual payment?</a:t>
                </a:r>
                <a:endParaRPr lang="en-US" sz="1800" dirty="0">
                  <a:ln>
                    <a:solidFill>
                      <a:schemeClr val="accent2">
                        <a:lumMod val="75000"/>
                      </a:schemeClr>
                    </a:solidFill>
                  </a:ln>
                  <a:solidFill>
                    <a:schemeClr val="accent2">
                      <a:lumMod val="75000"/>
                    </a:schemeClr>
                  </a:solidFill>
                  <a:latin typeface="Times New Roman Regular" panose="02020503050405090304" charset="0"/>
                  <a:cs typeface="Times New Roman Regular" panose="02020503050405090304" charset="0"/>
                </a:endParaRPr>
              </a:p>
              <a:p>
                <a:pPr marL="0" marR="0" lvl="0" indent="0" algn="l" defTabSz="914400" rtl="0" eaLnBrk="1" fontAlgn="base" latinLnBrk="0" hangingPunct="1">
                  <a:lnSpc>
                    <a:spcPct val="150000"/>
                  </a:lnSpc>
                  <a:spcBef>
                    <a:spcPct val="0"/>
                  </a:spcBef>
                  <a:spcAft>
                    <a:spcPct val="0"/>
                  </a:spcAft>
                  <a:buClrTx/>
                  <a:buSzTx/>
                  <a:buFontTx/>
                  <a:buNone/>
                  <a:defRPr/>
                </a:pPr>
                <a:r>
                  <a:rPr lang="en-US" sz="1800" b="1" dirty="0">
                    <a:ln>
                      <a:solidFill>
                        <a:schemeClr val="accent2">
                          <a:lumMod val="75000"/>
                        </a:schemeClr>
                      </a:solidFill>
                    </a:ln>
                    <a:solidFill>
                      <a:schemeClr val="accent2">
                        <a:lumMod val="75000"/>
                      </a:schemeClr>
                    </a:solidFill>
                    <a:latin typeface="Times New Roman Regular" panose="02020503050405090304" charset="0"/>
                    <a:ea typeface="MiSans" panose="02010600030101010101" pitchFamily="34" charset="-122"/>
                    <a:cs typeface="Times New Roman Regular" panose="02020503050405090304" charset="0"/>
                    <a:sym typeface="+mn-ea"/>
                  </a:rPr>
                  <a:t>A = P(A/P, 12%, 5)</a:t>
                </a:r>
                <a:endParaRPr lang="en-US" sz="1800" dirty="0">
                  <a:ln>
                    <a:solidFill>
                      <a:schemeClr val="accent2">
                        <a:lumMod val="75000"/>
                      </a:schemeClr>
                    </a:solidFill>
                  </a:ln>
                  <a:solidFill>
                    <a:schemeClr val="accent2">
                      <a:lumMod val="75000"/>
                    </a:schemeClr>
                  </a:solidFill>
                  <a:latin typeface="Times New Roman Regular" panose="02020503050405090304" charset="0"/>
                  <a:cs typeface="Times New Roman Regular" panose="02020503050405090304" charset="0"/>
                </a:endParaRPr>
              </a:p>
              <a:p>
                <a:pPr marL="0" marR="0" lvl="0" indent="0" algn="l" defTabSz="914400" rtl="0" eaLnBrk="1" fontAlgn="base" latinLnBrk="0" hangingPunct="1">
                  <a:lnSpc>
                    <a:spcPct val="200000"/>
                  </a:lnSpc>
                  <a:spcBef>
                    <a:spcPct val="0"/>
                  </a:spcBef>
                  <a:spcAft>
                    <a:spcPct val="0"/>
                  </a:spcAft>
                  <a:buClrTx/>
                  <a:buSzTx/>
                  <a:buFontTx/>
                  <a:buNone/>
                  <a:defRPr/>
                </a:pPr>
                <a14:m>
                  <m:oMathPara xmlns:m="http://schemas.openxmlformats.org/officeDocument/2006/math">
                    <m:oMathParaPr>
                      <m:jc m:val="centerGroup"/>
                    </m:oMathParaPr>
                    <m:oMath xmlns:m="http://schemas.openxmlformats.org/officeDocument/2006/math">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f>
                        <m:fPr>
                          <m:ctrlPr>
                            <a:rPr lang="en-US" sz="1800" i="1" dirty="0">
                              <a:ln>
                                <a:solidFill>
                                  <a:schemeClr val="accent2">
                                    <a:lumMod val="75000"/>
                                  </a:schemeClr>
                                </a:solidFill>
                              </a:ln>
                              <a:solidFill>
                                <a:schemeClr val="accent2">
                                  <a:lumMod val="75000"/>
                                </a:schemeClr>
                              </a:solidFill>
                              <a:latin typeface="DejaVu Math TeX Gyre" panose="02000503000000000000" charset="0"/>
                              <a:ea typeface="MiSans" panose="02010600030101010101" pitchFamily="34" charset="-122"/>
                              <a:cs typeface="DejaVu Math TeX Gyre" panose="02000503000000000000" charset="0"/>
                              <a:sym typeface="+mn-ea"/>
                            </a:rPr>
                          </m:ctrlPr>
                        </m:fPr>
                        <m:num>
                          <m:sSup>
                            <m:sSupPr>
                              <m:ctrlPr>
                                <a:rPr lang="en-US" sz="1800" i="1" dirty="0">
                                  <a:ln>
                                    <a:solidFill>
                                      <a:schemeClr val="accent2">
                                        <a:lumMod val="75000"/>
                                      </a:schemeClr>
                                    </a:solidFill>
                                  </a:ln>
                                  <a:solidFill>
                                    <a:schemeClr val="accent2">
                                      <a:lumMod val="75000"/>
                                    </a:schemeClr>
                                  </a:solidFill>
                                  <a:latin typeface="DejaVu Math TeX Gyre" panose="02000503000000000000" charset="0"/>
                                  <a:ea typeface="MiSans" panose="02010600030101010101" pitchFamily="34" charset="-122"/>
                                  <a:cs typeface="DejaVu Math TeX Gyre" panose="02000503000000000000" charset="0"/>
                                  <a:sym typeface="+mn-ea"/>
                                </a:rPr>
                              </m:ctrlPr>
                            </m:sSupPr>
                            <m:e>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12</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12</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e>
                            <m:sup>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5</m:t>
                              </m:r>
                            </m:sup>
                          </m:sSup>
                        </m:num>
                        <m:den>
                          <m:sSup>
                            <m:sSupPr>
                              <m:ctrlP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ctrlPr>
                            </m:sSupPr>
                            <m:e>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12</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e>
                            <m:sup>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5</m:t>
                              </m:r>
                            </m:sup>
                          </m:sSup>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1</m:t>
                          </m:r>
                        </m:den>
                      </m:f>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0</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m:t>
                      </m:r>
                      <m:r>
                        <a:rPr lang="en-US" sz="1800" i="1" dirty="0">
                          <a:ln>
                            <a:solidFill>
                              <a:schemeClr val="accent2">
                                <a:lumMod val="75000"/>
                              </a:schemeClr>
                            </a:solidFill>
                          </a:ln>
                          <a:solidFill>
                            <a:schemeClr val="accent2">
                              <a:lumMod val="75000"/>
                            </a:schemeClr>
                          </a:solidFill>
                          <a:latin typeface="DejaVu Math TeX Gyre" panose="02000503000000000000" charset="0"/>
                          <a:ea typeface="宋体" panose="02010600030101010101" pitchFamily="2" charset="-122"/>
                          <a:cs typeface="DejaVu Math TeX Gyre" panose="02000503000000000000" charset="0"/>
                          <a:sym typeface="+mn-ea"/>
                        </a:rPr>
                        <m:t>27741</m:t>
                      </m:r>
                    </m:oMath>
                  </m:oMathPara>
                </a14:m>
                <a:endParaRPr lang="en-US" sz="1800" i="1" dirty="0">
                  <a:ln>
                    <a:solidFill>
                      <a:schemeClr val="accent2">
                        <a:lumMod val="75000"/>
                      </a:schemeClr>
                    </a:solidFill>
                  </a:ln>
                  <a:solidFill>
                    <a:schemeClr val="accent2">
                      <a:lumMod val="75000"/>
                    </a:schemeClr>
                  </a:solidFill>
                  <a:latin typeface="Times New Roman Regular" panose="02020503050405090304" charset="0"/>
                  <a:ea typeface="宋体" panose="02010600030101010101" pitchFamily="2" charset="-122"/>
                  <a:cs typeface="Times New Roman Regular" panose="02020503050405090304" charset="0"/>
                  <a:sym typeface="+mn-ea"/>
                </a:endParaRPr>
              </a:p>
              <a:p>
                <a:pPr marL="0" marR="0" lvl="0" indent="0" algn="l" defTabSz="914400" rtl="0" eaLnBrk="1" fontAlgn="base" latinLnBrk="0" hangingPunct="1">
                  <a:lnSpc>
                    <a:spcPct val="200000"/>
                  </a:lnSpc>
                  <a:spcBef>
                    <a:spcPct val="0"/>
                  </a:spcBef>
                  <a:spcAft>
                    <a:spcPct val="0"/>
                  </a:spcAft>
                  <a:buClrTx/>
                  <a:buSzTx/>
                  <a:buFontTx/>
                  <a:buNone/>
                  <a:defRPr/>
                </a:pPr>
                <a14:m>
                  <m:oMathPara xmlns:m="http://schemas.openxmlformats.org/officeDocument/2006/math">
                    <m:oMathParaPr>
                      <m:jc m:val="centerGroup"/>
                    </m:oMathParaPr>
                    <m:oMath xmlns:m="http://schemas.openxmlformats.org/officeDocument/2006/math">
                      <m:r>
                        <a:rPr kumimoji="0" lang="en-US" altLang="en-US" sz="1800" b="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𝐴</m:t>
                      </m:r>
                      <m:r>
                        <a:rPr kumimoji="0" lang="en-US" altLang="en-US" sz="1800" b="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m:t>
                      </m:r>
                      <m:r>
                        <a:rPr kumimoji="0" lang="en-US" altLang="en-US" sz="1800" b="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15000</m:t>
                      </m:r>
                      <m:r>
                        <a:rPr kumimoji="0" lang="en-US" altLang="en-US" sz="18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m:t>
                      </m:r>
                      <m:r>
                        <a:rPr kumimoji="0" lang="en-US" altLang="en-US" sz="18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0</m:t>
                      </m:r>
                      <m:r>
                        <a:rPr kumimoji="0" lang="en-US" altLang="en-US" sz="18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m:t>
                      </m:r>
                      <m:r>
                        <a:rPr kumimoji="0" lang="en-US" altLang="en-US" sz="18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27741</m:t>
                      </m:r>
                      <m:r>
                        <a:rPr kumimoji="0" lang="en-US" altLang="en-US" sz="18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m:t>
                      </m:r>
                      <m:r>
                        <a:rPr kumimoji="0" lang="en-US" altLang="en-US" sz="18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4161</m:t>
                      </m:r>
                      <m:r>
                        <a:rPr kumimoji="0" lang="en-US" altLang="en-US" sz="18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m:t>
                      </m:r>
                      <m:r>
                        <a:rPr kumimoji="0" lang="en-US" altLang="en-US" sz="18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DejaVu Math TeX Gyre" panose="02000503000000000000" charset="0"/>
                          <a:ea typeface="宋体" panose="02010600030101010101" pitchFamily="2" charset="-122"/>
                          <a:cs typeface="DejaVu Math TeX Gyre" panose="02000503000000000000" charset="0"/>
                        </a:rPr>
                        <m:t>15</m:t>
                      </m:r>
                    </m:oMath>
                  </m:oMathPara>
                </a14:m>
                <a:endParaRPr kumimoji="0" lang="en-US" altLang="en-US" sz="180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PingFang SC Regular" panose="020B0400000000000000" charset="-122"/>
                  <a:cs typeface="Times New Roman Regular" panose="0202050305040509030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1" u="none" strike="noStrike" kern="1200" cap="none" spc="0" normalizeH="0" baseline="0" noProof="0" dirty="0">
                  <a:ln>
                    <a:solidFill>
                      <a:schemeClr val="accent2">
                        <a:lumMod val="75000"/>
                      </a:schemeClr>
                    </a:solidFill>
                  </a:ln>
                  <a:solidFill>
                    <a:schemeClr val="accent2">
                      <a:lumMod val="75000"/>
                    </a:schemeClr>
                  </a:solidFill>
                  <a:effectLst/>
                  <a:uLnTx/>
                  <a:uFillTx/>
                  <a:latin typeface="Times New Roman Regular" panose="02020503050405090304" charset="0"/>
                  <a:ea typeface="PingFang SC Regular" panose="020B0400000000000000" charset="-122"/>
                  <a:cs typeface="Times New Roman Regular" panose="02020503050405090304" charset="0"/>
                </a:endParaRPr>
              </a:p>
            </p:txBody>
          </p:sp>
        </mc:Choice>
        <mc:Fallback>
          <p:sp>
            <p:nvSpPr>
              <p:cNvPr id="5" name="文本框 4"/>
              <p:cNvSpPr txBox="1">
                <a:spLocks noRot="1" noChangeAspect="1" noMove="1" noResize="1" noEditPoints="1" noAdjustHandles="1" noChangeArrowheads="1" noChangeShapeType="1" noTextEdit="1"/>
              </p:cNvSpPr>
              <p:nvPr/>
            </p:nvSpPr>
            <p:spPr>
              <a:xfrm>
                <a:off x="1012306" y="532765"/>
                <a:ext cx="9859645" cy="5648325"/>
              </a:xfrm>
              <a:prstGeom prst="rect">
                <a:avLst/>
              </a:prstGeom>
              <a:blipFill rotWithShape="1">
                <a:blip r:embed="rId1"/>
                <a:stretch>
                  <a:fillRect l="-1" r="1"/>
                </a:stretch>
              </a:blipFill>
            </p:spPr>
            <p:txBody>
              <a:bodyPr/>
              <a:lstStyle/>
              <a:p>
                <a:r>
                  <a:rPr lang="zh-CN" altLang="en-US">
                    <a:noFill/>
                  </a:rPr>
                  <a:t> </a:t>
                </a:r>
              </a:p>
            </p:txBody>
          </p:sp>
        </mc:Fallback>
      </mc:AlternateContent>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044932" y="3328987"/>
            <a:ext cx="8174180" cy="957263"/>
          </a:xfrm>
          <a:prstGeom prst="roundRect">
            <a:avLst>
              <a:gd name="adj" fmla="val 50000"/>
            </a:avLst>
          </a:prstGeom>
          <a:solidFill>
            <a:srgbClr val="C578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黑体" panose="02010609060101010101" charset="-122"/>
              <a:ea typeface="黑体" panose="02010609060101010101" charset="-122"/>
              <a:cs typeface="+mn-cs"/>
            </a:endParaRPr>
          </a:p>
        </p:txBody>
      </p:sp>
      <p:sp>
        <p:nvSpPr>
          <p:cNvPr id="9220" name="文本框"/>
          <p:cNvSpPr txBox="1"/>
          <p:nvPr/>
        </p:nvSpPr>
        <p:spPr>
          <a:xfrm>
            <a:off x="1972886" y="3368305"/>
            <a:ext cx="8174179" cy="738664"/>
          </a:xfrm>
          <a:prstGeom prst="rect">
            <a:avLst/>
          </a:prstGeom>
          <a:noFill/>
          <a:ln w="9525">
            <a:noFill/>
          </a:ln>
        </p:spPr>
        <p:txBody>
          <a:bodyPr wrap="square" lIns="0" tIns="0" rIns="0" bIns="0" anchor="t" anchorCtr="0">
            <a:spAutoFit/>
          </a:bodyPr>
          <a:lstStyle/>
          <a:p>
            <a:pPr marR="0" lvl="0" algn="ctr">
              <a:buClrTx/>
              <a:buSzTx/>
              <a:defRPr/>
            </a:pPr>
            <a:r>
              <a:rPr lang="en-US" altLang="zh-CN" sz="4800" b="1" dirty="0">
                <a:solidFill>
                  <a:srgbClr val="FFFFFF"/>
                </a:solidFill>
                <a:latin typeface="Times New Roman" panose="02020603050405020304" charset="0"/>
                <a:ea typeface="Noto Sans SC" panose="020B0500000000000000" pitchFamily="34" charset="-122"/>
                <a:cs typeface="Times New Roman" panose="02020603050405020304" charset="0"/>
              </a:rPr>
              <a:t>Chapter 3 </a:t>
            </a:r>
            <a:r>
              <a:rPr lang="zh-CN" altLang="en-US" sz="4800" b="1" dirty="0">
                <a:solidFill>
                  <a:srgbClr val="FFFFFF"/>
                </a:solidFill>
                <a:latin typeface="Times New Roman" panose="02020603050405020304" charset="0"/>
                <a:ea typeface="微软雅黑" panose="020B0503020204020204" charset="-122"/>
                <a:cs typeface="Times New Roman" panose="02020603050405020304" charset="0"/>
              </a:rPr>
              <a:t>补充</a:t>
            </a:r>
            <a:endParaRPr lang="en-US" altLang="zh-CN" sz="4800" b="1" dirty="0">
              <a:solidFill>
                <a:srgbClr val="FFFFFF"/>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5083" y="674404"/>
            <a:ext cx="5750917" cy="523220"/>
          </a:xfrm>
          <a:prstGeom prst="rect">
            <a:avLst/>
          </a:prstGeom>
          <a:noFill/>
        </p:spPr>
        <p:txBody>
          <a:bodyPr wrap="square">
            <a:spAutoFit/>
          </a:bodyPr>
          <a:lstStyle/>
          <a:p>
            <a:pPr marR="0" lvl="0">
              <a:buClrTx/>
              <a:buSzTx/>
              <a:defRPr/>
            </a:pPr>
            <a:r>
              <a:rPr lang="zh-CN" altLang="en-US" sz="2800" b="1" dirty="0">
                <a:ln>
                  <a:solidFill>
                    <a:schemeClr val="accent2">
                      <a:lumMod val="75000"/>
                    </a:schemeClr>
                  </a:solidFill>
                </a:ln>
                <a:solidFill>
                  <a:schemeClr val="accent2">
                    <a:lumMod val="75000"/>
                  </a:schemeClr>
                </a:solidFill>
                <a:latin typeface="Times New Roman" panose="02020603050405020304" charset="0"/>
                <a:ea typeface="Microsoft YaHei UI Light" panose="020B0502040204020203" pitchFamily="34" charset="-122"/>
                <a:cs typeface="Times New Roman" panose="02020603050405020304" charset="0"/>
              </a:rPr>
              <a:t>国家无风险利率</a:t>
            </a:r>
            <a:r>
              <a:rPr lang="en-US" altLang="zh-CN" sz="2800" b="1" dirty="0">
                <a:ln>
                  <a:solidFill>
                    <a:schemeClr val="accent2">
                      <a:lumMod val="75000"/>
                    </a:schemeClr>
                  </a:solidFill>
                </a:ln>
                <a:solidFill>
                  <a:schemeClr val="accent2">
                    <a:lumMod val="75000"/>
                  </a:schemeClr>
                </a:solidFill>
                <a:latin typeface="Times New Roman" panose="02020603050405020304" charset="0"/>
                <a:ea typeface="Microsoft YaHei UI Light" panose="020B0502040204020203" pitchFamily="34" charset="-122"/>
                <a:cs typeface="Times New Roman" panose="02020603050405020304" charset="0"/>
              </a:rPr>
              <a:t>:1.75%</a:t>
            </a:r>
            <a:r>
              <a:rPr lang="zh-CN" altLang="en-US" sz="2800" b="1" dirty="0">
                <a:ln>
                  <a:solidFill>
                    <a:schemeClr val="accent2">
                      <a:lumMod val="75000"/>
                    </a:schemeClr>
                  </a:solidFill>
                </a:ln>
                <a:solidFill>
                  <a:schemeClr val="accent2">
                    <a:lumMod val="75000"/>
                  </a:schemeClr>
                </a:solidFill>
                <a:latin typeface="Times New Roman" panose="02020603050405020304" charset="0"/>
                <a:ea typeface="Microsoft YaHei UI Light" panose="020B0502040204020203" pitchFamily="34" charset="-122"/>
                <a:cs typeface="Times New Roman" panose="02020603050405020304" charset="0"/>
              </a:rPr>
              <a:t>左右</a:t>
            </a:r>
            <a:endParaRPr lang="zh-CN" altLang="en-US" sz="2800" b="1" dirty="0">
              <a:ln>
                <a:solidFill>
                  <a:schemeClr val="accent2">
                    <a:lumMod val="75000"/>
                  </a:schemeClr>
                </a:solidFill>
              </a:ln>
              <a:solidFill>
                <a:schemeClr val="accent2">
                  <a:lumMod val="75000"/>
                </a:schemeClr>
              </a:solidFill>
              <a:latin typeface="Times New Roman" panose="02020603050405020304" charset="0"/>
              <a:ea typeface="Microsoft YaHei UI Light" panose="020B0502040204020203" pitchFamily="34" charset="-122"/>
              <a:cs typeface="Times New Roman" panose="02020603050405020304" charset="0"/>
            </a:endParaRPr>
          </a:p>
        </p:txBody>
      </p:sp>
      <p:sp>
        <p:nvSpPr>
          <p:cNvPr id="7" name="文本框 6"/>
          <p:cNvSpPr txBox="1"/>
          <p:nvPr/>
        </p:nvSpPr>
        <p:spPr>
          <a:xfrm>
            <a:off x="345083" y="1502645"/>
            <a:ext cx="5750917" cy="4524315"/>
          </a:xfrm>
          <a:prstGeom prst="rect">
            <a:avLst/>
          </a:prstGeom>
          <a:noFill/>
        </p:spPr>
        <p:txBody>
          <a:bodyPr wrap="square" rtlCol="0">
            <a:spAutoFit/>
          </a:bodyPr>
          <a:lstStyle/>
          <a:p>
            <a:r>
              <a:rPr lang="zh-CN" altLang="en-US" dirty="0">
                <a:ln>
                  <a:solidFill>
                    <a:schemeClr val="accent2">
                      <a:lumMod val="75000"/>
                    </a:schemeClr>
                  </a:solidFill>
                </a:ln>
                <a:solidFill>
                  <a:schemeClr val="accent2">
                    <a:lumMod val="75000"/>
                  </a:schemeClr>
                </a:solidFill>
              </a:rPr>
              <a:t>风险等级的判定：</a:t>
            </a:r>
            <a:endParaRPr lang="en-US" altLang="zh-CN" dirty="0">
              <a:ln>
                <a:solidFill>
                  <a:schemeClr val="accent2">
                    <a:lumMod val="75000"/>
                  </a:schemeClr>
                </a:solidFill>
              </a:ln>
              <a:solidFill>
                <a:schemeClr val="accent2">
                  <a:lumMod val="75000"/>
                </a:schemeClr>
              </a:solidFill>
            </a:endParaRPr>
          </a:p>
          <a:p>
            <a:r>
              <a:rPr lang="en-US" altLang="zh-CN" dirty="0">
                <a:ln>
                  <a:solidFill>
                    <a:schemeClr val="accent2">
                      <a:lumMod val="75000"/>
                    </a:schemeClr>
                  </a:solidFill>
                </a:ln>
                <a:solidFill>
                  <a:schemeClr val="accent2">
                    <a:lumMod val="75000"/>
                  </a:schemeClr>
                </a:solidFill>
              </a:rPr>
              <a:t>R1 </a:t>
            </a:r>
            <a:r>
              <a:rPr lang="zh-CN" altLang="en-US" dirty="0">
                <a:ln>
                  <a:solidFill>
                    <a:schemeClr val="accent2">
                      <a:lumMod val="75000"/>
                    </a:schemeClr>
                  </a:solidFill>
                </a:ln>
                <a:solidFill>
                  <a:schemeClr val="accent2">
                    <a:lumMod val="75000"/>
                  </a:schemeClr>
                </a:solidFill>
              </a:rPr>
              <a:t>低风险      本金损失概率极低，收益波动极小 </a:t>
            </a:r>
            <a:endParaRPr lang="en-US" altLang="zh-CN" dirty="0">
              <a:ln>
                <a:solidFill>
                  <a:schemeClr val="accent2">
                    <a:lumMod val="75000"/>
                  </a:schemeClr>
                </a:solidFill>
              </a:ln>
              <a:solidFill>
                <a:schemeClr val="accent2">
                  <a:lumMod val="75000"/>
                </a:schemeClr>
              </a:solidFill>
            </a:endParaRPr>
          </a:p>
          <a:p>
            <a:r>
              <a:rPr lang="zh-CN" altLang="en-US" dirty="0">
                <a:solidFill>
                  <a:schemeClr val="accent2">
                    <a:lumMod val="75000"/>
                  </a:schemeClr>
                </a:solidFill>
              </a:rPr>
              <a:t>活期存款、国债、货币基金（余额宝）、国债逆回购</a:t>
            </a:r>
            <a:endParaRPr lang="en-US" altLang="zh-CN" dirty="0">
              <a:solidFill>
                <a:schemeClr val="accent2">
                  <a:lumMod val="75000"/>
                </a:schemeClr>
              </a:solidFill>
            </a:endParaRPr>
          </a:p>
          <a:p>
            <a:r>
              <a:rPr lang="en-US" altLang="zh-CN" dirty="0">
                <a:ln>
                  <a:solidFill>
                    <a:schemeClr val="accent2">
                      <a:lumMod val="75000"/>
                    </a:schemeClr>
                  </a:solidFill>
                </a:ln>
                <a:solidFill>
                  <a:schemeClr val="accent2">
                    <a:lumMod val="75000"/>
                  </a:schemeClr>
                </a:solidFill>
              </a:rPr>
              <a:t>R2 </a:t>
            </a:r>
            <a:r>
              <a:rPr lang="zh-CN" altLang="en-US" dirty="0">
                <a:ln>
                  <a:solidFill>
                    <a:schemeClr val="accent2">
                      <a:lumMod val="75000"/>
                    </a:schemeClr>
                  </a:solidFill>
                </a:ln>
                <a:solidFill>
                  <a:schemeClr val="accent2">
                    <a:lumMod val="75000"/>
                  </a:schemeClr>
                </a:solidFill>
              </a:rPr>
              <a:t>中低风险  本金亏损概率较低，收益有一定波动</a:t>
            </a:r>
            <a:r>
              <a:rPr lang="zh-CN" altLang="en-US" dirty="0">
                <a:solidFill>
                  <a:schemeClr val="accent2">
                    <a:lumMod val="75000"/>
                  </a:schemeClr>
                </a:solidFill>
              </a:rPr>
              <a:t> </a:t>
            </a:r>
            <a:endParaRPr lang="en-US" altLang="zh-CN" dirty="0">
              <a:solidFill>
                <a:schemeClr val="accent2">
                  <a:lumMod val="75000"/>
                </a:schemeClr>
              </a:solidFill>
            </a:endParaRPr>
          </a:p>
          <a:p>
            <a:r>
              <a:rPr lang="zh-CN" altLang="en-US" dirty="0">
                <a:solidFill>
                  <a:schemeClr val="accent2">
                    <a:lumMod val="75000"/>
                  </a:schemeClr>
                </a:solidFill>
              </a:rPr>
              <a:t>纯债基金、银行 </a:t>
            </a:r>
            <a:r>
              <a:rPr lang="en-US" altLang="zh-CN" dirty="0">
                <a:solidFill>
                  <a:schemeClr val="accent2">
                    <a:lumMod val="75000"/>
                  </a:schemeClr>
                </a:solidFill>
              </a:rPr>
              <a:t>R2 </a:t>
            </a:r>
            <a:r>
              <a:rPr lang="zh-CN" altLang="en-US" dirty="0">
                <a:solidFill>
                  <a:schemeClr val="accent2">
                    <a:lumMod val="75000"/>
                  </a:schemeClr>
                </a:solidFill>
              </a:rPr>
              <a:t>级理财、短债基金</a:t>
            </a:r>
            <a:endParaRPr lang="en-US" altLang="zh-CN" dirty="0">
              <a:solidFill>
                <a:schemeClr val="accent2">
                  <a:lumMod val="75000"/>
                </a:schemeClr>
              </a:solidFill>
            </a:endParaRPr>
          </a:p>
          <a:p>
            <a:r>
              <a:rPr lang="en-US" altLang="zh-CN" dirty="0">
                <a:ln>
                  <a:solidFill>
                    <a:schemeClr val="accent2">
                      <a:lumMod val="75000"/>
                    </a:schemeClr>
                  </a:solidFill>
                </a:ln>
                <a:solidFill>
                  <a:schemeClr val="accent2">
                    <a:lumMod val="75000"/>
                  </a:schemeClr>
                </a:solidFill>
              </a:rPr>
              <a:t>R3 </a:t>
            </a:r>
            <a:r>
              <a:rPr lang="zh-CN" altLang="en-US" dirty="0">
                <a:ln>
                  <a:solidFill>
                    <a:schemeClr val="accent2">
                      <a:lumMod val="75000"/>
                    </a:schemeClr>
                  </a:solidFill>
                </a:ln>
                <a:solidFill>
                  <a:schemeClr val="accent2">
                    <a:lumMod val="75000"/>
                  </a:schemeClr>
                </a:solidFill>
              </a:rPr>
              <a:t>中等风险  不保本，本金存在一定亏损可能</a:t>
            </a:r>
            <a:r>
              <a:rPr lang="zh-CN" altLang="en-US" dirty="0">
                <a:solidFill>
                  <a:schemeClr val="accent2">
                    <a:lumMod val="75000"/>
                  </a:schemeClr>
                </a:solidFill>
              </a:rPr>
              <a:t> </a:t>
            </a:r>
            <a:endParaRPr lang="en-US" altLang="zh-CN" dirty="0">
              <a:solidFill>
                <a:schemeClr val="accent2">
                  <a:lumMod val="75000"/>
                </a:schemeClr>
              </a:solidFill>
            </a:endParaRPr>
          </a:p>
          <a:p>
            <a:r>
              <a:rPr lang="zh-CN" altLang="en-US" dirty="0">
                <a:solidFill>
                  <a:schemeClr val="accent2">
                    <a:lumMod val="75000"/>
                  </a:schemeClr>
                </a:solidFill>
              </a:rPr>
              <a:t>混合债基、可转债基金、部分固收</a:t>
            </a:r>
            <a:r>
              <a:rPr lang="en-US" altLang="zh-CN" dirty="0">
                <a:solidFill>
                  <a:schemeClr val="accent2">
                    <a:lumMod val="75000"/>
                  </a:schemeClr>
                </a:solidFill>
              </a:rPr>
              <a:t>+</a:t>
            </a:r>
            <a:r>
              <a:rPr lang="zh-CN" altLang="en-US" dirty="0">
                <a:solidFill>
                  <a:schemeClr val="accent2">
                    <a:lumMod val="75000"/>
                  </a:schemeClr>
                </a:solidFill>
              </a:rPr>
              <a:t>理财、黄金</a:t>
            </a:r>
            <a:endParaRPr lang="en-US" altLang="zh-CN" dirty="0">
              <a:solidFill>
                <a:schemeClr val="accent2">
                  <a:lumMod val="75000"/>
                </a:schemeClr>
              </a:solidFill>
            </a:endParaRPr>
          </a:p>
          <a:p>
            <a:r>
              <a:rPr lang="en-US" altLang="zh-CN" dirty="0">
                <a:ln>
                  <a:solidFill>
                    <a:schemeClr val="accent2">
                      <a:lumMod val="75000"/>
                    </a:schemeClr>
                  </a:solidFill>
                </a:ln>
                <a:solidFill>
                  <a:schemeClr val="accent2">
                    <a:lumMod val="75000"/>
                  </a:schemeClr>
                </a:solidFill>
              </a:rPr>
              <a:t>R4 </a:t>
            </a:r>
            <a:r>
              <a:rPr lang="zh-CN" altLang="en-US" dirty="0">
                <a:ln>
                  <a:solidFill>
                    <a:schemeClr val="accent2">
                      <a:lumMod val="75000"/>
                    </a:schemeClr>
                  </a:solidFill>
                </a:ln>
                <a:solidFill>
                  <a:schemeClr val="accent2">
                    <a:lumMod val="75000"/>
                  </a:schemeClr>
                </a:solidFill>
              </a:rPr>
              <a:t>中高风险  本金亏损概率较高，波动剧烈</a:t>
            </a:r>
            <a:endParaRPr lang="en-US" altLang="zh-CN" dirty="0">
              <a:ln>
                <a:solidFill>
                  <a:schemeClr val="accent2">
                    <a:lumMod val="75000"/>
                  </a:schemeClr>
                </a:solidFill>
              </a:ln>
              <a:solidFill>
                <a:schemeClr val="accent2">
                  <a:lumMod val="75000"/>
                </a:schemeClr>
              </a:solidFill>
            </a:endParaRPr>
          </a:p>
          <a:p>
            <a:r>
              <a:rPr lang="zh-CN" altLang="en-US" dirty="0">
                <a:solidFill>
                  <a:schemeClr val="accent2">
                    <a:lumMod val="75000"/>
                  </a:schemeClr>
                </a:solidFill>
              </a:rPr>
              <a:t>股票型基金、指数基金、私募证券基金</a:t>
            </a:r>
            <a:endParaRPr lang="en-US" altLang="zh-CN" dirty="0">
              <a:solidFill>
                <a:schemeClr val="accent2">
                  <a:lumMod val="75000"/>
                </a:schemeClr>
              </a:solidFill>
            </a:endParaRPr>
          </a:p>
          <a:p>
            <a:r>
              <a:rPr lang="en-US" altLang="zh-CN" dirty="0">
                <a:ln>
                  <a:solidFill>
                    <a:schemeClr val="accent2">
                      <a:lumMod val="75000"/>
                    </a:schemeClr>
                  </a:solidFill>
                </a:ln>
                <a:solidFill>
                  <a:schemeClr val="accent2">
                    <a:lumMod val="75000"/>
                  </a:schemeClr>
                </a:solidFill>
              </a:rPr>
              <a:t>R5 </a:t>
            </a:r>
            <a:r>
              <a:rPr lang="zh-CN" altLang="en-US" dirty="0">
                <a:ln>
                  <a:solidFill>
                    <a:schemeClr val="accent2">
                      <a:lumMod val="75000"/>
                    </a:schemeClr>
                  </a:solidFill>
                </a:ln>
                <a:solidFill>
                  <a:schemeClr val="accent2">
                    <a:lumMod val="75000"/>
                  </a:schemeClr>
                </a:solidFill>
              </a:rPr>
              <a:t>高风险      可能损失全部本金，甚至产生额外负债</a:t>
            </a:r>
            <a:endParaRPr lang="en-US" altLang="zh-CN" dirty="0">
              <a:ln>
                <a:solidFill>
                  <a:schemeClr val="accent2">
                    <a:lumMod val="75000"/>
                  </a:schemeClr>
                </a:solidFill>
              </a:ln>
              <a:solidFill>
                <a:schemeClr val="accent2">
                  <a:lumMod val="75000"/>
                </a:schemeClr>
              </a:solidFill>
            </a:endParaRPr>
          </a:p>
          <a:p>
            <a:r>
              <a:rPr lang="zh-CN" altLang="en-US" dirty="0">
                <a:solidFill>
                  <a:schemeClr val="accent2">
                    <a:lumMod val="75000"/>
                  </a:schemeClr>
                </a:solidFill>
              </a:rPr>
              <a:t>期货、期权、数字货币、</a:t>
            </a:r>
            <a:r>
              <a:rPr lang="en-US" altLang="zh-CN" dirty="0">
                <a:solidFill>
                  <a:schemeClr val="accent2">
                    <a:lumMod val="75000"/>
                  </a:schemeClr>
                </a:solidFill>
              </a:rPr>
              <a:t>PE/VC</a:t>
            </a:r>
            <a:r>
              <a:rPr lang="zh-CN" altLang="en-US" dirty="0">
                <a:solidFill>
                  <a:schemeClr val="accent2">
                    <a:lumMod val="75000"/>
                  </a:schemeClr>
                </a:solidFill>
              </a:rPr>
              <a:t>、原油宝类衍生品</a:t>
            </a:r>
            <a:endParaRPr lang="en-US" altLang="zh-CN" dirty="0">
              <a:solidFill>
                <a:schemeClr val="accent2">
                  <a:lumMod val="75000"/>
                </a:schemeClr>
              </a:solidFill>
            </a:endParaRPr>
          </a:p>
          <a:p>
            <a:endParaRPr lang="en-US" altLang="zh-CN" dirty="0">
              <a:solidFill>
                <a:schemeClr val="accent2">
                  <a:lumMod val="75000"/>
                </a:schemeClr>
              </a:solidFill>
            </a:endParaRPr>
          </a:p>
          <a:p>
            <a:r>
              <a:rPr lang="zh-CN" altLang="en-US" dirty="0">
                <a:solidFill>
                  <a:schemeClr val="accent2">
                    <a:lumMod val="75000"/>
                  </a:schemeClr>
                </a:solidFill>
              </a:rPr>
              <a:t>基准在 </a:t>
            </a:r>
            <a:r>
              <a:rPr lang="en-US" altLang="zh-CN" dirty="0">
                <a:solidFill>
                  <a:schemeClr val="accent2">
                    <a:lumMod val="75000"/>
                  </a:schemeClr>
                </a:solidFill>
              </a:rPr>
              <a:t>1.5%</a:t>
            </a:r>
            <a:r>
              <a:rPr lang="zh-CN" altLang="en-US" dirty="0">
                <a:solidFill>
                  <a:schemeClr val="accent2">
                    <a:lumMod val="75000"/>
                  </a:schemeClr>
                </a:solidFill>
              </a:rPr>
              <a:t>～</a:t>
            </a:r>
            <a:r>
              <a:rPr lang="en-US" altLang="zh-CN" dirty="0">
                <a:solidFill>
                  <a:schemeClr val="accent2">
                    <a:lumMod val="75000"/>
                  </a:schemeClr>
                </a:solidFill>
              </a:rPr>
              <a:t>2.8% </a:t>
            </a:r>
            <a:r>
              <a:rPr lang="zh-CN" altLang="en-US" dirty="0">
                <a:solidFill>
                  <a:schemeClr val="accent2">
                    <a:lumMod val="75000"/>
                  </a:schemeClr>
                </a:solidFill>
              </a:rPr>
              <a:t>之间 → </a:t>
            </a:r>
            <a:r>
              <a:rPr lang="en-US" altLang="zh-CN" dirty="0">
                <a:solidFill>
                  <a:schemeClr val="accent2">
                    <a:lumMod val="75000"/>
                  </a:schemeClr>
                </a:solidFill>
              </a:rPr>
              <a:t>R1/R2 </a:t>
            </a:r>
            <a:r>
              <a:rPr lang="zh-CN" altLang="en-US" dirty="0">
                <a:solidFill>
                  <a:schemeClr val="accent2">
                    <a:lumMod val="75000"/>
                  </a:schemeClr>
                </a:solidFill>
              </a:rPr>
              <a:t>低风险。</a:t>
            </a:r>
            <a:endParaRPr lang="en-US" altLang="zh-CN" dirty="0">
              <a:solidFill>
                <a:schemeClr val="accent2">
                  <a:lumMod val="75000"/>
                </a:schemeClr>
              </a:solidFill>
            </a:endParaRPr>
          </a:p>
          <a:p>
            <a:r>
              <a:rPr lang="zh-CN" altLang="en-US" dirty="0">
                <a:solidFill>
                  <a:schemeClr val="accent2">
                    <a:lumMod val="75000"/>
                  </a:schemeClr>
                </a:solidFill>
              </a:rPr>
              <a:t>基准在 </a:t>
            </a:r>
            <a:r>
              <a:rPr lang="en-US" altLang="zh-CN" dirty="0">
                <a:solidFill>
                  <a:schemeClr val="accent2">
                    <a:lumMod val="75000"/>
                  </a:schemeClr>
                </a:solidFill>
              </a:rPr>
              <a:t>3.5%</a:t>
            </a:r>
            <a:r>
              <a:rPr lang="zh-CN" altLang="en-US" dirty="0">
                <a:solidFill>
                  <a:schemeClr val="accent2">
                    <a:lumMod val="75000"/>
                  </a:schemeClr>
                </a:solidFill>
              </a:rPr>
              <a:t>～</a:t>
            </a:r>
            <a:r>
              <a:rPr lang="en-US" altLang="zh-CN" dirty="0">
                <a:solidFill>
                  <a:schemeClr val="accent2">
                    <a:lumMod val="75000"/>
                  </a:schemeClr>
                </a:solidFill>
              </a:rPr>
              <a:t>5.0% </a:t>
            </a:r>
            <a:r>
              <a:rPr lang="zh-CN" altLang="en-US" dirty="0">
                <a:solidFill>
                  <a:schemeClr val="accent2">
                    <a:lumMod val="75000"/>
                  </a:schemeClr>
                </a:solidFill>
              </a:rPr>
              <a:t>之间 → </a:t>
            </a:r>
            <a:r>
              <a:rPr lang="en-US" altLang="zh-CN" dirty="0">
                <a:solidFill>
                  <a:schemeClr val="accent2">
                    <a:lumMod val="75000"/>
                  </a:schemeClr>
                </a:solidFill>
              </a:rPr>
              <a:t>R3 </a:t>
            </a:r>
            <a:r>
              <a:rPr lang="zh-CN" altLang="en-US" dirty="0">
                <a:solidFill>
                  <a:schemeClr val="accent2">
                    <a:lumMod val="75000"/>
                  </a:schemeClr>
                </a:solidFill>
              </a:rPr>
              <a:t>中风险。</a:t>
            </a:r>
            <a:endParaRPr lang="en-US" altLang="zh-CN" dirty="0">
              <a:solidFill>
                <a:schemeClr val="accent2">
                  <a:lumMod val="75000"/>
                </a:schemeClr>
              </a:solidFill>
            </a:endParaRPr>
          </a:p>
          <a:p>
            <a:r>
              <a:rPr lang="zh-CN" altLang="en-US" dirty="0">
                <a:solidFill>
                  <a:schemeClr val="accent2">
                    <a:lumMod val="75000"/>
                  </a:schemeClr>
                </a:solidFill>
              </a:rPr>
              <a:t>基准 </a:t>
            </a:r>
            <a:r>
              <a:rPr lang="en-US" altLang="zh-CN" dirty="0">
                <a:solidFill>
                  <a:schemeClr val="accent2">
                    <a:lumMod val="75000"/>
                  </a:schemeClr>
                </a:solidFill>
              </a:rPr>
              <a:t>6% </a:t>
            </a:r>
            <a:r>
              <a:rPr lang="zh-CN" altLang="en-US" dirty="0">
                <a:solidFill>
                  <a:schemeClr val="accent2">
                    <a:lumMod val="75000"/>
                  </a:schemeClr>
                </a:solidFill>
              </a:rPr>
              <a:t>以上 → </a:t>
            </a:r>
            <a:r>
              <a:rPr lang="en-US" altLang="zh-CN" dirty="0">
                <a:solidFill>
                  <a:schemeClr val="accent2">
                    <a:lumMod val="75000"/>
                  </a:schemeClr>
                </a:solidFill>
              </a:rPr>
              <a:t>R4/R5 </a:t>
            </a:r>
            <a:r>
              <a:rPr lang="zh-CN" altLang="en-US" dirty="0">
                <a:solidFill>
                  <a:schemeClr val="accent2">
                    <a:lumMod val="75000"/>
                  </a:schemeClr>
                </a:solidFill>
              </a:rPr>
              <a:t>高风险。</a:t>
            </a:r>
            <a:endParaRPr lang="en-US" altLang="zh-CN" dirty="0">
              <a:solidFill>
                <a:schemeClr val="accent2">
                  <a:lumMod val="75000"/>
                </a:schemeClr>
              </a:solidFill>
            </a:endParaRPr>
          </a:p>
          <a:p>
            <a:endParaRPr lang="en-US" altLang="zh-CN" dirty="0">
              <a:solidFill>
                <a:schemeClr val="accent2">
                  <a:lumMod val="75000"/>
                </a:schemeClr>
              </a:solidFill>
            </a:endParaRPr>
          </a:p>
        </p:txBody>
      </p:sp>
      <p:sp>
        <p:nvSpPr>
          <p:cNvPr id="9" name="文本框 8"/>
          <p:cNvSpPr txBox="1"/>
          <p:nvPr/>
        </p:nvSpPr>
        <p:spPr>
          <a:xfrm>
            <a:off x="6629401" y="674404"/>
            <a:ext cx="5129667" cy="523220"/>
          </a:xfrm>
          <a:prstGeom prst="rect">
            <a:avLst/>
          </a:prstGeom>
          <a:noFill/>
        </p:spPr>
        <p:txBody>
          <a:bodyPr wrap="square">
            <a:spAutoFit/>
          </a:bodyPr>
          <a:lstStyle/>
          <a:p>
            <a:r>
              <a:rPr lang="zh-CN" altLang="en-US" sz="2800" b="1" dirty="0">
                <a:ln>
                  <a:solidFill>
                    <a:schemeClr val="accent2">
                      <a:lumMod val="75000"/>
                    </a:schemeClr>
                  </a:solidFill>
                </a:ln>
                <a:solidFill>
                  <a:schemeClr val="accent2">
                    <a:lumMod val="75000"/>
                  </a:schemeClr>
                </a:solidFill>
                <a:latin typeface="Times New Roman" panose="02020603050405020304" charset="0"/>
                <a:ea typeface="Microsoft YaHei UI Light" panose="020B0502040204020203" pitchFamily="34" charset="-122"/>
                <a:cs typeface="Times New Roman" panose="02020603050405020304" charset="0"/>
              </a:rPr>
              <a:t>美联储利率</a:t>
            </a:r>
            <a:r>
              <a:rPr lang="en-US" altLang="zh-CN" sz="2800" b="1" dirty="0">
                <a:ln>
                  <a:solidFill>
                    <a:schemeClr val="accent2">
                      <a:lumMod val="75000"/>
                    </a:schemeClr>
                  </a:solidFill>
                </a:ln>
                <a:solidFill>
                  <a:schemeClr val="accent2">
                    <a:lumMod val="75000"/>
                  </a:schemeClr>
                </a:solidFill>
                <a:latin typeface="Times New Roman" panose="02020603050405020304" charset="0"/>
                <a:ea typeface="Microsoft YaHei UI Light" panose="020B0502040204020203" pitchFamily="34" charset="-122"/>
                <a:cs typeface="Times New Roman" panose="02020603050405020304" charset="0"/>
              </a:rPr>
              <a:t>:3.5%-4%</a:t>
            </a:r>
            <a:r>
              <a:rPr lang="zh-CN" altLang="en-US" sz="2800" b="1" dirty="0">
                <a:ln>
                  <a:solidFill>
                    <a:schemeClr val="accent2">
                      <a:lumMod val="75000"/>
                    </a:schemeClr>
                  </a:solidFill>
                </a:ln>
                <a:solidFill>
                  <a:schemeClr val="accent2">
                    <a:lumMod val="75000"/>
                  </a:schemeClr>
                </a:solidFill>
                <a:latin typeface="Times New Roman" panose="02020603050405020304" charset="0"/>
                <a:ea typeface="Microsoft YaHei UI Light" panose="020B0502040204020203" pitchFamily="34" charset="-122"/>
                <a:cs typeface="Times New Roman" panose="02020603050405020304" charset="0"/>
              </a:rPr>
              <a:t>左右</a:t>
            </a:r>
            <a:endParaRPr lang="zh-CN" altLang="en-US" sz="2800" b="1" dirty="0">
              <a:ln>
                <a:solidFill>
                  <a:schemeClr val="accent2">
                    <a:lumMod val="75000"/>
                  </a:schemeClr>
                </a:solidFill>
              </a:ln>
              <a:solidFill>
                <a:schemeClr val="accent2">
                  <a:lumMod val="75000"/>
                </a:schemeClr>
              </a:solidFill>
              <a:latin typeface="Times New Roman" panose="02020603050405020304" charset="0"/>
              <a:ea typeface="Microsoft YaHei UI Light" panose="020B0502040204020203" pitchFamily="34" charset="-122"/>
              <a:cs typeface="Times New Roman" panose="02020603050405020304" charset="0"/>
            </a:endParaRPr>
          </a:p>
        </p:txBody>
      </p:sp>
      <p:sp>
        <p:nvSpPr>
          <p:cNvPr id="10" name="文本框 9"/>
          <p:cNvSpPr txBox="1"/>
          <p:nvPr/>
        </p:nvSpPr>
        <p:spPr>
          <a:xfrm>
            <a:off x="6629401" y="1502645"/>
            <a:ext cx="4822441" cy="4247317"/>
          </a:xfrm>
          <a:prstGeom prst="rect">
            <a:avLst/>
          </a:prstGeom>
          <a:noFill/>
        </p:spPr>
        <p:txBody>
          <a:bodyPr wrap="square" rtlCol="0">
            <a:spAutoFit/>
          </a:bodyPr>
          <a:lstStyle/>
          <a:p>
            <a:r>
              <a:rPr lang="zh-CN" altLang="en-US" dirty="0">
                <a:ln>
                  <a:solidFill>
                    <a:schemeClr val="accent2">
                      <a:lumMod val="75000"/>
                    </a:schemeClr>
                  </a:solidFill>
                </a:ln>
                <a:solidFill>
                  <a:schemeClr val="accent2">
                    <a:lumMod val="75000"/>
                  </a:schemeClr>
                </a:solidFill>
              </a:rPr>
              <a:t>美联储利率看着很高，为什么不去存钱？</a:t>
            </a:r>
            <a:endParaRPr lang="en-US" altLang="zh-CN" dirty="0">
              <a:solidFill>
                <a:schemeClr val="accent2">
                  <a:lumMod val="75000"/>
                </a:schemeClr>
              </a:solidFill>
            </a:endParaRPr>
          </a:p>
          <a:p>
            <a:r>
              <a:rPr lang="en-US" altLang="zh-CN" dirty="0">
                <a:solidFill>
                  <a:schemeClr val="accent2">
                    <a:lumMod val="75000"/>
                  </a:schemeClr>
                </a:solidFill>
              </a:rPr>
              <a:t>1.</a:t>
            </a:r>
            <a:r>
              <a:rPr lang="zh-CN" altLang="en-US" dirty="0">
                <a:solidFill>
                  <a:schemeClr val="accent2">
                    <a:lumMod val="75000"/>
                  </a:schemeClr>
                </a:solidFill>
              </a:rPr>
              <a:t>美联储不对个人、普通商业机构开放储蓄业务</a:t>
            </a:r>
            <a:endParaRPr lang="en-US" altLang="zh-CN" dirty="0">
              <a:solidFill>
                <a:schemeClr val="accent2">
                  <a:lumMod val="75000"/>
                </a:schemeClr>
              </a:solidFill>
            </a:endParaRPr>
          </a:p>
          <a:p>
            <a:r>
              <a:rPr lang="zh-CN" altLang="en-US" dirty="0">
                <a:solidFill>
                  <a:schemeClr val="accent2">
                    <a:lumMod val="75000"/>
                  </a:schemeClr>
                </a:solidFill>
              </a:rPr>
              <a:t>不接受个人、普通企业开户存钱。</a:t>
            </a:r>
            <a:endParaRPr lang="en-US" altLang="zh-CN" dirty="0">
              <a:solidFill>
                <a:schemeClr val="accent2">
                  <a:lumMod val="75000"/>
                </a:schemeClr>
              </a:solidFill>
            </a:endParaRPr>
          </a:p>
          <a:p>
            <a:r>
              <a:rPr lang="en-US" altLang="zh-CN" dirty="0">
                <a:solidFill>
                  <a:schemeClr val="accent2">
                    <a:lumMod val="75000"/>
                  </a:schemeClr>
                </a:solidFill>
              </a:rPr>
              <a:t>2. </a:t>
            </a:r>
            <a:r>
              <a:rPr lang="zh-CN" altLang="en-US" dirty="0">
                <a:solidFill>
                  <a:schemeClr val="accent2">
                    <a:lumMod val="75000"/>
                  </a:schemeClr>
                </a:solidFill>
              </a:rPr>
              <a:t>存款主体资格限制只有美国合规的存款类银行、特定金融机构，才可以在美联储开设准备金账户、存放资金并赚取准备金利率。</a:t>
            </a:r>
            <a:endParaRPr lang="en-US" altLang="zh-CN" dirty="0">
              <a:solidFill>
                <a:schemeClr val="accent2">
                  <a:lumMod val="75000"/>
                </a:schemeClr>
              </a:solidFill>
            </a:endParaRPr>
          </a:p>
          <a:p>
            <a:r>
              <a:rPr lang="en-US" altLang="zh-CN" dirty="0">
                <a:solidFill>
                  <a:schemeClr val="accent2">
                    <a:lumMod val="75000"/>
                  </a:schemeClr>
                </a:solidFill>
              </a:rPr>
              <a:t>3. </a:t>
            </a:r>
            <a:r>
              <a:rPr lang="zh-CN" altLang="en-US" dirty="0">
                <a:solidFill>
                  <a:schemeClr val="accent2">
                    <a:lumMod val="75000"/>
                  </a:schemeClr>
                </a:solidFill>
              </a:rPr>
              <a:t>资金体量门槛极高即便有资格准入，存放的也都是巨额银行准备金，不是零散私人资金。</a:t>
            </a:r>
            <a:endParaRPr lang="en-US" altLang="zh-CN" dirty="0">
              <a:solidFill>
                <a:schemeClr val="accent2">
                  <a:lumMod val="75000"/>
                </a:schemeClr>
              </a:solidFill>
            </a:endParaRPr>
          </a:p>
          <a:p>
            <a:r>
              <a:rPr lang="en-US" altLang="zh-CN" dirty="0">
                <a:solidFill>
                  <a:schemeClr val="accent2">
                    <a:lumMod val="75000"/>
                  </a:schemeClr>
                </a:solidFill>
              </a:rPr>
              <a:t>4. </a:t>
            </a:r>
            <a:r>
              <a:rPr lang="zh-CN" altLang="en-US" dirty="0">
                <a:solidFill>
                  <a:schemeClr val="accent2">
                    <a:lumMod val="75000"/>
                  </a:schemeClr>
                </a:solidFill>
              </a:rPr>
              <a:t>额外限制美联储账户没有普通银行的存取、支付、日常结算功能，完全不适合日常资金存放。</a:t>
            </a:r>
            <a:endParaRPr lang="en-US" altLang="zh-CN" dirty="0">
              <a:solidFill>
                <a:schemeClr val="accent2">
                  <a:lumMod val="75000"/>
                </a:schemeClr>
              </a:solidFill>
            </a:endParaRPr>
          </a:p>
          <a:p>
            <a:r>
              <a:rPr lang="en-US" altLang="zh-CN" dirty="0">
                <a:solidFill>
                  <a:schemeClr val="accent2">
                    <a:lumMod val="75000"/>
                  </a:schemeClr>
                </a:solidFill>
              </a:rPr>
              <a:t>5. </a:t>
            </a:r>
            <a:r>
              <a:rPr lang="zh-CN" altLang="en-US" dirty="0">
                <a:solidFill>
                  <a:schemeClr val="accent2">
                    <a:lumMod val="75000"/>
                  </a:schemeClr>
                </a:solidFill>
              </a:rPr>
              <a:t>替代方式普通人想要锚定美联储利率，只能通过购买美国短期国债、货币市场基金等间接方式来获取接近美联储政策利率的收益。</a:t>
            </a:r>
            <a:endParaRPr lang="zh-CN" altLang="en-US"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3435" y="257509"/>
            <a:ext cx="10435518" cy="3477875"/>
          </a:xfrm>
          <a:prstGeom prst="rect">
            <a:avLst/>
          </a:prstGeom>
          <a:noFill/>
        </p:spPr>
        <p:txBody>
          <a:bodyPr wrap="square">
            <a:spAutoFit/>
          </a:bodyPr>
          <a:lstStyle/>
          <a:p>
            <a:r>
              <a:rPr lang="zh-CN" altLang="en-US" sz="2000" dirty="0">
                <a:solidFill>
                  <a:schemeClr val="accent2">
                    <a:lumMod val="75000"/>
                  </a:schemeClr>
                </a:solidFill>
                <a:latin typeface="Times New Roman" panose="02020603050405020304" charset="0"/>
              </a:rPr>
              <a:t>Repaying a Debt: Four Plans</a:t>
            </a:r>
            <a:endParaRPr lang="zh-CN" altLang="en-US" sz="2000" dirty="0">
              <a:solidFill>
                <a:schemeClr val="accent2">
                  <a:lumMod val="75000"/>
                </a:schemeClr>
              </a:solidFill>
              <a:latin typeface="Times New Roman" panose="02020603050405020304" charset="0"/>
            </a:endParaRPr>
          </a:p>
          <a:p>
            <a:r>
              <a:rPr lang="zh-CN" altLang="en-US" sz="2000" dirty="0">
                <a:solidFill>
                  <a:schemeClr val="accent2">
                    <a:lumMod val="75000"/>
                  </a:schemeClr>
                </a:solidFill>
                <a:latin typeface="Times New Roman" panose="02020603050405020304" charset="0"/>
              </a:rPr>
              <a:t>$5000 is owed and to be repaid in 5 years with 8% annual interest.</a:t>
            </a:r>
            <a:endParaRPr lang="zh-CN" altLang="en-US" sz="2000" dirty="0">
              <a:solidFill>
                <a:schemeClr val="accent2">
                  <a:lumMod val="75000"/>
                </a:schemeClr>
              </a:solidFill>
              <a:latin typeface="Times New Roman" panose="02020603050405020304" charset="0"/>
            </a:endParaRPr>
          </a:p>
          <a:p>
            <a:r>
              <a:rPr lang="zh-CN" altLang="en-US" sz="2000" dirty="0">
                <a:solidFill>
                  <a:schemeClr val="accent2">
                    <a:lumMod val="75000"/>
                  </a:schemeClr>
                </a:solidFill>
                <a:latin typeface="Times New Roman" panose="02020603050405020304" charset="0"/>
              </a:rPr>
              <a:t>Four Repayment Plans:</a:t>
            </a:r>
            <a:endParaRPr lang="zh-CN" altLang="en-US" sz="2000" dirty="0">
              <a:solidFill>
                <a:schemeClr val="accent2">
                  <a:lumMod val="75000"/>
                </a:schemeClr>
              </a:solidFill>
              <a:latin typeface="Times New Roman" panose="02020603050405020304" charset="0"/>
            </a:endParaRPr>
          </a:p>
          <a:p>
            <a:r>
              <a:rPr lang="zh-CN" altLang="en-US" sz="2000" dirty="0">
                <a:solidFill>
                  <a:schemeClr val="accent2">
                    <a:lumMod val="75000"/>
                  </a:schemeClr>
                </a:solidFill>
                <a:latin typeface="Times New Roman" panose="02020603050405020304" charset="0"/>
              </a:rPr>
              <a:t>•Plan 1: Constant Principal / 等额本金</a:t>
            </a:r>
            <a:endParaRPr lang="zh-CN" altLang="en-US" sz="2000" dirty="0">
              <a:solidFill>
                <a:schemeClr val="accent2">
                  <a:lumMod val="75000"/>
                </a:schemeClr>
              </a:solidFill>
              <a:latin typeface="Times New Roman" panose="02020603050405020304" charset="0"/>
            </a:endParaRPr>
          </a:p>
          <a:p>
            <a:r>
              <a:rPr lang="zh-CN" altLang="en-US" sz="2000" dirty="0">
                <a:solidFill>
                  <a:schemeClr val="accent2">
                    <a:lumMod val="75000"/>
                  </a:schemeClr>
                </a:solidFill>
                <a:latin typeface="Times New Roman" panose="02020603050405020304" charset="0"/>
              </a:rPr>
              <a:t>Pay $1000 principal + interest due each year</a:t>
            </a:r>
            <a:endParaRPr lang="zh-CN" altLang="en-US" sz="2000" dirty="0">
              <a:solidFill>
                <a:schemeClr val="accent2">
                  <a:lumMod val="75000"/>
                </a:schemeClr>
              </a:solidFill>
              <a:latin typeface="Times New Roman" panose="02020603050405020304" charset="0"/>
            </a:endParaRPr>
          </a:p>
          <a:p>
            <a:r>
              <a:rPr lang="zh-CN" altLang="en-US" sz="2000" dirty="0">
                <a:solidFill>
                  <a:schemeClr val="accent2">
                    <a:lumMod val="75000"/>
                  </a:schemeClr>
                </a:solidFill>
                <a:latin typeface="Times New Roman" panose="02020603050405020304" charset="0"/>
              </a:rPr>
              <a:t>•Plan 2: Interest Only / 只付利息</a:t>
            </a:r>
            <a:endParaRPr lang="zh-CN" altLang="en-US" sz="2000" dirty="0">
              <a:solidFill>
                <a:schemeClr val="accent2">
                  <a:lumMod val="75000"/>
                </a:schemeClr>
              </a:solidFill>
              <a:latin typeface="Times New Roman" panose="02020603050405020304" charset="0"/>
            </a:endParaRPr>
          </a:p>
          <a:p>
            <a:r>
              <a:rPr lang="zh-CN" altLang="en-US" sz="2000" dirty="0">
                <a:solidFill>
                  <a:schemeClr val="accent2">
                    <a:lumMod val="75000"/>
                  </a:schemeClr>
                </a:solidFill>
                <a:latin typeface="Times New Roman" panose="02020603050405020304" charset="0"/>
              </a:rPr>
              <a:t>Pay interest only for 4 years, then principal + interest in year 5 </a:t>
            </a:r>
            <a:endParaRPr lang="zh-CN" altLang="en-US" sz="2000" dirty="0">
              <a:solidFill>
                <a:schemeClr val="accent2">
                  <a:lumMod val="75000"/>
                </a:schemeClr>
              </a:solidFill>
              <a:latin typeface="Times New Roman" panose="02020603050405020304" charset="0"/>
            </a:endParaRPr>
          </a:p>
          <a:p>
            <a:r>
              <a:rPr lang="zh-CN" altLang="en-US" sz="2000" dirty="0">
                <a:solidFill>
                  <a:schemeClr val="accent2">
                    <a:lumMod val="75000"/>
                  </a:schemeClr>
                </a:solidFill>
                <a:latin typeface="Times New Roman" panose="02020603050405020304" charset="0"/>
              </a:rPr>
              <a:t>•Plan 3: Constant Payment / 等额还款</a:t>
            </a:r>
            <a:endParaRPr lang="zh-CN" altLang="en-US" sz="2000" dirty="0">
              <a:solidFill>
                <a:schemeClr val="accent2">
                  <a:lumMod val="75000"/>
                </a:schemeClr>
              </a:solidFill>
              <a:latin typeface="Times New Roman" panose="02020603050405020304" charset="0"/>
            </a:endParaRPr>
          </a:p>
          <a:p>
            <a:r>
              <a:rPr lang="zh-CN" altLang="en-US" sz="2000" dirty="0">
                <a:solidFill>
                  <a:schemeClr val="accent2">
                    <a:lumMod val="75000"/>
                  </a:schemeClr>
                </a:solidFill>
                <a:latin typeface="Times New Roman" panose="02020603050405020304" charset="0"/>
              </a:rPr>
              <a:t>Pay five equal end-of-year payments of $1252</a:t>
            </a:r>
            <a:endParaRPr lang="zh-CN" altLang="en-US" sz="2000" dirty="0">
              <a:solidFill>
                <a:schemeClr val="accent2">
                  <a:lumMod val="75000"/>
                </a:schemeClr>
              </a:solidFill>
              <a:latin typeface="Times New Roman" panose="02020603050405020304" charset="0"/>
            </a:endParaRPr>
          </a:p>
          <a:p>
            <a:r>
              <a:rPr lang="zh-CN" altLang="en-US" sz="2000" dirty="0">
                <a:solidFill>
                  <a:schemeClr val="accent2">
                    <a:lumMod val="75000"/>
                  </a:schemeClr>
                </a:solidFill>
                <a:latin typeface="Times New Roman" panose="02020603050405020304" charset="0"/>
              </a:rPr>
              <a:t>•Plan 4: All at Maturity / 到期一次性</a:t>
            </a:r>
            <a:endParaRPr lang="zh-CN" altLang="en-US" sz="2000" dirty="0">
              <a:solidFill>
                <a:schemeClr val="accent2">
                  <a:lumMod val="75000"/>
                </a:schemeClr>
              </a:solidFill>
              <a:latin typeface="Times New Roman" panose="02020603050405020304" charset="0"/>
            </a:endParaRPr>
          </a:p>
          <a:p>
            <a:r>
              <a:rPr lang="zh-CN" altLang="en-US" sz="2000" dirty="0">
                <a:solidFill>
                  <a:schemeClr val="accent2">
                    <a:lumMod val="75000"/>
                  </a:schemeClr>
                </a:solidFill>
                <a:latin typeface="Times New Roman" panose="02020603050405020304" charset="0"/>
              </a:rPr>
              <a:t>No payments until end of Year 5, then pay everything / </a:t>
            </a:r>
            <a:endParaRPr lang="zh-CN" altLang="en-US" sz="2000" dirty="0">
              <a:solidFill>
                <a:schemeClr val="accent2">
                  <a:lumMod val="75000"/>
                </a:schemeClr>
              </a:solidFill>
              <a:latin typeface="Times New Roman" panose="02020603050405020304" charset="0"/>
            </a:endParaRPr>
          </a:p>
        </p:txBody>
      </p:sp>
      <p:pic>
        <p:nvPicPr>
          <p:cNvPr id="7" name="图片 6"/>
          <p:cNvPicPr>
            <a:picLocks noChangeAspect="1"/>
          </p:cNvPicPr>
          <p:nvPr/>
        </p:nvPicPr>
        <p:blipFill>
          <a:blip r:embed="rId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3435" y="4217474"/>
            <a:ext cx="11542116" cy="22204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2" name="picture 1352"/>
          <p:cNvPicPr>
            <a:picLocks noChangeAspect="1"/>
          </p:cNvPicPr>
          <p:nvPr/>
        </p:nvPicPr>
        <p:blipFill>
          <a:blip r:embed="rId1"/>
          <a:stretch>
            <a:fillRect/>
          </a:stretch>
        </p:blipFill>
        <p:spPr>
          <a:xfrm rot="21600000">
            <a:off x="1" y="0"/>
            <a:ext cx="12191998" cy="6858000"/>
          </a:xfrm>
          <a:prstGeom prst="rect">
            <a:avLst/>
          </a:prstGeom>
        </p:spPr>
      </p:pic>
      <p:sp>
        <p:nvSpPr>
          <p:cNvPr id="1354" name="path 1354"/>
          <p:cNvSpPr/>
          <p:nvPr/>
        </p:nvSpPr>
        <p:spPr>
          <a:xfrm>
            <a:off x="8616823" y="1104010"/>
            <a:ext cx="195960" cy="524002"/>
          </a:xfrm>
          <a:custGeom>
            <a:avLst/>
            <a:gdLst/>
            <a:ahLst/>
            <a:cxnLst/>
            <a:rect l="0" t="0" r="0" b="0"/>
            <a:pathLst>
              <a:path w="308" h="825">
                <a:moveTo>
                  <a:pt x="308" y="811"/>
                </a:moveTo>
                <a:cubicBezTo>
                  <a:pt x="308" y="819"/>
                  <a:pt x="302" y="825"/>
                  <a:pt x="294" y="825"/>
                </a:cubicBezTo>
                <a:cubicBezTo>
                  <a:pt x="286" y="825"/>
                  <a:pt x="280" y="819"/>
                  <a:pt x="280" y="811"/>
                </a:cubicBezTo>
                <a:cubicBezTo>
                  <a:pt x="280" y="803"/>
                  <a:pt x="286" y="797"/>
                  <a:pt x="294" y="797"/>
                </a:cubicBezTo>
                <a:cubicBezTo>
                  <a:pt x="302" y="797"/>
                  <a:pt x="308" y="803"/>
                  <a:pt x="308" y="811"/>
                </a:cubicBezTo>
              </a:path>
              <a:path w="308" h="825">
                <a:moveTo>
                  <a:pt x="168" y="811"/>
                </a:moveTo>
                <a:cubicBezTo>
                  <a:pt x="168" y="819"/>
                  <a:pt x="161" y="825"/>
                  <a:pt x="154" y="825"/>
                </a:cubicBezTo>
                <a:cubicBezTo>
                  <a:pt x="146" y="825"/>
                  <a:pt x="140" y="819"/>
                  <a:pt x="140" y="811"/>
                </a:cubicBezTo>
                <a:cubicBezTo>
                  <a:pt x="140" y="803"/>
                  <a:pt x="146" y="797"/>
                  <a:pt x="154" y="797"/>
                </a:cubicBezTo>
                <a:cubicBezTo>
                  <a:pt x="161" y="797"/>
                  <a:pt x="168" y="803"/>
                  <a:pt x="168" y="811"/>
                </a:cubicBezTo>
              </a:path>
              <a:path w="308" h="825">
                <a:moveTo>
                  <a:pt x="27" y="811"/>
                </a:moveTo>
                <a:cubicBezTo>
                  <a:pt x="27" y="819"/>
                  <a:pt x="21" y="825"/>
                  <a:pt x="13" y="825"/>
                </a:cubicBezTo>
                <a:cubicBezTo>
                  <a:pt x="6" y="825"/>
                  <a:pt x="0" y="819"/>
                  <a:pt x="0" y="811"/>
                </a:cubicBezTo>
                <a:cubicBezTo>
                  <a:pt x="0" y="803"/>
                  <a:pt x="6" y="797"/>
                  <a:pt x="13" y="797"/>
                </a:cubicBezTo>
                <a:cubicBezTo>
                  <a:pt x="21" y="797"/>
                  <a:pt x="27" y="803"/>
                  <a:pt x="27" y="811"/>
                </a:cubicBezTo>
              </a:path>
              <a:path w="308" h="825">
                <a:moveTo>
                  <a:pt x="308" y="697"/>
                </a:moveTo>
                <a:cubicBezTo>
                  <a:pt x="308" y="705"/>
                  <a:pt x="302" y="711"/>
                  <a:pt x="294" y="711"/>
                </a:cubicBezTo>
                <a:cubicBezTo>
                  <a:pt x="286" y="711"/>
                  <a:pt x="280" y="705"/>
                  <a:pt x="280" y="697"/>
                </a:cubicBezTo>
                <a:cubicBezTo>
                  <a:pt x="280" y="689"/>
                  <a:pt x="286" y="683"/>
                  <a:pt x="294" y="683"/>
                </a:cubicBezTo>
                <a:cubicBezTo>
                  <a:pt x="302" y="683"/>
                  <a:pt x="308" y="689"/>
                  <a:pt x="308" y="697"/>
                </a:cubicBezTo>
              </a:path>
              <a:path w="308" h="825">
                <a:moveTo>
                  <a:pt x="168" y="697"/>
                </a:moveTo>
                <a:cubicBezTo>
                  <a:pt x="168" y="705"/>
                  <a:pt x="161" y="711"/>
                  <a:pt x="154" y="711"/>
                </a:cubicBezTo>
                <a:cubicBezTo>
                  <a:pt x="146" y="711"/>
                  <a:pt x="140" y="705"/>
                  <a:pt x="140" y="697"/>
                </a:cubicBezTo>
                <a:cubicBezTo>
                  <a:pt x="140" y="689"/>
                  <a:pt x="146" y="683"/>
                  <a:pt x="154" y="683"/>
                </a:cubicBezTo>
                <a:cubicBezTo>
                  <a:pt x="161" y="683"/>
                  <a:pt x="168" y="689"/>
                  <a:pt x="168" y="697"/>
                </a:cubicBezTo>
              </a:path>
              <a:path w="308" h="825">
                <a:moveTo>
                  <a:pt x="27" y="697"/>
                </a:moveTo>
                <a:cubicBezTo>
                  <a:pt x="27" y="705"/>
                  <a:pt x="21" y="711"/>
                  <a:pt x="13" y="711"/>
                </a:cubicBezTo>
                <a:cubicBezTo>
                  <a:pt x="6" y="711"/>
                  <a:pt x="0" y="705"/>
                  <a:pt x="0" y="697"/>
                </a:cubicBezTo>
                <a:cubicBezTo>
                  <a:pt x="0" y="689"/>
                  <a:pt x="6" y="683"/>
                  <a:pt x="13" y="683"/>
                </a:cubicBezTo>
                <a:cubicBezTo>
                  <a:pt x="21" y="683"/>
                  <a:pt x="27" y="689"/>
                  <a:pt x="27" y="697"/>
                </a:cubicBezTo>
              </a:path>
              <a:path w="308" h="825">
                <a:moveTo>
                  <a:pt x="308" y="583"/>
                </a:moveTo>
                <a:cubicBezTo>
                  <a:pt x="308" y="591"/>
                  <a:pt x="302" y="597"/>
                  <a:pt x="294" y="597"/>
                </a:cubicBezTo>
                <a:cubicBezTo>
                  <a:pt x="286" y="597"/>
                  <a:pt x="280" y="591"/>
                  <a:pt x="280" y="583"/>
                </a:cubicBezTo>
                <a:cubicBezTo>
                  <a:pt x="280" y="575"/>
                  <a:pt x="286" y="569"/>
                  <a:pt x="294" y="569"/>
                </a:cubicBezTo>
                <a:cubicBezTo>
                  <a:pt x="302" y="569"/>
                  <a:pt x="308" y="575"/>
                  <a:pt x="308" y="583"/>
                </a:cubicBezTo>
              </a:path>
              <a:path w="308" h="825">
                <a:moveTo>
                  <a:pt x="168" y="583"/>
                </a:moveTo>
                <a:cubicBezTo>
                  <a:pt x="168" y="591"/>
                  <a:pt x="161" y="597"/>
                  <a:pt x="154" y="597"/>
                </a:cubicBezTo>
                <a:cubicBezTo>
                  <a:pt x="146" y="597"/>
                  <a:pt x="140" y="591"/>
                  <a:pt x="140" y="583"/>
                </a:cubicBezTo>
                <a:cubicBezTo>
                  <a:pt x="140" y="575"/>
                  <a:pt x="146" y="569"/>
                  <a:pt x="154" y="569"/>
                </a:cubicBezTo>
                <a:cubicBezTo>
                  <a:pt x="161" y="569"/>
                  <a:pt x="168" y="575"/>
                  <a:pt x="168" y="583"/>
                </a:cubicBezTo>
              </a:path>
              <a:path w="308" h="825">
                <a:moveTo>
                  <a:pt x="27" y="583"/>
                </a:moveTo>
                <a:cubicBezTo>
                  <a:pt x="27" y="591"/>
                  <a:pt x="21" y="597"/>
                  <a:pt x="13" y="597"/>
                </a:cubicBezTo>
                <a:cubicBezTo>
                  <a:pt x="6" y="597"/>
                  <a:pt x="0" y="591"/>
                  <a:pt x="0" y="583"/>
                </a:cubicBezTo>
                <a:cubicBezTo>
                  <a:pt x="0" y="575"/>
                  <a:pt x="6" y="569"/>
                  <a:pt x="13" y="569"/>
                </a:cubicBezTo>
                <a:cubicBezTo>
                  <a:pt x="21" y="569"/>
                  <a:pt x="27" y="575"/>
                  <a:pt x="27" y="583"/>
                </a:cubicBezTo>
              </a:path>
              <a:path w="308" h="825">
                <a:moveTo>
                  <a:pt x="308" y="469"/>
                </a:moveTo>
                <a:cubicBezTo>
                  <a:pt x="308" y="477"/>
                  <a:pt x="302" y="483"/>
                  <a:pt x="294" y="483"/>
                </a:cubicBezTo>
                <a:cubicBezTo>
                  <a:pt x="286" y="483"/>
                  <a:pt x="280" y="477"/>
                  <a:pt x="280" y="469"/>
                </a:cubicBezTo>
                <a:cubicBezTo>
                  <a:pt x="280" y="461"/>
                  <a:pt x="286" y="455"/>
                  <a:pt x="294" y="455"/>
                </a:cubicBezTo>
                <a:cubicBezTo>
                  <a:pt x="302" y="455"/>
                  <a:pt x="308" y="461"/>
                  <a:pt x="308" y="469"/>
                </a:cubicBezTo>
              </a:path>
              <a:path w="308" h="825">
                <a:moveTo>
                  <a:pt x="168" y="469"/>
                </a:moveTo>
                <a:cubicBezTo>
                  <a:pt x="168" y="477"/>
                  <a:pt x="161" y="483"/>
                  <a:pt x="154" y="483"/>
                </a:cubicBezTo>
                <a:cubicBezTo>
                  <a:pt x="146" y="483"/>
                  <a:pt x="140" y="477"/>
                  <a:pt x="140" y="469"/>
                </a:cubicBezTo>
                <a:cubicBezTo>
                  <a:pt x="140" y="461"/>
                  <a:pt x="146" y="455"/>
                  <a:pt x="154" y="455"/>
                </a:cubicBezTo>
                <a:cubicBezTo>
                  <a:pt x="161" y="455"/>
                  <a:pt x="168" y="461"/>
                  <a:pt x="168" y="469"/>
                </a:cubicBezTo>
              </a:path>
              <a:path w="308" h="825">
                <a:moveTo>
                  <a:pt x="27" y="469"/>
                </a:moveTo>
                <a:cubicBezTo>
                  <a:pt x="27" y="477"/>
                  <a:pt x="21" y="483"/>
                  <a:pt x="13" y="483"/>
                </a:cubicBezTo>
                <a:cubicBezTo>
                  <a:pt x="6" y="483"/>
                  <a:pt x="0" y="477"/>
                  <a:pt x="0" y="469"/>
                </a:cubicBezTo>
                <a:cubicBezTo>
                  <a:pt x="0" y="461"/>
                  <a:pt x="6" y="455"/>
                  <a:pt x="13" y="455"/>
                </a:cubicBezTo>
                <a:cubicBezTo>
                  <a:pt x="21" y="455"/>
                  <a:pt x="27" y="461"/>
                  <a:pt x="27" y="469"/>
                </a:cubicBezTo>
              </a:path>
              <a:path w="308" h="825">
                <a:moveTo>
                  <a:pt x="308" y="355"/>
                </a:moveTo>
                <a:cubicBezTo>
                  <a:pt x="308" y="363"/>
                  <a:pt x="302" y="369"/>
                  <a:pt x="294" y="369"/>
                </a:cubicBezTo>
                <a:cubicBezTo>
                  <a:pt x="286" y="369"/>
                  <a:pt x="280" y="363"/>
                  <a:pt x="280" y="355"/>
                </a:cubicBezTo>
                <a:cubicBezTo>
                  <a:pt x="280" y="347"/>
                  <a:pt x="286" y="341"/>
                  <a:pt x="294" y="341"/>
                </a:cubicBezTo>
                <a:cubicBezTo>
                  <a:pt x="302" y="341"/>
                  <a:pt x="308" y="347"/>
                  <a:pt x="308" y="355"/>
                </a:cubicBezTo>
              </a:path>
              <a:path w="308" h="825">
                <a:moveTo>
                  <a:pt x="168" y="355"/>
                </a:moveTo>
                <a:cubicBezTo>
                  <a:pt x="168" y="363"/>
                  <a:pt x="161" y="369"/>
                  <a:pt x="154" y="369"/>
                </a:cubicBezTo>
                <a:cubicBezTo>
                  <a:pt x="146" y="369"/>
                  <a:pt x="140" y="363"/>
                  <a:pt x="140" y="355"/>
                </a:cubicBezTo>
                <a:cubicBezTo>
                  <a:pt x="140" y="347"/>
                  <a:pt x="146" y="341"/>
                  <a:pt x="154" y="341"/>
                </a:cubicBezTo>
                <a:cubicBezTo>
                  <a:pt x="161" y="341"/>
                  <a:pt x="168" y="347"/>
                  <a:pt x="168" y="355"/>
                </a:cubicBezTo>
              </a:path>
              <a:path w="308" h="825">
                <a:moveTo>
                  <a:pt x="27" y="355"/>
                </a:moveTo>
                <a:cubicBezTo>
                  <a:pt x="27" y="363"/>
                  <a:pt x="21" y="369"/>
                  <a:pt x="13" y="369"/>
                </a:cubicBezTo>
                <a:cubicBezTo>
                  <a:pt x="6" y="369"/>
                  <a:pt x="0" y="363"/>
                  <a:pt x="0" y="355"/>
                </a:cubicBezTo>
                <a:cubicBezTo>
                  <a:pt x="0" y="347"/>
                  <a:pt x="6" y="341"/>
                  <a:pt x="13" y="341"/>
                </a:cubicBezTo>
                <a:cubicBezTo>
                  <a:pt x="21" y="341"/>
                  <a:pt x="27" y="347"/>
                  <a:pt x="27" y="355"/>
                </a:cubicBezTo>
              </a:path>
              <a:path w="308" h="825">
                <a:moveTo>
                  <a:pt x="308" y="241"/>
                </a:moveTo>
                <a:cubicBezTo>
                  <a:pt x="308" y="249"/>
                  <a:pt x="302" y="255"/>
                  <a:pt x="294" y="255"/>
                </a:cubicBezTo>
                <a:cubicBezTo>
                  <a:pt x="286" y="255"/>
                  <a:pt x="280" y="249"/>
                  <a:pt x="280" y="241"/>
                </a:cubicBezTo>
                <a:cubicBezTo>
                  <a:pt x="280" y="234"/>
                  <a:pt x="286" y="227"/>
                  <a:pt x="294" y="227"/>
                </a:cubicBezTo>
                <a:cubicBezTo>
                  <a:pt x="302" y="227"/>
                  <a:pt x="308" y="234"/>
                  <a:pt x="308" y="241"/>
                </a:cubicBezTo>
              </a:path>
              <a:path w="308" h="825">
                <a:moveTo>
                  <a:pt x="168" y="241"/>
                </a:moveTo>
                <a:cubicBezTo>
                  <a:pt x="168" y="249"/>
                  <a:pt x="161" y="255"/>
                  <a:pt x="154" y="255"/>
                </a:cubicBezTo>
                <a:cubicBezTo>
                  <a:pt x="146" y="255"/>
                  <a:pt x="140" y="249"/>
                  <a:pt x="140" y="241"/>
                </a:cubicBezTo>
                <a:cubicBezTo>
                  <a:pt x="140" y="234"/>
                  <a:pt x="146" y="227"/>
                  <a:pt x="154" y="227"/>
                </a:cubicBezTo>
                <a:cubicBezTo>
                  <a:pt x="161" y="227"/>
                  <a:pt x="168" y="234"/>
                  <a:pt x="168" y="241"/>
                </a:cubicBezTo>
              </a:path>
              <a:path w="308" h="825">
                <a:moveTo>
                  <a:pt x="27" y="241"/>
                </a:moveTo>
                <a:cubicBezTo>
                  <a:pt x="27" y="249"/>
                  <a:pt x="21" y="255"/>
                  <a:pt x="13" y="255"/>
                </a:cubicBezTo>
                <a:cubicBezTo>
                  <a:pt x="6" y="255"/>
                  <a:pt x="0" y="249"/>
                  <a:pt x="0" y="241"/>
                </a:cubicBezTo>
                <a:cubicBezTo>
                  <a:pt x="0" y="234"/>
                  <a:pt x="6" y="227"/>
                  <a:pt x="13" y="227"/>
                </a:cubicBezTo>
                <a:cubicBezTo>
                  <a:pt x="21" y="227"/>
                  <a:pt x="27" y="234"/>
                  <a:pt x="27" y="241"/>
                </a:cubicBezTo>
              </a:path>
              <a:path w="308" h="825">
                <a:moveTo>
                  <a:pt x="308" y="127"/>
                </a:moveTo>
                <a:cubicBezTo>
                  <a:pt x="308" y="135"/>
                  <a:pt x="302" y="142"/>
                  <a:pt x="294" y="142"/>
                </a:cubicBezTo>
                <a:cubicBezTo>
                  <a:pt x="286" y="142"/>
                  <a:pt x="280" y="135"/>
                  <a:pt x="280" y="127"/>
                </a:cubicBezTo>
                <a:cubicBezTo>
                  <a:pt x="280" y="120"/>
                  <a:pt x="286" y="113"/>
                  <a:pt x="294" y="113"/>
                </a:cubicBezTo>
                <a:cubicBezTo>
                  <a:pt x="302" y="113"/>
                  <a:pt x="308" y="120"/>
                  <a:pt x="308" y="127"/>
                </a:cubicBezTo>
              </a:path>
              <a:path w="308" h="825">
                <a:moveTo>
                  <a:pt x="168" y="127"/>
                </a:moveTo>
                <a:cubicBezTo>
                  <a:pt x="168" y="135"/>
                  <a:pt x="161" y="142"/>
                  <a:pt x="154" y="142"/>
                </a:cubicBezTo>
                <a:cubicBezTo>
                  <a:pt x="146" y="142"/>
                  <a:pt x="140" y="135"/>
                  <a:pt x="140" y="127"/>
                </a:cubicBezTo>
                <a:cubicBezTo>
                  <a:pt x="140" y="120"/>
                  <a:pt x="146" y="113"/>
                  <a:pt x="154" y="113"/>
                </a:cubicBezTo>
                <a:cubicBezTo>
                  <a:pt x="161" y="113"/>
                  <a:pt x="168" y="120"/>
                  <a:pt x="168" y="127"/>
                </a:cubicBezTo>
              </a:path>
              <a:path w="308" h="825">
                <a:moveTo>
                  <a:pt x="27" y="127"/>
                </a:moveTo>
                <a:cubicBezTo>
                  <a:pt x="27" y="135"/>
                  <a:pt x="21" y="142"/>
                  <a:pt x="13" y="142"/>
                </a:cubicBezTo>
                <a:cubicBezTo>
                  <a:pt x="6" y="142"/>
                  <a:pt x="0" y="135"/>
                  <a:pt x="0" y="127"/>
                </a:cubicBezTo>
                <a:cubicBezTo>
                  <a:pt x="0" y="120"/>
                  <a:pt x="6" y="113"/>
                  <a:pt x="13" y="113"/>
                </a:cubicBezTo>
                <a:cubicBezTo>
                  <a:pt x="21" y="113"/>
                  <a:pt x="27" y="120"/>
                  <a:pt x="27" y="127"/>
                </a:cubicBezTo>
              </a:path>
              <a:path w="308" h="825">
                <a:moveTo>
                  <a:pt x="308" y="14"/>
                </a:moveTo>
                <a:cubicBezTo>
                  <a:pt x="308" y="21"/>
                  <a:pt x="302" y="27"/>
                  <a:pt x="294" y="27"/>
                </a:cubicBezTo>
                <a:cubicBezTo>
                  <a:pt x="286" y="27"/>
                  <a:pt x="280" y="21"/>
                  <a:pt x="280" y="14"/>
                </a:cubicBezTo>
                <a:cubicBezTo>
                  <a:pt x="280" y="6"/>
                  <a:pt x="286" y="0"/>
                  <a:pt x="294" y="0"/>
                </a:cubicBezTo>
                <a:cubicBezTo>
                  <a:pt x="302" y="0"/>
                  <a:pt x="308" y="6"/>
                  <a:pt x="308" y="14"/>
                </a:cubicBezTo>
              </a:path>
              <a:path w="308" h="825">
                <a:moveTo>
                  <a:pt x="168" y="14"/>
                </a:moveTo>
                <a:cubicBezTo>
                  <a:pt x="168" y="21"/>
                  <a:pt x="161" y="27"/>
                  <a:pt x="154" y="27"/>
                </a:cubicBezTo>
                <a:cubicBezTo>
                  <a:pt x="146" y="27"/>
                  <a:pt x="140" y="21"/>
                  <a:pt x="140" y="14"/>
                </a:cubicBezTo>
                <a:cubicBezTo>
                  <a:pt x="140" y="6"/>
                  <a:pt x="146" y="0"/>
                  <a:pt x="154" y="0"/>
                </a:cubicBezTo>
                <a:cubicBezTo>
                  <a:pt x="161" y="0"/>
                  <a:pt x="168" y="6"/>
                  <a:pt x="168" y="14"/>
                </a:cubicBezTo>
              </a:path>
              <a:path w="308" h="825">
                <a:moveTo>
                  <a:pt x="27" y="14"/>
                </a:moveTo>
                <a:cubicBezTo>
                  <a:pt x="27" y="21"/>
                  <a:pt x="21" y="27"/>
                  <a:pt x="13" y="27"/>
                </a:cubicBezTo>
                <a:cubicBezTo>
                  <a:pt x="6" y="27"/>
                  <a:pt x="0" y="21"/>
                  <a:pt x="0" y="14"/>
                </a:cubicBezTo>
                <a:cubicBezTo>
                  <a:pt x="0" y="6"/>
                  <a:pt x="6" y="0"/>
                  <a:pt x="13" y="0"/>
                </a:cubicBezTo>
                <a:cubicBezTo>
                  <a:pt x="21" y="0"/>
                  <a:pt x="27" y="6"/>
                  <a:pt x="27" y="14"/>
                </a:cubicBezTo>
              </a:path>
            </a:pathLst>
          </a:custGeom>
          <a:solidFill>
            <a:srgbClr val="D5E2C9">
              <a:alpha val="100000"/>
            </a:srgbClr>
          </a:solidFill>
          <a:ln w="0" cap="flat">
            <a:noFill/>
            <a:prstDash val="solid"/>
            <a:miter lim="0"/>
          </a:ln>
        </p:spPr>
        <p:txBody>
          <a:bodyPr rtlCol="0"/>
          <a:lstStyle/>
          <a:p>
            <a:pPr algn="ctr"/>
            <a:endParaRPr lang="zh-CN" altLang="en-US"/>
          </a:p>
        </p:txBody>
      </p:sp>
      <p:sp>
        <p:nvSpPr>
          <p:cNvPr id="1356" name="path 1356"/>
          <p:cNvSpPr/>
          <p:nvPr/>
        </p:nvSpPr>
        <p:spPr>
          <a:xfrm>
            <a:off x="8349488" y="1104010"/>
            <a:ext cx="196088" cy="524002"/>
          </a:xfrm>
          <a:custGeom>
            <a:avLst/>
            <a:gdLst/>
            <a:ahLst/>
            <a:cxnLst/>
            <a:rect l="0" t="0" r="0" b="0"/>
            <a:pathLst>
              <a:path w="308" h="825">
                <a:moveTo>
                  <a:pt x="308" y="811"/>
                </a:moveTo>
                <a:cubicBezTo>
                  <a:pt x="308" y="819"/>
                  <a:pt x="302" y="825"/>
                  <a:pt x="294" y="825"/>
                </a:cubicBezTo>
                <a:cubicBezTo>
                  <a:pt x="287" y="825"/>
                  <a:pt x="280" y="819"/>
                  <a:pt x="280" y="811"/>
                </a:cubicBezTo>
                <a:cubicBezTo>
                  <a:pt x="280" y="803"/>
                  <a:pt x="287" y="797"/>
                  <a:pt x="294" y="797"/>
                </a:cubicBezTo>
                <a:cubicBezTo>
                  <a:pt x="302" y="797"/>
                  <a:pt x="308" y="803"/>
                  <a:pt x="308" y="811"/>
                </a:cubicBezTo>
              </a:path>
              <a:path w="30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30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308" h="825">
                <a:moveTo>
                  <a:pt x="308" y="697"/>
                </a:moveTo>
                <a:cubicBezTo>
                  <a:pt x="308" y="705"/>
                  <a:pt x="302" y="711"/>
                  <a:pt x="294" y="711"/>
                </a:cubicBezTo>
                <a:cubicBezTo>
                  <a:pt x="287" y="711"/>
                  <a:pt x="280" y="705"/>
                  <a:pt x="280" y="697"/>
                </a:cubicBezTo>
                <a:cubicBezTo>
                  <a:pt x="280" y="689"/>
                  <a:pt x="287" y="683"/>
                  <a:pt x="294" y="683"/>
                </a:cubicBezTo>
                <a:cubicBezTo>
                  <a:pt x="302" y="683"/>
                  <a:pt x="308" y="689"/>
                  <a:pt x="308" y="697"/>
                </a:cubicBezTo>
              </a:path>
              <a:path w="30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30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308" h="825">
                <a:moveTo>
                  <a:pt x="308" y="583"/>
                </a:moveTo>
                <a:cubicBezTo>
                  <a:pt x="308" y="591"/>
                  <a:pt x="302" y="597"/>
                  <a:pt x="294" y="597"/>
                </a:cubicBezTo>
                <a:cubicBezTo>
                  <a:pt x="287" y="597"/>
                  <a:pt x="280" y="591"/>
                  <a:pt x="280" y="583"/>
                </a:cubicBezTo>
                <a:cubicBezTo>
                  <a:pt x="280" y="575"/>
                  <a:pt x="287" y="569"/>
                  <a:pt x="294" y="569"/>
                </a:cubicBezTo>
                <a:cubicBezTo>
                  <a:pt x="302" y="569"/>
                  <a:pt x="308" y="575"/>
                  <a:pt x="308" y="583"/>
                </a:cubicBezTo>
              </a:path>
              <a:path w="30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30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308" h="825">
                <a:moveTo>
                  <a:pt x="308" y="469"/>
                </a:moveTo>
                <a:cubicBezTo>
                  <a:pt x="308" y="477"/>
                  <a:pt x="302" y="483"/>
                  <a:pt x="294" y="483"/>
                </a:cubicBezTo>
                <a:cubicBezTo>
                  <a:pt x="287" y="483"/>
                  <a:pt x="280" y="477"/>
                  <a:pt x="280" y="469"/>
                </a:cubicBezTo>
                <a:cubicBezTo>
                  <a:pt x="280" y="461"/>
                  <a:pt x="287" y="455"/>
                  <a:pt x="294" y="455"/>
                </a:cubicBezTo>
                <a:cubicBezTo>
                  <a:pt x="302" y="455"/>
                  <a:pt x="308" y="461"/>
                  <a:pt x="308" y="469"/>
                </a:cubicBezTo>
              </a:path>
              <a:path w="30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30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308" h="825">
                <a:moveTo>
                  <a:pt x="308" y="355"/>
                </a:moveTo>
                <a:cubicBezTo>
                  <a:pt x="308" y="363"/>
                  <a:pt x="302" y="369"/>
                  <a:pt x="294" y="369"/>
                </a:cubicBezTo>
                <a:cubicBezTo>
                  <a:pt x="287" y="369"/>
                  <a:pt x="280" y="363"/>
                  <a:pt x="280" y="355"/>
                </a:cubicBezTo>
                <a:cubicBezTo>
                  <a:pt x="280" y="347"/>
                  <a:pt x="287" y="341"/>
                  <a:pt x="294" y="341"/>
                </a:cubicBezTo>
                <a:cubicBezTo>
                  <a:pt x="302" y="341"/>
                  <a:pt x="308" y="347"/>
                  <a:pt x="308" y="355"/>
                </a:cubicBezTo>
              </a:path>
              <a:path w="30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30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308" h="825">
                <a:moveTo>
                  <a:pt x="308" y="241"/>
                </a:moveTo>
                <a:cubicBezTo>
                  <a:pt x="308" y="249"/>
                  <a:pt x="302" y="255"/>
                  <a:pt x="294" y="255"/>
                </a:cubicBezTo>
                <a:cubicBezTo>
                  <a:pt x="287" y="255"/>
                  <a:pt x="280" y="249"/>
                  <a:pt x="280" y="241"/>
                </a:cubicBezTo>
                <a:cubicBezTo>
                  <a:pt x="280" y="234"/>
                  <a:pt x="287" y="227"/>
                  <a:pt x="294" y="227"/>
                </a:cubicBezTo>
                <a:cubicBezTo>
                  <a:pt x="302" y="227"/>
                  <a:pt x="308" y="234"/>
                  <a:pt x="308" y="241"/>
                </a:cubicBezTo>
              </a:path>
              <a:path w="30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30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308" h="825">
                <a:moveTo>
                  <a:pt x="308" y="127"/>
                </a:moveTo>
                <a:cubicBezTo>
                  <a:pt x="308" y="135"/>
                  <a:pt x="302" y="142"/>
                  <a:pt x="294" y="142"/>
                </a:cubicBezTo>
                <a:cubicBezTo>
                  <a:pt x="287" y="142"/>
                  <a:pt x="280" y="135"/>
                  <a:pt x="280" y="127"/>
                </a:cubicBezTo>
                <a:cubicBezTo>
                  <a:pt x="280" y="120"/>
                  <a:pt x="287" y="113"/>
                  <a:pt x="294" y="113"/>
                </a:cubicBezTo>
                <a:cubicBezTo>
                  <a:pt x="302" y="113"/>
                  <a:pt x="308" y="120"/>
                  <a:pt x="308" y="127"/>
                </a:cubicBezTo>
              </a:path>
              <a:path w="30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30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308" h="825">
                <a:moveTo>
                  <a:pt x="308" y="14"/>
                </a:moveTo>
                <a:cubicBezTo>
                  <a:pt x="308" y="21"/>
                  <a:pt x="302" y="27"/>
                  <a:pt x="294" y="27"/>
                </a:cubicBezTo>
                <a:cubicBezTo>
                  <a:pt x="287" y="27"/>
                  <a:pt x="280" y="21"/>
                  <a:pt x="280" y="14"/>
                </a:cubicBezTo>
                <a:cubicBezTo>
                  <a:pt x="280" y="6"/>
                  <a:pt x="287" y="0"/>
                  <a:pt x="294" y="0"/>
                </a:cubicBezTo>
                <a:cubicBezTo>
                  <a:pt x="302" y="0"/>
                  <a:pt x="308" y="6"/>
                  <a:pt x="308" y="14"/>
                </a:cubicBezTo>
              </a:path>
              <a:path w="30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30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pic>
        <p:nvPicPr>
          <p:cNvPr id="1358" name="picture 1358"/>
          <p:cNvPicPr>
            <a:picLocks noChangeAspect="1"/>
          </p:cNvPicPr>
          <p:nvPr/>
        </p:nvPicPr>
        <p:blipFill>
          <a:blip r:embed="rId2"/>
          <a:stretch>
            <a:fillRect/>
          </a:stretch>
        </p:blipFill>
        <p:spPr>
          <a:xfrm rot="21600000">
            <a:off x="1328038" y="4477004"/>
            <a:ext cx="27431" cy="27558"/>
          </a:xfrm>
          <a:prstGeom prst="rect">
            <a:avLst/>
          </a:prstGeom>
        </p:spPr>
      </p:pic>
      <p:pic>
        <p:nvPicPr>
          <p:cNvPr id="1360" name="picture 1360"/>
          <p:cNvPicPr>
            <a:picLocks noChangeAspect="1"/>
          </p:cNvPicPr>
          <p:nvPr/>
        </p:nvPicPr>
        <p:blipFill>
          <a:blip r:embed="rId3"/>
          <a:stretch>
            <a:fillRect/>
          </a:stretch>
        </p:blipFill>
        <p:spPr>
          <a:xfrm rot="21600000">
            <a:off x="1328038" y="4751578"/>
            <a:ext cx="27431" cy="27432"/>
          </a:xfrm>
          <a:prstGeom prst="rect">
            <a:avLst/>
          </a:prstGeom>
        </p:spPr>
      </p:pic>
      <p:sp>
        <p:nvSpPr>
          <p:cNvPr id="1362" name="path 1362"/>
          <p:cNvSpPr/>
          <p:nvPr/>
        </p:nvSpPr>
        <p:spPr>
          <a:xfrm>
            <a:off x="8082280" y="1104010"/>
            <a:ext cx="195960" cy="524002"/>
          </a:xfrm>
          <a:custGeom>
            <a:avLst/>
            <a:gdLst/>
            <a:ahLst/>
            <a:cxnLst/>
            <a:rect l="0" t="0" r="0" b="0"/>
            <a:pathLst>
              <a:path w="308" h="825">
                <a:moveTo>
                  <a:pt x="308" y="811"/>
                </a:moveTo>
                <a:cubicBezTo>
                  <a:pt x="308" y="819"/>
                  <a:pt x="302" y="825"/>
                  <a:pt x="294" y="825"/>
                </a:cubicBezTo>
                <a:cubicBezTo>
                  <a:pt x="286" y="825"/>
                  <a:pt x="280" y="819"/>
                  <a:pt x="280" y="811"/>
                </a:cubicBezTo>
                <a:cubicBezTo>
                  <a:pt x="280" y="803"/>
                  <a:pt x="286" y="797"/>
                  <a:pt x="294" y="797"/>
                </a:cubicBezTo>
                <a:cubicBezTo>
                  <a:pt x="302" y="797"/>
                  <a:pt x="308" y="803"/>
                  <a:pt x="308" y="811"/>
                </a:cubicBezTo>
              </a:path>
              <a:path w="308" h="825">
                <a:moveTo>
                  <a:pt x="168" y="811"/>
                </a:moveTo>
                <a:cubicBezTo>
                  <a:pt x="168" y="819"/>
                  <a:pt x="161" y="825"/>
                  <a:pt x="154" y="825"/>
                </a:cubicBezTo>
                <a:cubicBezTo>
                  <a:pt x="146" y="825"/>
                  <a:pt x="140" y="819"/>
                  <a:pt x="140" y="811"/>
                </a:cubicBezTo>
                <a:cubicBezTo>
                  <a:pt x="140" y="803"/>
                  <a:pt x="146" y="797"/>
                  <a:pt x="154" y="797"/>
                </a:cubicBezTo>
                <a:cubicBezTo>
                  <a:pt x="161" y="797"/>
                  <a:pt x="168" y="803"/>
                  <a:pt x="168" y="811"/>
                </a:cubicBezTo>
              </a:path>
              <a:path w="308" h="825">
                <a:moveTo>
                  <a:pt x="27" y="811"/>
                </a:moveTo>
                <a:cubicBezTo>
                  <a:pt x="27" y="819"/>
                  <a:pt x="21" y="825"/>
                  <a:pt x="13" y="825"/>
                </a:cubicBezTo>
                <a:cubicBezTo>
                  <a:pt x="6" y="825"/>
                  <a:pt x="0" y="819"/>
                  <a:pt x="0" y="811"/>
                </a:cubicBezTo>
                <a:cubicBezTo>
                  <a:pt x="0" y="803"/>
                  <a:pt x="6" y="797"/>
                  <a:pt x="13" y="797"/>
                </a:cubicBezTo>
                <a:cubicBezTo>
                  <a:pt x="21" y="797"/>
                  <a:pt x="27" y="803"/>
                  <a:pt x="27" y="811"/>
                </a:cubicBezTo>
              </a:path>
              <a:path w="308" h="825">
                <a:moveTo>
                  <a:pt x="308" y="697"/>
                </a:moveTo>
                <a:cubicBezTo>
                  <a:pt x="308" y="705"/>
                  <a:pt x="302" y="711"/>
                  <a:pt x="294" y="711"/>
                </a:cubicBezTo>
                <a:cubicBezTo>
                  <a:pt x="286" y="711"/>
                  <a:pt x="280" y="705"/>
                  <a:pt x="280" y="697"/>
                </a:cubicBezTo>
                <a:cubicBezTo>
                  <a:pt x="280" y="689"/>
                  <a:pt x="286" y="683"/>
                  <a:pt x="294" y="683"/>
                </a:cubicBezTo>
                <a:cubicBezTo>
                  <a:pt x="302" y="683"/>
                  <a:pt x="308" y="689"/>
                  <a:pt x="308" y="697"/>
                </a:cubicBezTo>
              </a:path>
              <a:path w="308" h="825">
                <a:moveTo>
                  <a:pt x="168" y="697"/>
                </a:moveTo>
                <a:cubicBezTo>
                  <a:pt x="168" y="705"/>
                  <a:pt x="161" y="711"/>
                  <a:pt x="154" y="711"/>
                </a:cubicBezTo>
                <a:cubicBezTo>
                  <a:pt x="146" y="711"/>
                  <a:pt x="140" y="705"/>
                  <a:pt x="140" y="697"/>
                </a:cubicBezTo>
                <a:cubicBezTo>
                  <a:pt x="140" y="689"/>
                  <a:pt x="146" y="683"/>
                  <a:pt x="154" y="683"/>
                </a:cubicBezTo>
                <a:cubicBezTo>
                  <a:pt x="161" y="683"/>
                  <a:pt x="168" y="689"/>
                  <a:pt x="168" y="697"/>
                </a:cubicBezTo>
              </a:path>
              <a:path w="308" h="825">
                <a:moveTo>
                  <a:pt x="27" y="697"/>
                </a:moveTo>
                <a:cubicBezTo>
                  <a:pt x="27" y="705"/>
                  <a:pt x="21" y="711"/>
                  <a:pt x="13" y="711"/>
                </a:cubicBezTo>
                <a:cubicBezTo>
                  <a:pt x="6" y="711"/>
                  <a:pt x="0" y="705"/>
                  <a:pt x="0" y="697"/>
                </a:cubicBezTo>
                <a:cubicBezTo>
                  <a:pt x="0" y="689"/>
                  <a:pt x="6" y="683"/>
                  <a:pt x="13" y="683"/>
                </a:cubicBezTo>
                <a:cubicBezTo>
                  <a:pt x="21" y="683"/>
                  <a:pt x="27" y="689"/>
                  <a:pt x="27" y="697"/>
                </a:cubicBezTo>
              </a:path>
              <a:path w="308" h="825">
                <a:moveTo>
                  <a:pt x="308" y="583"/>
                </a:moveTo>
                <a:cubicBezTo>
                  <a:pt x="308" y="591"/>
                  <a:pt x="302" y="597"/>
                  <a:pt x="294" y="597"/>
                </a:cubicBezTo>
                <a:cubicBezTo>
                  <a:pt x="286" y="597"/>
                  <a:pt x="280" y="591"/>
                  <a:pt x="280" y="583"/>
                </a:cubicBezTo>
                <a:cubicBezTo>
                  <a:pt x="280" y="575"/>
                  <a:pt x="286" y="569"/>
                  <a:pt x="294" y="569"/>
                </a:cubicBezTo>
                <a:cubicBezTo>
                  <a:pt x="302" y="569"/>
                  <a:pt x="308" y="575"/>
                  <a:pt x="308" y="583"/>
                </a:cubicBezTo>
              </a:path>
              <a:path w="308" h="825">
                <a:moveTo>
                  <a:pt x="168" y="583"/>
                </a:moveTo>
                <a:cubicBezTo>
                  <a:pt x="168" y="591"/>
                  <a:pt x="161" y="597"/>
                  <a:pt x="154" y="597"/>
                </a:cubicBezTo>
                <a:cubicBezTo>
                  <a:pt x="146" y="597"/>
                  <a:pt x="140" y="591"/>
                  <a:pt x="140" y="583"/>
                </a:cubicBezTo>
                <a:cubicBezTo>
                  <a:pt x="140" y="575"/>
                  <a:pt x="146" y="569"/>
                  <a:pt x="154" y="569"/>
                </a:cubicBezTo>
                <a:cubicBezTo>
                  <a:pt x="161" y="569"/>
                  <a:pt x="168" y="575"/>
                  <a:pt x="168" y="583"/>
                </a:cubicBezTo>
              </a:path>
              <a:path w="308" h="825">
                <a:moveTo>
                  <a:pt x="27" y="583"/>
                </a:moveTo>
                <a:cubicBezTo>
                  <a:pt x="27" y="591"/>
                  <a:pt x="21" y="597"/>
                  <a:pt x="13" y="597"/>
                </a:cubicBezTo>
                <a:cubicBezTo>
                  <a:pt x="6" y="597"/>
                  <a:pt x="0" y="591"/>
                  <a:pt x="0" y="583"/>
                </a:cubicBezTo>
                <a:cubicBezTo>
                  <a:pt x="0" y="575"/>
                  <a:pt x="6" y="569"/>
                  <a:pt x="13" y="569"/>
                </a:cubicBezTo>
                <a:cubicBezTo>
                  <a:pt x="21" y="569"/>
                  <a:pt x="27" y="575"/>
                  <a:pt x="27" y="583"/>
                </a:cubicBezTo>
              </a:path>
              <a:path w="308" h="825">
                <a:moveTo>
                  <a:pt x="308" y="469"/>
                </a:moveTo>
                <a:cubicBezTo>
                  <a:pt x="308" y="477"/>
                  <a:pt x="302" y="483"/>
                  <a:pt x="294" y="483"/>
                </a:cubicBezTo>
                <a:cubicBezTo>
                  <a:pt x="286" y="483"/>
                  <a:pt x="280" y="477"/>
                  <a:pt x="280" y="469"/>
                </a:cubicBezTo>
                <a:cubicBezTo>
                  <a:pt x="280" y="461"/>
                  <a:pt x="286" y="455"/>
                  <a:pt x="294" y="455"/>
                </a:cubicBezTo>
                <a:cubicBezTo>
                  <a:pt x="302" y="455"/>
                  <a:pt x="308" y="461"/>
                  <a:pt x="308" y="469"/>
                </a:cubicBezTo>
              </a:path>
              <a:path w="308" h="825">
                <a:moveTo>
                  <a:pt x="168" y="469"/>
                </a:moveTo>
                <a:cubicBezTo>
                  <a:pt x="168" y="477"/>
                  <a:pt x="161" y="483"/>
                  <a:pt x="154" y="483"/>
                </a:cubicBezTo>
                <a:cubicBezTo>
                  <a:pt x="146" y="483"/>
                  <a:pt x="140" y="477"/>
                  <a:pt x="140" y="469"/>
                </a:cubicBezTo>
                <a:cubicBezTo>
                  <a:pt x="140" y="461"/>
                  <a:pt x="146" y="455"/>
                  <a:pt x="154" y="455"/>
                </a:cubicBezTo>
                <a:cubicBezTo>
                  <a:pt x="161" y="455"/>
                  <a:pt x="168" y="461"/>
                  <a:pt x="168" y="469"/>
                </a:cubicBezTo>
              </a:path>
              <a:path w="308" h="825">
                <a:moveTo>
                  <a:pt x="27" y="469"/>
                </a:moveTo>
                <a:cubicBezTo>
                  <a:pt x="27" y="477"/>
                  <a:pt x="21" y="483"/>
                  <a:pt x="13" y="483"/>
                </a:cubicBezTo>
                <a:cubicBezTo>
                  <a:pt x="6" y="483"/>
                  <a:pt x="0" y="477"/>
                  <a:pt x="0" y="469"/>
                </a:cubicBezTo>
                <a:cubicBezTo>
                  <a:pt x="0" y="461"/>
                  <a:pt x="6" y="455"/>
                  <a:pt x="13" y="455"/>
                </a:cubicBezTo>
                <a:cubicBezTo>
                  <a:pt x="21" y="455"/>
                  <a:pt x="27" y="461"/>
                  <a:pt x="27" y="469"/>
                </a:cubicBezTo>
              </a:path>
              <a:path w="308" h="825">
                <a:moveTo>
                  <a:pt x="308" y="355"/>
                </a:moveTo>
                <a:cubicBezTo>
                  <a:pt x="308" y="363"/>
                  <a:pt x="302" y="369"/>
                  <a:pt x="294" y="369"/>
                </a:cubicBezTo>
                <a:cubicBezTo>
                  <a:pt x="286" y="369"/>
                  <a:pt x="280" y="363"/>
                  <a:pt x="280" y="355"/>
                </a:cubicBezTo>
                <a:cubicBezTo>
                  <a:pt x="280" y="347"/>
                  <a:pt x="286" y="341"/>
                  <a:pt x="294" y="341"/>
                </a:cubicBezTo>
                <a:cubicBezTo>
                  <a:pt x="302" y="341"/>
                  <a:pt x="308" y="347"/>
                  <a:pt x="308" y="355"/>
                </a:cubicBezTo>
              </a:path>
              <a:path w="308" h="825">
                <a:moveTo>
                  <a:pt x="168" y="355"/>
                </a:moveTo>
                <a:cubicBezTo>
                  <a:pt x="168" y="363"/>
                  <a:pt x="161" y="369"/>
                  <a:pt x="154" y="369"/>
                </a:cubicBezTo>
                <a:cubicBezTo>
                  <a:pt x="146" y="369"/>
                  <a:pt x="140" y="363"/>
                  <a:pt x="140" y="355"/>
                </a:cubicBezTo>
                <a:cubicBezTo>
                  <a:pt x="140" y="347"/>
                  <a:pt x="146" y="341"/>
                  <a:pt x="154" y="341"/>
                </a:cubicBezTo>
                <a:cubicBezTo>
                  <a:pt x="161" y="341"/>
                  <a:pt x="168" y="347"/>
                  <a:pt x="168" y="355"/>
                </a:cubicBezTo>
              </a:path>
              <a:path w="308" h="825">
                <a:moveTo>
                  <a:pt x="27" y="355"/>
                </a:moveTo>
                <a:cubicBezTo>
                  <a:pt x="27" y="363"/>
                  <a:pt x="21" y="369"/>
                  <a:pt x="13" y="369"/>
                </a:cubicBezTo>
                <a:cubicBezTo>
                  <a:pt x="6" y="369"/>
                  <a:pt x="0" y="363"/>
                  <a:pt x="0" y="355"/>
                </a:cubicBezTo>
                <a:cubicBezTo>
                  <a:pt x="0" y="347"/>
                  <a:pt x="6" y="341"/>
                  <a:pt x="13" y="341"/>
                </a:cubicBezTo>
                <a:cubicBezTo>
                  <a:pt x="21" y="341"/>
                  <a:pt x="27" y="347"/>
                  <a:pt x="27" y="355"/>
                </a:cubicBezTo>
              </a:path>
              <a:path w="308" h="825">
                <a:moveTo>
                  <a:pt x="308" y="241"/>
                </a:moveTo>
                <a:cubicBezTo>
                  <a:pt x="308" y="249"/>
                  <a:pt x="302" y="255"/>
                  <a:pt x="294" y="255"/>
                </a:cubicBezTo>
                <a:cubicBezTo>
                  <a:pt x="286" y="255"/>
                  <a:pt x="280" y="249"/>
                  <a:pt x="280" y="241"/>
                </a:cubicBezTo>
                <a:cubicBezTo>
                  <a:pt x="280" y="234"/>
                  <a:pt x="286" y="227"/>
                  <a:pt x="294" y="227"/>
                </a:cubicBezTo>
                <a:cubicBezTo>
                  <a:pt x="302" y="227"/>
                  <a:pt x="308" y="234"/>
                  <a:pt x="308" y="241"/>
                </a:cubicBezTo>
              </a:path>
              <a:path w="308" h="825">
                <a:moveTo>
                  <a:pt x="168" y="241"/>
                </a:moveTo>
                <a:cubicBezTo>
                  <a:pt x="168" y="249"/>
                  <a:pt x="161" y="255"/>
                  <a:pt x="154" y="255"/>
                </a:cubicBezTo>
                <a:cubicBezTo>
                  <a:pt x="146" y="255"/>
                  <a:pt x="140" y="249"/>
                  <a:pt x="140" y="241"/>
                </a:cubicBezTo>
                <a:cubicBezTo>
                  <a:pt x="140" y="234"/>
                  <a:pt x="146" y="227"/>
                  <a:pt x="154" y="227"/>
                </a:cubicBezTo>
                <a:cubicBezTo>
                  <a:pt x="161" y="227"/>
                  <a:pt x="168" y="234"/>
                  <a:pt x="168" y="241"/>
                </a:cubicBezTo>
              </a:path>
              <a:path w="308" h="825">
                <a:moveTo>
                  <a:pt x="27" y="241"/>
                </a:moveTo>
                <a:cubicBezTo>
                  <a:pt x="27" y="249"/>
                  <a:pt x="21" y="255"/>
                  <a:pt x="13" y="255"/>
                </a:cubicBezTo>
                <a:cubicBezTo>
                  <a:pt x="6" y="255"/>
                  <a:pt x="0" y="249"/>
                  <a:pt x="0" y="241"/>
                </a:cubicBezTo>
                <a:cubicBezTo>
                  <a:pt x="0" y="234"/>
                  <a:pt x="6" y="227"/>
                  <a:pt x="13" y="227"/>
                </a:cubicBezTo>
                <a:cubicBezTo>
                  <a:pt x="21" y="227"/>
                  <a:pt x="27" y="234"/>
                  <a:pt x="27" y="241"/>
                </a:cubicBezTo>
              </a:path>
              <a:path w="308" h="825">
                <a:moveTo>
                  <a:pt x="308" y="127"/>
                </a:moveTo>
                <a:cubicBezTo>
                  <a:pt x="308" y="135"/>
                  <a:pt x="302" y="142"/>
                  <a:pt x="294" y="142"/>
                </a:cubicBezTo>
                <a:cubicBezTo>
                  <a:pt x="286" y="142"/>
                  <a:pt x="280" y="135"/>
                  <a:pt x="280" y="127"/>
                </a:cubicBezTo>
                <a:cubicBezTo>
                  <a:pt x="280" y="120"/>
                  <a:pt x="286" y="113"/>
                  <a:pt x="294" y="113"/>
                </a:cubicBezTo>
                <a:cubicBezTo>
                  <a:pt x="302" y="113"/>
                  <a:pt x="308" y="120"/>
                  <a:pt x="308" y="127"/>
                </a:cubicBezTo>
              </a:path>
              <a:path w="308" h="825">
                <a:moveTo>
                  <a:pt x="168" y="127"/>
                </a:moveTo>
                <a:cubicBezTo>
                  <a:pt x="168" y="135"/>
                  <a:pt x="161" y="142"/>
                  <a:pt x="154" y="142"/>
                </a:cubicBezTo>
                <a:cubicBezTo>
                  <a:pt x="146" y="142"/>
                  <a:pt x="140" y="135"/>
                  <a:pt x="140" y="127"/>
                </a:cubicBezTo>
                <a:cubicBezTo>
                  <a:pt x="140" y="120"/>
                  <a:pt x="146" y="113"/>
                  <a:pt x="154" y="113"/>
                </a:cubicBezTo>
                <a:cubicBezTo>
                  <a:pt x="161" y="113"/>
                  <a:pt x="168" y="120"/>
                  <a:pt x="168" y="127"/>
                </a:cubicBezTo>
              </a:path>
              <a:path w="308" h="825">
                <a:moveTo>
                  <a:pt x="27" y="127"/>
                </a:moveTo>
                <a:cubicBezTo>
                  <a:pt x="27" y="135"/>
                  <a:pt x="21" y="142"/>
                  <a:pt x="13" y="142"/>
                </a:cubicBezTo>
                <a:cubicBezTo>
                  <a:pt x="6" y="142"/>
                  <a:pt x="0" y="135"/>
                  <a:pt x="0" y="127"/>
                </a:cubicBezTo>
                <a:cubicBezTo>
                  <a:pt x="0" y="120"/>
                  <a:pt x="6" y="113"/>
                  <a:pt x="13" y="113"/>
                </a:cubicBezTo>
                <a:cubicBezTo>
                  <a:pt x="21" y="113"/>
                  <a:pt x="27" y="120"/>
                  <a:pt x="27" y="127"/>
                </a:cubicBezTo>
              </a:path>
              <a:path w="308" h="825">
                <a:moveTo>
                  <a:pt x="308" y="14"/>
                </a:moveTo>
                <a:cubicBezTo>
                  <a:pt x="308" y="21"/>
                  <a:pt x="302" y="27"/>
                  <a:pt x="294" y="27"/>
                </a:cubicBezTo>
                <a:cubicBezTo>
                  <a:pt x="286" y="27"/>
                  <a:pt x="280" y="21"/>
                  <a:pt x="280" y="14"/>
                </a:cubicBezTo>
                <a:cubicBezTo>
                  <a:pt x="280" y="6"/>
                  <a:pt x="286" y="0"/>
                  <a:pt x="294" y="0"/>
                </a:cubicBezTo>
                <a:cubicBezTo>
                  <a:pt x="302" y="0"/>
                  <a:pt x="308" y="6"/>
                  <a:pt x="308" y="14"/>
                </a:cubicBezTo>
              </a:path>
              <a:path w="308" h="825">
                <a:moveTo>
                  <a:pt x="168" y="14"/>
                </a:moveTo>
                <a:cubicBezTo>
                  <a:pt x="168" y="21"/>
                  <a:pt x="161" y="27"/>
                  <a:pt x="154" y="27"/>
                </a:cubicBezTo>
                <a:cubicBezTo>
                  <a:pt x="146" y="27"/>
                  <a:pt x="140" y="21"/>
                  <a:pt x="140" y="14"/>
                </a:cubicBezTo>
                <a:cubicBezTo>
                  <a:pt x="140" y="6"/>
                  <a:pt x="146" y="0"/>
                  <a:pt x="154" y="0"/>
                </a:cubicBezTo>
                <a:cubicBezTo>
                  <a:pt x="161" y="0"/>
                  <a:pt x="168" y="6"/>
                  <a:pt x="168" y="14"/>
                </a:cubicBezTo>
              </a:path>
              <a:path w="308" h="825">
                <a:moveTo>
                  <a:pt x="27" y="14"/>
                </a:moveTo>
                <a:cubicBezTo>
                  <a:pt x="27" y="21"/>
                  <a:pt x="21" y="27"/>
                  <a:pt x="13" y="27"/>
                </a:cubicBezTo>
                <a:cubicBezTo>
                  <a:pt x="6" y="27"/>
                  <a:pt x="0" y="21"/>
                  <a:pt x="0" y="14"/>
                </a:cubicBezTo>
                <a:cubicBezTo>
                  <a:pt x="0" y="6"/>
                  <a:pt x="6" y="0"/>
                  <a:pt x="13" y="0"/>
                </a:cubicBezTo>
                <a:cubicBezTo>
                  <a:pt x="21" y="0"/>
                  <a:pt x="27" y="6"/>
                  <a:pt x="27" y="14"/>
                </a:cubicBezTo>
              </a:path>
            </a:pathLst>
          </a:custGeom>
          <a:solidFill>
            <a:srgbClr val="D5E2C9">
              <a:alpha val="100000"/>
            </a:srgbClr>
          </a:solidFill>
          <a:ln w="0" cap="flat">
            <a:noFill/>
            <a:prstDash val="solid"/>
            <a:miter lim="0"/>
          </a:ln>
        </p:spPr>
        <p:txBody>
          <a:bodyPr rtlCol="0"/>
          <a:lstStyle/>
          <a:p>
            <a:pPr algn="ctr"/>
            <a:endParaRPr lang="zh-CN" altLang="en-US"/>
          </a:p>
        </p:txBody>
      </p:sp>
      <p:sp>
        <p:nvSpPr>
          <p:cNvPr id="1364" name="path 1364"/>
          <p:cNvSpPr/>
          <p:nvPr/>
        </p:nvSpPr>
        <p:spPr>
          <a:xfrm>
            <a:off x="8884031" y="1104010"/>
            <a:ext cx="106933" cy="524002"/>
          </a:xfrm>
          <a:custGeom>
            <a:avLst/>
            <a:gdLst/>
            <a:ahLst/>
            <a:cxnLst/>
            <a:rect l="0" t="0" r="0" b="0"/>
            <a:pathLst>
              <a:path w="16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16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16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16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16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16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16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16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16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16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16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16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16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16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16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16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sp>
        <p:nvSpPr>
          <p:cNvPr id="1366" name="path 1366"/>
          <p:cNvSpPr/>
          <p:nvPr/>
        </p:nvSpPr>
        <p:spPr>
          <a:xfrm>
            <a:off x="10737977" y="5198871"/>
            <a:ext cx="1400047" cy="807427"/>
          </a:xfrm>
          <a:custGeom>
            <a:avLst/>
            <a:gdLst/>
            <a:ahLst/>
            <a:cxnLst/>
            <a:rect l="0" t="0" r="0" b="0"/>
            <a:pathLst>
              <a:path w="2204" h="1271">
                <a:moveTo>
                  <a:pt x="0" y="21"/>
                </a:moveTo>
                <a:cubicBezTo>
                  <a:pt x="0" y="9"/>
                  <a:pt x="9" y="0"/>
                  <a:pt x="21" y="0"/>
                </a:cubicBezTo>
                <a:cubicBezTo>
                  <a:pt x="33" y="0"/>
                  <a:pt x="43" y="9"/>
                  <a:pt x="43" y="21"/>
                </a:cubicBezTo>
                <a:cubicBezTo>
                  <a:pt x="43" y="33"/>
                  <a:pt x="33" y="43"/>
                  <a:pt x="21" y="43"/>
                </a:cubicBezTo>
                <a:cubicBezTo>
                  <a:pt x="9" y="43"/>
                  <a:pt x="0" y="33"/>
                  <a:pt x="0" y="21"/>
                </a:cubicBezTo>
              </a:path>
              <a:path w="2204" h="1271">
                <a:moveTo>
                  <a:pt x="216" y="21"/>
                </a:moveTo>
                <a:cubicBezTo>
                  <a:pt x="216" y="9"/>
                  <a:pt x="225" y="0"/>
                  <a:pt x="237" y="0"/>
                </a:cubicBezTo>
                <a:cubicBezTo>
                  <a:pt x="249" y="0"/>
                  <a:pt x="259" y="9"/>
                  <a:pt x="259" y="21"/>
                </a:cubicBezTo>
                <a:cubicBezTo>
                  <a:pt x="259" y="33"/>
                  <a:pt x="249" y="43"/>
                  <a:pt x="237" y="43"/>
                </a:cubicBezTo>
                <a:cubicBezTo>
                  <a:pt x="225" y="43"/>
                  <a:pt x="216" y="33"/>
                  <a:pt x="216" y="21"/>
                </a:cubicBezTo>
              </a:path>
              <a:path w="2204" h="1271">
                <a:moveTo>
                  <a:pt x="432" y="21"/>
                </a:moveTo>
                <a:cubicBezTo>
                  <a:pt x="432" y="9"/>
                  <a:pt x="441" y="0"/>
                  <a:pt x="454" y="0"/>
                </a:cubicBezTo>
                <a:cubicBezTo>
                  <a:pt x="465" y="0"/>
                  <a:pt x="475" y="9"/>
                  <a:pt x="475" y="21"/>
                </a:cubicBezTo>
                <a:cubicBezTo>
                  <a:pt x="475" y="33"/>
                  <a:pt x="465" y="43"/>
                  <a:pt x="454" y="43"/>
                </a:cubicBezTo>
                <a:cubicBezTo>
                  <a:pt x="441" y="43"/>
                  <a:pt x="432" y="33"/>
                  <a:pt x="432" y="21"/>
                </a:cubicBezTo>
              </a:path>
              <a:path w="2204" h="1271">
                <a:moveTo>
                  <a:pt x="648" y="21"/>
                </a:moveTo>
                <a:cubicBezTo>
                  <a:pt x="648" y="9"/>
                  <a:pt x="658" y="0"/>
                  <a:pt x="670" y="0"/>
                </a:cubicBezTo>
                <a:cubicBezTo>
                  <a:pt x="681" y="0"/>
                  <a:pt x="691" y="9"/>
                  <a:pt x="691" y="21"/>
                </a:cubicBezTo>
                <a:cubicBezTo>
                  <a:pt x="691" y="33"/>
                  <a:pt x="681" y="43"/>
                  <a:pt x="670" y="43"/>
                </a:cubicBezTo>
                <a:cubicBezTo>
                  <a:pt x="658" y="43"/>
                  <a:pt x="648" y="33"/>
                  <a:pt x="648" y="21"/>
                </a:cubicBezTo>
              </a:path>
              <a:path w="2204" h="1271">
                <a:moveTo>
                  <a:pt x="864" y="21"/>
                </a:moveTo>
                <a:cubicBezTo>
                  <a:pt x="864" y="9"/>
                  <a:pt x="874" y="0"/>
                  <a:pt x="886" y="0"/>
                </a:cubicBezTo>
                <a:cubicBezTo>
                  <a:pt x="898" y="0"/>
                  <a:pt x="907" y="9"/>
                  <a:pt x="907" y="21"/>
                </a:cubicBezTo>
                <a:cubicBezTo>
                  <a:pt x="907" y="33"/>
                  <a:pt x="898" y="43"/>
                  <a:pt x="886" y="43"/>
                </a:cubicBezTo>
                <a:cubicBezTo>
                  <a:pt x="874" y="43"/>
                  <a:pt x="864" y="33"/>
                  <a:pt x="864" y="21"/>
                </a:cubicBezTo>
              </a:path>
              <a:path w="2204" h="1271">
                <a:moveTo>
                  <a:pt x="1080" y="21"/>
                </a:moveTo>
                <a:cubicBezTo>
                  <a:pt x="1080" y="9"/>
                  <a:pt x="1090" y="0"/>
                  <a:pt x="1102" y="0"/>
                </a:cubicBezTo>
                <a:cubicBezTo>
                  <a:pt x="1114" y="0"/>
                  <a:pt x="1124" y="9"/>
                  <a:pt x="1124" y="21"/>
                </a:cubicBezTo>
                <a:cubicBezTo>
                  <a:pt x="1124" y="33"/>
                  <a:pt x="1114" y="43"/>
                  <a:pt x="1102" y="43"/>
                </a:cubicBezTo>
                <a:cubicBezTo>
                  <a:pt x="1090" y="43"/>
                  <a:pt x="1080" y="33"/>
                  <a:pt x="1080" y="21"/>
                </a:cubicBezTo>
              </a:path>
              <a:path w="2204" h="1271">
                <a:moveTo>
                  <a:pt x="1296" y="21"/>
                </a:moveTo>
                <a:cubicBezTo>
                  <a:pt x="1296" y="9"/>
                  <a:pt x="1306" y="0"/>
                  <a:pt x="1318" y="0"/>
                </a:cubicBezTo>
                <a:cubicBezTo>
                  <a:pt x="1330" y="0"/>
                  <a:pt x="1340" y="9"/>
                  <a:pt x="1340" y="21"/>
                </a:cubicBezTo>
                <a:cubicBezTo>
                  <a:pt x="1340" y="33"/>
                  <a:pt x="1330" y="43"/>
                  <a:pt x="1318" y="43"/>
                </a:cubicBezTo>
                <a:cubicBezTo>
                  <a:pt x="1306" y="43"/>
                  <a:pt x="1296" y="33"/>
                  <a:pt x="1296" y="21"/>
                </a:cubicBezTo>
              </a:path>
              <a:path w="2204" h="1271">
                <a:moveTo>
                  <a:pt x="1513" y="21"/>
                </a:moveTo>
                <a:cubicBezTo>
                  <a:pt x="1513" y="9"/>
                  <a:pt x="1522" y="0"/>
                  <a:pt x="1534" y="0"/>
                </a:cubicBezTo>
                <a:cubicBezTo>
                  <a:pt x="1546" y="0"/>
                  <a:pt x="1556" y="9"/>
                  <a:pt x="1556" y="21"/>
                </a:cubicBezTo>
                <a:cubicBezTo>
                  <a:pt x="1556" y="33"/>
                  <a:pt x="1546" y="43"/>
                  <a:pt x="1534" y="43"/>
                </a:cubicBezTo>
                <a:cubicBezTo>
                  <a:pt x="1522" y="43"/>
                  <a:pt x="1513" y="33"/>
                  <a:pt x="1513" y="21"/>
                </a:cubicBezTo>
              </a:path>
              <a:path w="2204" h="1271">
                <a:moveTo>
                  <a:pt x="1729" y="21"/>
                </a:moveTo>
                <a:cubicBezTo>
                  <a:pt x="1729" y="9"/>
                  <a:pt x="1739" y="0"/>
                  <a:pt x="1750" y="0"/>
                </a:cubicBezTo>
                <a:cubicBezTo>
                  <a:pt x="1762" y="0"/>
                  <a:pt x="1772" y="9"/>
                  <a:pt x="1772" y="21"/>
                </a:cubicBezTo>
                <a:cubicBezTo>
                  <a:pt x="1772" y="33"/>
                  <a:pt x="1762" y="43"/>
                  <a:pt x="1750" y="43"/>
                </a:cubicBezTo>
                <a:cubicBezTo>
                  <a:pt x="1739" y="43"/>
                  <a:pt x="1729" y="33"/>
                  <a:pt x="1729" y="21"/>
                </a:cubicBezTo>
              </a:path>
              <a:path w="2204" h="1271">
                <a:moveTo>
                  <a:pt x="1945" y="21"/>
                </a:moveTo>
                <a:cubicBezTo>
                  <a:pt x="1945" y="9"/>
                  <a:pt x="1955" y="0"/>
                  <a:pt x="1966" y="0"/>
                </a:cubicBezTo>
                <a:cubicBezTo>
                  <a:pt x="1979" y="0"/>
                  <a:pt x="1988" y="9"/>
                  <a:pt x="1988" y="21"/>
                </a:cubicBezTo>
                <a:cubicBezTo>
                  <a:pt x="1988" y="33"/>
                  <a:pt x="1979" y="43"/>
                  <a:pt x="1966" y="43"/>
                </a:cubicBezTo>
                <a:cubicBezTo>
                  <a:pt x="1955" y="43"/>
                  <a:pt x="1945" y="33"/>
                  <a:pt x="1945" y="21"/>
                </a:cubicBezTo>
              </a:path>
              <a:path w="2204" h="1271">
                <a:moveTo>
                  <a:pt x="2161" y="21"/>
                </a:moveTo>
                <a:cubicBezTo>
                  <a:pt x="2161" y="9"/>
                  <a:pt x="2171" y="0"/>
                  <a:pt x="2183" y="0"/>
                </a:cubicBezTo>
                <a:cubicBezTo>
                  <a:pt x="2195" y="0"/>
                  <a:pt x="2204" y="9"/>
                  <a:pt x="2204" y="21"/>
                </a:cubicBezTo>
                <a:cubicBezTo>
                  <a:pt x="2204" y="33"/>
                  <a:pt x="2195" y="43"/>
                  <a:pt x="2183" y="43"/>
                </a:cubicBezTo>
                <a:cubicBezTo>
                  <a:pt x="2171" y="43"/>
                  <a:pt x="2161" y="33"/>
                  <a:pt x="2161" y="21"/>
                </a:cubicBezTo>
              </a:path>
              <a:path w="2204" h="1271">
                <a:moveTo>
                  <a:pt x="0" y="197"/>
                </a:moveTo>
                <a:cubicBezTo>
                  <a:pt x="0" y="185"/>
                  <a:pt x="9" y="175"/>
                  <a:pt x="21" y="175"/>
                </a:cubicBezTo>
                <a:cubicBezTo>
                  <a:pt x="33" y="175"/>
                  <a:pt x="43" y="185"/>
                  <a:pt x="43" y="197"/>
                </a:cubicBezTo>
                <a:cubicBezTo>
                  <a:pt x="43" y="209"/>
                  <a:pt x="33" y="218"/>
                  <a:pt x="21" y="218"/>
                </a:cubicBezTo>
                <a:cubicBezTo>
                  <a:pt x="9" y="218"/>
                  <a:pt x="0" y="209"/>
                  <a:pt x="0" y="197"/>
                </a:cubicBezTo>
              </a:path>
              <a:path w="2204" h="1271">
                <a:moveTo>
                  <a:pt x="216" y="197"/>
                </a:moveTo>
                <a:cubicBezTo>
                  <a:pt x="216" y="185"/>
                  <a:pt x="225" y="175"/>
                  <a:pt x="237" y="175"/>
                </a:cubicBezTo>
                <a:cubicBezTo>
                  <a:pt x="249" y="175"/>
                  <a:pt x="259" y="185"/>
                  <a:pt x="259" y="197"/>
                </a:cubicBezTo>
                <a:cubicBezTo>
                  <a:pt x="259" y="209"/>
                  <a:pt x="249" y="218"/>
                  <a:pt x="237" y="218"/>
                </a:cubicBezTo>
                <a:cubicBezTo>
                  <a:pt x="225" y="218"/>
                  <a:pt x="216" y="209"/>
                  <a:pt x="216" y="197"/>
                </a:cubicBezTo>
              </a:path>
              <a:path w="2204" h="1271">
                <a:moveTo>
                  <a:pt x="432" y="197"/>
                </a:moveTo>
                <a:cubicBezTo>
                  <a:pt x="432" y="185"/>
                  <a:pt x="441" y="175"/>
                  <a:pt x="454" y="175"/>
                </a:cubicBezTo>
                <a:cubicBezTo>
                  <a:pt x="465" y="175"/>
                  <a:pt x="475" y="185"/>
                  <a:pt x="475" y="197"/>
                </a:cubicBezTo>
                <a:cubicBezTo>
                  <a:pt x="475" y="209"/>
                  <a:pt x="465" y="218"/>
                  <a:pt x="454" y="218"/>
                </a:cubicBezTo>
                <a:cubicBezTo>
                  <a:pt x="441" y="218"/>
                  <a:pt x="432" y="209"/>
                  <a:pt x="432" y="197"/>
                </a:cubicBezTo>
              </a:path>
              <a:path w="2204" h="1271">
                <a:moveTo>
                  <a:pt x="648" y="197"/>
                </a:moveTo>
                <a:cubicBezTo>
                  <a:pt x="648" y="185"/>
                  <a:pt x="658" y="175"/>
                  <a:pt x="670" y="175"/>
                </a:cubicBezTo>
                <a:cubicBezTo>
                  <a:pt x="681" y="175"/>
                  <a:pt x="691" y="185"/>
                  <a:pt x="691" y="197"/>
                </a:cubicBezTo>
                <a:cubicBezTo>
                  <a:pt x="691" y="209"/>
                  <a:pt x="681" y="218"/>
                  <a:pt x="670" y="218"/>
                </a:cubicBezTo>
                <a:cubicBezTo>
                  <a:pt x="658" y="218"/>
                  <a:pt x="648" y="209"/>
                  <a:pt x="648" y="197"/>
                </a:cubicBezTo>
              </a:path>
              <a:path w="2204" h="1271">
                <a:moveTo>
                  <a:pt x="864" y="197"/>
                </a:moveTo>
                <a:cubicBezTo>
                  <a:pt x="864" y="185"/>
                  <a:pt x="874" y="175"/>
                  <a:pt x="886" y="175"/>
                </a:cubicBezTo>
                <a:cubicBezTo>
                  <a:pt x="898" y="175"/>
                  <a:pt x="907" y="185"/>
                  <a:pt x="907" y="197"/>
                </a:cubicBezTo>
                <a:cubicBezTo>
                  <a:pt x="907" y="209"/>
                  <a:pt x="898" y="218"/>
                  <a:pt x="886" y="218"/>
                </a:cubicBezTo>
                <a:cubicBezTo>
                  <a:pt x="874" y="218"/>
                  <a:pt x="864" y="209"/>
                  <a:pt x="864" y="197"/>
                </a:cubicBezTo>
              </a:path>
              <a:path w="2204" h="1271">
                <a:moveTo>
                  <a:pt x="1080" y="197"/>
                </a:moveTo>
                <a:cubicBezTo>
                  <a:pt x="1080" y="185"/>
                  <a:pt x="1090" y="175"/>
                  <a:pt x="1102" y="175"/>
                </a:cubicBezTo>
                <a:cubicBezTo>
                  <a:pt x="1114" y="175"/>
                  <a:pt x="1124" y="185"/>
                  <a:pt x="1124" y="197"/>
                </a:cubicBezTo>
                <a:cubicBezTo>
                  <a:pt x="1124" y="209"/>
                  <a:pt x="1114" y="218"/>
                  <a:pt x="1102" y="218"/>
                </a:cubicBezTo>
                <a:cubicBezTo>
                  <a:pt x="1090" y="218"/>
                  <a:pt x="1080" y="209"/>
                  <a:pt x="1080" y="197"/>
                </a:cubicBezTo>
              </a:path>
              <a:path w="2204" h="1271">
                <a:moveTo>
                  <a:pt x="1296" y="197"/>
                </a:moveTo>
                <a:cubicBezTo>
                  <a:pt x="1296" y="185"/>
                  <a:pt x="1306" y="175"/>
                  <a:pt x="1318" y="175"/>
                </a:cubicBezTo>
                <a:cubicBezTo>
                  <a:pt x="1330" y="175"/>
                  <a:pt x="1340" y="185"/>
                  <a:pt x="1340" y="197"/>
                </a:cubicBezTo>
                <a:cubicBezTo>
                  <a:pt x="1340" y="209"/>
                  <a:pt x="1330" y="218"/>
                  <a:pt x="1318" y="218"/>
                </a:cubicBezTo>
                <a:cubicBezTo>
                  <a:pt x="1306" y="218"/>
                  <a:pt x="1296" y="209"/>
                  <a:pt x="1296" y="197"/>
                </a:cubicBezTo>
              </a:path>
              <a:path w="2204" h="1271">
                <a:moveTo>
                  <a:pt x="1513" y="197"/>
                </a:moveTo>
                <a:cubicBezTo>
                  <a:pt x="1513" y="185"/>
                  <a:pt x="1522" y="175"/>
                  <a:pt x="1534" y="175"/>
                </a:cubicBezTo>
                <a:cubicBezTo>
                  <a:pt x="1546" y="175"/>
                  <a:pt x="1556" y="185"/>
                  <a:pt x="1556" y="197"/>
                </a:cubicBezTo>
                <a:cubicBezTo>
                  <a:pt x="1556" y="209"/>
                  <a:pt x="1546" y="218"/>
                  <a:pt x="1534" y="218"/>
                </a:cubicBezTo>
                <a:cubicBezTo>
                  <a:pt x="1522" y="218"/>
                  <a:pt x="1513" y="209"/>
                  <a:pt x="1513" y="197"/>
                </a:cubicBezTo>
              </a:path>
              <a:path w="2204" h="1271">
                <a:moveTo>
                  <a:pt x="1729" y="197"/>
                </a:moveTo>
                <a:cubicBezTo>
                  <a:pt x="1729" y="185"/>
                  <a:pt x="1739" y="175"/>
                  <a:pt x="1750" y="175"/>
                </a:cubicBezTo>
                <a:cubicBezTo>
                  <a:pt x="1762" y="175"/>
                  <a:pt x="1772" y="185"/>
                  <a:pt x="1772" y="197"/>
                </a:cubicBezTo>
                <a:cubicBezTo>
                  <a:pt x="1772" y="209"/>
                  <a:pt x="1762" y="218"/>
                  <a:pt x="1750" y="218"/>
                </a:cubicBezTo>
                <a:cubicBezTo>
                  <a:pt x="1739" y="218"/>
                  <a:pt x="1729" y="209"/>
                  <a:pt x="1729" y="197"/>
                </a:cubicBezTo>
              </a:path>
              <a:path w="2204" h="1271">
                <a:moveTo>
                  <a:pt x="1945" y="197"/>
                </a:moveTo>
                <a:cubicBezTo>
                  <a:pt x="1945" y="185"/>
                  <a:pt x="1955" y="175"/>
                  <a:pt x="1966" y="175"/>
                </a:cubicBezTo>
                <a:cubicBezTo>
                  <a:pt x="1979" y="175"/>
                  <a:pt x="1988" y="185"/>
                  <a:pt x="1988" y="197"/>
                </a:cubicBezTo>
                <a:cubicBezTo>
                  <a:pt x="1988" y="209"/>
                  <a:pt x="1979" y="218"/>
                  <a:pt x="1966" y="218"/>
                </a:cubicBezTo>
                <a:cubicBezTo>
                  <a:pt x="1955" y="218"/>
                  <a:pt x="1945" y="209"/>
                  <a:pt x="1945" y="197"/>
                </a:cubicBezTo>
              </a:path>
              <a:path w="2204" h="1271">
                <a:moveTo>
                  <a:pt x="2161" y="197"/>
                </a:moveTo>
                <a:cubicBezTo>
                  <a:pt x="2161" y="185"/>
                  <a:pt x="2171" y="175"/>
                  <a:pt x="2183" y="175"/>
                </a:cubicBezTo>
                <a:cubicBezTo>
                  <a:pt x="2195" y="175"/>
                  <a:pt x="2204" y="185"/>
                  <a:pt x="2204" y="197"/>
                </a:cubicBezTo>
                <a:cubicBezTo>
                  <a:pt x="2204" y="209"/>
                  <a:pt x="2195" y="218"/>
                  <a:pt x="2183" y="218"/>
                </a:cubicBezTo>
                <a:cubicBezTo>
                  <a:pt x="2171" y="218"/>
                  <a:pt x="2161" y="209"/>
                  <a:pt x="2161" y="197"/>
                </a:cubicBezTo>
              </a:path>
              <a:path w="2204" h="1271">
                <a:moveTo>
                  <a:pt x="0" y="372"/>
                </a:moveTo>
                <a:cubicBezTo>
                  <a:pt x="0" y="360"/>
                  <a:pt x="9" y="351"/>
                  <a:pt x="21" y="351"/>
                </a:cubicBezTo>
                <a:cubicBezTo>
                  <a:pt x="33" y="351"/>
                  <a:pt x="43" y="360"/>
                  <a:pt x="43" y="372"/>
                </a:cubicBezTo>
                <a:cubicBezTo>
                  <a:pt x="43" y="384"/>
                  <a:pt x="33" y="394"/>
                  <a:pt x="21" y="394"/>
                </a:cubicBezTo>
                <a:cubicBezTo>
                  <a:pt x="9" y="394"/>
                  <a:pt x="0" y="384"/>
                  <a:pt x="0" y="372"/>
                </a:cubicBezTo>
              </a:path>
              <a:path w="2204" h="1271">
                <a:moveTo>
                  <a:pt x="216" y="372"/>
                </a:moveTo>
                <a:cubicBezTo>
                  <a:pt x="216" y="360"/>
                  <a:pt x="225" y="351"/>
                  <a:pt x="237" y="351"/>
                </a:cubicBezTo>
                <a:cubicBezTo>
                  <a:pt x="249" y="351"/>
                  <a:pt x="259" y="360"/>
                  <a:pt x="259" y="372"/>
                </a:cubicBezTo>
                <a:cubicBezTo>
                  <a:pt x="259" y="384"/>
                  <a:pt x="249" y="394"/>
                  <a:pt x="237" y="394"/>
                </a:cubicBezTo>
                <a:cubicBezTo>
                  <a:pt x="225" y="394"/>
                  <a:pt x="216" y="384"/>
                  <a:pt x="216" y="372"/>
                </a:cubicBezTo>
              </a:path>
              <a:path w="2204" h="1271">
                <a:moveTo>
                  <a:pt x="432" y="372"/>
                </a:moveTo>
                <a:cubicBezTo>
                  <a:pt x="432" y="360"/>
                  <a:pt x="441" y="351"/>
                  <a:pt x="454" y="351"/>
                </a:cubicBezTo>
                <a:cubicBezTo>
                  <a:pt x="465" y="351"/>
                  <a:pt x="475" y="360"/>
                  <a:pt x="475" y="372"/>
                </a:cubicBezTo>
                <a:cubicBezTo>
                  <a:pt x="475" y="384"/>
                  <a:pt x="465" y="394"/>
                  <a:pt x="454" y="394"/>
                </a:cubicBezTo>
                <a:cubicBezTo>
                  <a:pt x="441" y="394"/>
                  <a:pt x="432" y="384"/>
                  <a:pt x="432" y="372"/>
                </a:cubicBezTo>
              </a:path>
              <a:path w="2204" h="1271">
                <a:moveTo>
                  <a:pt x="648" y="372"/>
                </a:moveTo>
                <a:cubicBezTo>
                  <a:pt x="648" y="360"/>
                  <a:pt x="658" y="351"/>
                  <a:pt x="670" y="351"/>
                </a:cubicBezTo>
                <a:cubicBezTo>
                  <a:pt x="681" y="351"/>
                  <a:pt x="691" y="360"/>
                  <a:pt x="691" y="372"/>
                </a:cubicBezTo>
                <a:cubicBezTo>
                  <a:pt x="691" y="384"/>
                  <a:pt x="681" y="394"/>
                  <a:pt x="670" y="394"/>
                </a:cubicBezTo>
                <a:cubicBezTo>
                  <a:pt x="658" y="394"/>
                  <a:pt x="648" y="384"/>
                  <a:pt x="648" y="372"/>
                </a:cubicBezTo>
              </a:path>
              <a:path w="2204" h="1271">
                <a:moveTo>
                  <a:pt x="864" y="372"/>
                </a:moveTo>
                <a:cubicBezTo>
                  <a:pt x="864" y="360"/>
                  <a:pt x="874" y="351"/>
                  <a:pt x="886" y="351"/>
                </a:cubicBezTo>
                <a:cubicBezTo>
                  <a:pt x="898" y="351"/>
                  <a:pt x="907" y="360"/>
                  <a:pt x="907" y="372"/>
                </a:cubicBezTo>
                <a:cubicBezTo>
                  <a:pt x="907" y="384"/>
                  <a:pt x="898" y="394"/>
                  <a:pt x="886" y="394"/>
                </a:cubicBezTo>
                <a:cubicBezTo>
                  <a:pt x="874" y="394"/>
                  <a:pt x="864" y="384"/>
                  <a:pt x="864" y="372"/>
                </a:cubicBezTo>
              </a:path>
              <a:path w="2204" h="1271">
                <a:moveTo>
                  <a:pt x="1080" y="372"/>
                </a:moveTo>
                <a:cubicBezTo>
                  <a:pt x="1080" y="360"/>
                  <a:pt x="1090" y="351"/>
                  <a:pt x="1102" y="351"/>
                </a:cubicBezTo>
                <a:cubicBezTo>
                  <a:pt x="1114" y="351"/>
                  <a:pt x="1124" y="360"/>
                  <a:pt x="1124" y="372"/>
                </a:cubicBezTo>
                <a:cubicBezTo>
                  <a:pt x="1124" y="384"/>
                  <a:pt x="1114" y="394"/>
                  <a:pt x="1102" y="394"/>
                </a:cubicBezTo>
                <a:cubicBezTo>
                  <a:pt x="1090" y="394"/>
                  <a:pt x="1080" y="384"/>
                  <a:pt x="1080" y="372"/>
                </a:cubicBezTo>
              </a:path>
              <a:path w="2204" h="1271">
                <a:moveTo>
                  <a:pt x="1296" y="372"/>
                </a:moveTo>
                <a:cubicBezTo>
                  <a:pt x="1296" y="360"/>
                  <a:pt x="1306" y="351"/>
                  <a:pt x="1318" y="351"/>
                </a:cubicBezTo>
                <a:cubicBezTo>
                  <a:pt x="1330" y="351"/>
                  <a:pt x="1340" y="360"/>
                  <a:pt x="1340" y="372"/>
                </a:cubicBezTo>
                <a:cubicBezTo>
                  <a:pt x="1340" y="384"/>
                  <a:pt x="1330" y="394"/>
                  <a:pt x="1318" y="394"/>
                </a:cubicBezTo>
                <a:cubicBezTo>
                  <a:pt x="1306" y="394"/>
                  <a:pt x="1296" y="384"/>
                  <a:pt x="1296" y="372"/>
                </a:cubicBezTo>
              </a:path>
              <a:path w="2204" h="1271">
                <a:moveTo>
                  <a:pt x="1513" y="372"/>
                </a:moveTo>
                <a:cubicBezTo>
                  <a:pt x="1513" y="360"/>
                  <a:pt x="1522" y="351"/>
                  <a:pt x="1534" y="351"/>
                </a:cubicBezTo>
                <a:cubicBezTo>
                  <a:pt x="1546" y="351"/>
                  <a:pt x="1556" y="360"/>
                  <a:pt x="1556" y="372"/>
                </a:cubicBezTo>
                <a:cubicBezTo>
                  <a:pt x="1556" y="384"/>
                  <a:pt x="1546" y="394"/>
                  <a:pt x="1534" y="394"/>
                </a:cubicBezTo>
                <a:cubicBezTo>
                  <a:pt x="1522" y="394"/>
                  <a:pt x="1513" y="384"/>
                  <a:pt x="1513" y="372"/>
                </a:cubicBezTo>
              </a:path>
              <a:path w="2204" h="1271">
                <a:moveTo>
                  <a:pt x="1729" y="372"/>
                </a:moveTo>
                <a:cubicBezTo>
                  <a:pt x="1729" y="360"/>
                  <a:pt x="1739" y="351"/>
                  <a:pt x="1750" y="351"/>
                </a:cubicBezTo>
                <a:cubicBezTo>
                  <a:pt x="1762" y="351"/>
                  <a:pt x="1772" y="360"/>
                  <a:pt x="1772" y="372"/>
                </a:cubicBezTo>
                <a:cubicBezTo>
                  <a:pt x="1772" y="384"/>
                  <a:pt x="1762" y="394"/>
                  <a:pt x="1750" y="394"/>
                </a:cubicBezTo>
                <a:cubicBezTo>
                  <a:pt x="1739" y="394"/>
                  <a:pt x="1729" y="384"/>
                  <a:pt x="1729" y="372"/>
                </a:cubicBezTo>
              </a:path>
              <a:path w="2204" h="1271">
                <a:moveTo>
                  <a:pt x="1945" y="372"/>
                </a:moveTo>
                <a:cubicBezTo>
                  <a:pt x="1945" y="360"/>
                  <a:pt x="1955" y="351"/>
                  <a:pt x="1966" y="351"/>
                </a:cubicBezTo>
                <a:cubicBezTo>
                  <a:pt x="1979" y="351"/>
                  <a:pt x="1988" y="360"/>
                  <a:pt x="1988" y="372"/>
                </a:cubicBezTo>
                <a:cubicBezTo>
                  <a:pt x="1988" y="384"/>
                  <a:pt x="1979" y="394"/>
                  <a:pt x="1966" y="394"/>
                </a:cubicBezTo>
                <a:cubicBezTo>
                  <a:pt x="1955" y="394"/>
                  <a:pt x="1945" y="384"/>
                  <a:pt x="1945" y="372"/>
                </a:cubicBezTo>
              </a:path>
              <a:path w="2204" h="1271">
                <a:moveTo>
                  <a:pt x="2161" y="372"/>
                </a:moveTo>
                <a:cubicBezTo>
                  <a:pt x="2161" y="360"/>
                  <a:pt x="2171" y="351"/>
                  <a:pt x="2183" y="351"/>
                </a:cubicBezTo>
                <a:cubicBezTo>
                  <a:pt x="2195" y="351"/>
                  <a:pt x="2204" y="360"/>
                  <a:pt x="2204" y="372"/>
                </a:cubicBezTo>
                <a:cubicBezTo>
                  <a:pt x="2204" y="384"/>
                  <a:pt x="2195" y="394"/>
                  <a:pt x="2183" y="394"/>
                </a:cubicBezTo>
                <a:cubicBezTo>
                  <a:pt x="2171" y="394"/>
                  <a:pt x="2161" y="384"/>
                  <a:pt x="2161" y="372"/>
                </a:cubicBezTo>
              </a:path>
              <a:path w="2204" h="1271">
                <a:moveTo>
                  <a:pt x="0" y="548"/>
                </a:moveTo>
                <a:cubicBezTo>
                  <a:pt x="0" y="536"/>
                  <a:pt x="9" y="526"/>
                  <a:pt x="21" y="526"/>
                </a:cubicBezTo>
                <a:cubicBezTo>
                  <a:pt x="33" y="526"/>
                  <a:pt x="43" y="536"/>
                  <a:pt x="43" y="548"/>
                </a:cubicBezTo>
                <a:cubicBezTo>
                  <a:pt x="43" y="560"/>
                  <a:pt x="33" y="569"/>
                  <a:pt x="21" y="569"/>
                </a:cubicBezTo>
                <a:cubicBezTo>
                  <a:pt x="9" y="569"/>
                  <a:pt x="0" y="560"/>
                  <a:pt x="0" y="548"/>
                </a:cubicBezTo>
              </a:path>
              <a:path w="2204" h="1271">
                <a:moveTo>
                  <a:pt x="216" y="548"/>
                </a:moveTo>
                <a:cubicBezTo>
                  <a:pt x="216" y="536"/>
                  <a:pt x="225" y="526"/>
                  <a:pt x="237" y="526"/>
                </a:cubicBezTo>
                <a:cubicBezTo>
                  <a:pt x="249" y="526"/>
                  <a:pt x="259" y="536"/>
                  <a:pt x="259" y="548"/>
                </a:cubicBezTo>
                <a:cubicBezTo>
                  <a:pt x="259" y="560"/>
                  <a:pt x="249" y="569"/>
                  <a:pt x="237" y="569"/>
                </a:cubicBezTo>
                <a:cubicBezTo>
                  <a:pt x="225" y="569"/>
                  <a:pt x="216" y="560"/>
                  <a:pt x="216" y="548"/>
                </a:cubicBezTo>
              </a:path>
              <a:path w="2204" h="1271">
                <a:moveTo>
                  <a:pt x="432" y="548"/>
                </a:moveTo>
                <a:cubicBezTo>
                  <a:pt x="432" y="536"/>
                  <a:pt x="441" y="526"/>
                  <a:pt x="454" y="526"/>
                </a:cubicBezTo>
                <a:cubicBezTo>
                  <a:pt x="465" y="526"/>
                  <a:pt x="475" y="536"/>
                  <a:pt x="475" y="548"/>
                </a:cubicBezTo>
                <a:cubicBezTo>
                  <a:pt x="475" y="560"/>
                  <a:pt x="465" y="569"/>
                  <a:pt x="454" y="569"/>
                </a:cubicBezTo>
                <a:cubicBezTo>
                  <a:pt x="441" y="569"/>
                  <a:pt x="432" y="560"/>
                  <a:pt x="432" y="548"/>
                </a:cubicBezTo>
              </a:path>
              <a:path w="2204" h="1271">
                <a:moveTo>
                  <a:pt x="648" y="548"/>
                </a:moveTo>
                <a:cubicBezTo>
                  <a:pt x="648" y="536"/>
                  <a:pt x="658" y="526"/>
                  <a:pt x="670" y="526"/>
                </a:cubicBezTo>
                <a:cubicBezTo>
                  <a:pt x="681" y="526"/>
                  <a:pt x="691" y="536"/>
                  <a:pt x="691" y="548"/>
                </a:cubicBezTo>
                <a:cubicBezTo>
                  <a:pt x="691" y="560"/>
                  <a:pt x="681" y="569"/>
                  <a:pt x="670" y="569"/>
                </a:cubicBezTo>
                <a:cubicBezTo>
                  <a:pt x="658" y="569"/>
                  <a:pt x="648" y="560"/>
                  <a:pt x="648" y="548"/>
                </a:cubicBezTo>
              </a:path>
              <a:path w="2204" h="1271">
                <a:moveTo>
                  <a:pt x="864" y="548"/>
                </a:moveTo>
                <a:cubicBezTo>
                  <a:pt x="864" y="536"/>
                  <a:pt x="874" y="526"/>
                  <a:pt x="886" y="526"/>
                </a:cubicBezTo>
                <a:cubicBezTo>
                  <a:pt x="898" y="526"/>
                  <a:pt x="907" y="536"/>
                  <a:pt x="907" y="548"/>
                </a:cubicBezTo>
                <a:cubicBezTo>
                  <a:pt x="907" y="560"/>
                  <a:pt x="898" y="569"/>
                  <a:pt x="886" y="569"/>
                </a:cubicBezTo>
                <a:cubicBezTo>
                  <a:pt x="874" y="569"/>
                  <a:pt x="864" y="560"/>
                  <a:pt x="864" y="548"/>
                </a:cubicBezTo>
              </a:path>
              <a:path w="2204" h="1271">
                <a:moveTo>
                  <a:pt x="1080" y="548"/>
                </a:moveTo>
                <a:cubicBezTo>
                  <a:pt x="1080" y="536"/>
                  <a:pt x="1090" y="526"/>
                  <a:pt x="1102" y="526"/>
                </a:cubicBezTo>
                <a:cubicBezTo>
                  <a:pt x="1114" y="526"/>
                  <a:pt x="1124" y="536"/>
                  <a:pt x="1124" y="548"/>
                </a:cubicBezTo>
                <a:cubicBezTo>
                  <a:pt x="1124" y="560"/>
                  <a:pt x="1114" y="569"/>
                  <a:pt x="1102" y="569"/>
                </a:cubicBezTo>
                <a:cubicBezTo>
                  <a:pt x="1090" y="569"/>
                  <a:pt x="1080" y="560"/>
                  <a:pt x="1080" y="548"/>
                </a:cubicBezTo>
              </a:path>
              <a:path w="2204" h="1271">
                <a:moveTo>
                  <a:pt x="1296" y="548"/>
                </a:moveTo>
                <a:cubicBezTo>
                  <a:pt x="1296" y="536"/>
                  <a:pt x="1306" y="526"/>
                  <a:pt x="1318" y="526"/>
                </a:cubicBezTo>
                <a:cubicBezTo>
                  <a:pt x="1330" y="526"/>
                  <a:pt x="1340" y="536"/>
                  <a:pt x="1340" y="548"/>
                </a:cubicBezTo>
                <a:cubicBezTo>
                  <a:pt x="1340" y="560"/>
                  <a:pt x="1330" y="569"/>
                  <a:pt x="1318" y="569"/>
                </a:cubicBezTo>
                <a:cubicBezTo>
                  <a:pt x="1306" y="569"/>
                  <a:pt x="1296" y="560"/>
                  <a:pt x="1296" y="548"/>
                </a:cubicBezTo>
              </a:path>
              <a:path w="2204" h="1271">
                <a:moveTo>
                  <a:pt x="1513" y="548"/>
                </a:moveTo>
                <a:cubicBezTo>
                  <a:pt x="1513" y="536"/>
                  <a:pt x="1522" y="526"/>
                  <a:pt x="1534" y="526"/>
                </a:cubicBezTo>
                <a:cubicBezTo>
                  <a:pt x="1546" y="526"/>
                  <a:pt x="1556" y="536"/>
                  <a:pt x="1556" y="548"/>
                </a:cubicBezTo>
                <a:cubicBezTo>
                  <a:pt x="1556" y="560"/>
                  <a:pt x="1546" y="569"/>
                  <a:pt x="1534" y="569"/>
                </a:cubicBezTo>
                <a:cubicBezTo>
                  <a:pt x="1522" y="569"/>
                  <a:pt x="1513" y="560"/>
                  <a:pt x="1513" y="548"/>
                </a:cubicBezTo>
              </a:path>
              <a:path w="2204" h="1271">
                <a:moveTo>
                  <a:pt x="1729" y="548"/>
                </a:moveTo>
                <a:cubicBezTo>
                  <a:pt x="1729" y="536"/>
                  <a:pt x="1739" y="526"/>
                  <a:pt x="1750" y="526"/>
                </a:cubicBezTo>
                <a:cubicBezTo>
                  <a:pt x="1762" y="526"/>
                  <a:pt x="1772" y="536"/>
                  <a:pt x="1772" y="548"/>
                </a:cubicBezTo>
                <a:cubicBezTo>
                  <a:pt x="1772" y="560"/>
                  <a:pt x="1762" y="569"/>
                  <a:pt x="1750" y="569"/>
                </a:cubicBezTo>
                <a:cubicBezTo>
                  <a:pt x="1739" y="569"/>
                  <a:pt x="1729" y="560"/>
                  <a:pt x="1729" y="548"/>
                </a:cubicBezTo>
              </a:path>
              <a:path w="2204" h="1271">
                <a:moveTo>
                  <a:pt x="1945" y="548"/>
                </a:moveTo>
                <a:cubicBezTo>
                  <a:pt x="1945" y="536"/>
                  <a:pt x="1955" y="526"/>
                  <a:pt x="1966" y="526"/>
                </a:cubicBezTo>
                <a:cubicBezTo>
                  <a:pt x="1979" y="526"/>
                  <a:pt x="1988" y="536"/>
                  <a:pt x="1988" y="548"/>
                </a:cubicBezTo>
                <a:cubicBezTo>
                  <a:pt x="1988" y="560"/>
                  <a:pt x="1979" y="569"/>
                  <a:pt x="1966" y="569"/>
                </a:cubicBezTo>
                <a:cubicBezTo>
                  <a:pt x="1955" y="569"/>
                  <a:pt x="1945" y="560"/>
                  <a:pt x="1945" y="548"/>
                </a:cubicBezTo>
              </a:path>
              <a:path w="2204" h="1271">
                <a:moveTo>
                  <a:pt x="2161" y="548"/>
                </a:moveTo>
                <a:cubicBezTo>
                  <a:pt x="2161" y="536"/>
                  <a:pt x="2171" y="526"/>
                  <a:pt x="2183" y="526"/>
                </a:cubicBezTo>
                <a:cubicBezTo>
                  <a:pt x="2195" y="526"/>
                  <a:pt x="2204" y="536"/>
                  <a:pt x="2204" y="548"/>
                </a:cubicBezTo>
                <a:cubicBezTo>
                  <a:pt x="2204" y="560"/>
                  <a:pt x="2195" y="569"/>
                  <a:pt x="2183" y="569"/>
                </a:cubicBezTo>
                <a:cubicBezTo>
                  <a:pt x="2171" y="569"/>
                  <a:pt x="2161" y="560"/>
                  <a:pt x="2161" y="548"/>
                </a:cubicBezTo>
              </a:path>
              <a:path w="2204" h="1271">
                <a:moveTo>
                  <a:pt x="0" y="723"/>
                </a:moveTo>
                <a:cubicBezTo>
                  <a:pt x="0" y="711"/>
                  <a:pt x="9" y="701"/>
                  <a:pt x="21" y="701"/>
                </a:cubicBezTo>
                <a:cubicBezTo>
                  <a:pt x="33" y="701"/>
                  <a:pt x="43" y="711"/>
                  <a:pt x="43" y="723"/>
                </a:cubicBezTo>
                <a:cubicBezTo>
                  <a:pt x="43" y="735"/>
                  <a:pt x="33" y="745"/>
                  <a:pt x="21" y="745"/>
                </a:cubicBezTo>
                <a:cubicBezTo>
                  <a:pt x="9" y="745"/>
                  <a:pt x="0" y="735"/>
                  <a:pt x="0" y="723"/>
                </a:cubicBezTo>
              </a:path>
              <a:path w="2204" h="1271">
                <a:moveTo>
                  <a:pt x="216" y="723"/>
                </a:moveTo>
                <a:cubicBezTo>
                  <a:pt x="216" y="711"/>
                  <a:pt x="225" y="701"/>
                  <a:pt x="237" y="701"/>
                </a:cubicBezTo>
                <a:cubicBezTo>
                  <a:pt x="249" y="701"/>
                  <a:pt x="259" y="711"/>
                  <a:pt x="259" y="723"/>
                </a:cubicBezTo>
                <a:cubicBezTo>
                  <a:pt x="259" y="735"/>
                  <a:pt x="249" y="745"/>
                  <a:pt x="237" y="745"/>
                </a:cubicBezTo>
                <a:cubicBezTo>
                  <a:pt x="225" y="745"/>
                  <a:pt x="216" y="735"/>
                  <a:pt x="216" y="723"/>
                </a:cubicBezTo>
              </a:path>
              <a:path w="2204" h="1271">
                <a:moveTo>
                  <a:pt x="432" y="723"/>
                </a:moveTo>
                <a:cubicBezTo>
                  <a:pt x="432" y="711"/>
                  <a:pt x="441" y="701"/>
                  <a:pt x="454" y="701"/>
                </a:cubicBezTo>
                <a:cubicBezTo>
                  <a:pt x="465" y="701"/>
                  <a:pt x="475" y="711"/>
                  <a:pt x="475" y="723"/>
                </a:cubicBezTo>
                <a:cubicBezTo>
                  <a:pt x="475" y="735"/>
                  <a:pt x="465" y="745"/>
                  <a:pt x="454" y="745"/>
                </a:cubicBezTo>
                <a:cubicBezTo>
                  <a:pt x="441" y="745"/>
                  <a:pt x="432" y="735"/>
                  <a:pt x="432" y="723"/>
                </a:cubicBezTo>
              </a:path>
              <a:path w="2204" h="1271">
                <a:moveTo>
                  <a:pt x="648" y="723"/>
                </a:moveTo>
                <a:cubicBezTo>
                  <a:pt x="648" y="711"/>
                  <a:pt x="658" y="701"/>
                  <a:pt x="670" y="701"/>
                </a:cubicBezTo>
                <a:cubicBezTo>
                  <a:pt x="681" y="701"/>
                  <a:pt x="691" y="711"/>
                  <a:pt x="691" y="723"/>
                </a:cubicBezTo>
                <a:cubicBezTo>
                  <a:pt x="691" y="735"/>
                  <a:pt x="681" y="745"/>
                  <a:pt x="670" y="745"/>
                </a:cubicBezTo>
                <a:cubicBezTo>
                  <a:pt x="658" y="745"/>
                  <a:pt x="648" y="735"/>
                  <a:pt x="648" y="723"/>
                </a:cubicBezTo>
              </a:path>
              <a:path w="2204" h="1271">
                <a:moveTo>
                  <a:pt x="864" y="723"/>
                </a:moveTo>
                <a:cubicBezTo>
                  <a:pt x="864" y="711"/>
                  <a:pt x="874" y="701"/>
                  <a:pt x="886" y="701"/>
                </a:cubicBezTo>
                <a:cubicBezTo>
                  <a:pt x="898" y="701"/>
                  <a:pt x="907" y="711"/>
                  <a:pt x="907" y="723"/>
                </a:cubicBezTo>
                <a:cubicBezTo>
                  <a:pt x="907" y="735"/>
                  <a:pt x="898" y="745"/>
                  <a:pt x="886" y="745"/>
                </a:cubicBezTo>
                <a:cubicBezTo>
                  <a:pt x="874" y="745"/>
                  <a:pt x="864" y="735"/>
                  <a:pt x="864" y="723"/>
                </a:cubicBezTo>
              </a:path>
              <a:path w="2204" h="1271">
                <a:moveTo>
                  <a:pt x="1080" y="723"/>
                </a:moveTo>
                <a:cubicBezTo>
                  <a:pt x="1080" y="711"/>
                  <a:pt x="1090" y="701"/>
                  <a:pt x="1102" y="701"/>
                </a:cubicBezTo>
                <a:cubicBezTo>
                  <a:pt x="1114" y="701"/>
                  <a:pt x="1124" y="711"/>
                  <a:pt x="1124" y="723"/>
                </a:cubicBezTo>
                <a:cubicBezTo>
                  <a:pt x="1124" y="735"/>
                  <a:pt x="1114" y="745"/>
                  <a:pt x="1102" y="745"/>
                </a:cubicBezTo>
                <a:cubicBezTo>
                  <a:pt x="1090" y="745"/>
                  <a:pt x="1080" y="735"/>
                  <a:pt x="1080" y="723"/>
                </a:cubicBezTo>
              </a:path>
              <a:path w="2204" h="1271">
                <a:moveTo>
                  <a:pt x="1296" y="723"/>
                </a:moveTo>
                <a:cubicBezTo>
                  <a:pt x="1296" y="711"/>
                  <a:pt x="1306" y="701"/>
                  <a:pt x="1318" y="701"/>
                </a:cubicBezTo>
                <a:cubicBezTo>
                  <a:pt x="1330" y="701"/>
                  <a:pt x="1340" y="711"/>
                  <a:pt x="1340" y="723"/>
                </a:cubicBezTo>
                <a:cubicBezTo>
                  <a:pt x="1340" y="735"/>
                  <a:pt x="1330" y="745"/>
                  <a:pt x="1318" y="745"/>
                </a:cubicBezTo>
                <a:cubicBezTo>
                  <a:pt x="1306" y="745"/>
                  <a:pt x="1296" y="735"/>
                  <a:pt x="1296" y="723"/>
                </a:cubicBezTo>
              </a:path>
              <a:path w="2204" h="1271">
                <a:moveTo>
                  <a:pt x="1513" y="723"/>
                </a:moveTo>
                <a:cubicBezTo>
                  <a:pt x="1513" y="711"/>
                  <a:pt x="1522" y="701"/>
                  <a:pt x="1534" y="701"/>
                </a:cubicBezTo>
                <a:cubicBezTo>
                  <a:pt x="1546" y="701"/>
                  <a:pt x="1556" y="711"/>
                  <a:pt x="1556" y="723"/>
                </a:cubicBezTo>
                <a:cubicBezTo>
                  <a:pt x="1556" y="735"/>
                  <a:pt x="1546" y="745"/>
                  <a:pt x="1534" y="745"/>
                </a:cubicBezTo>
                <a:cubicBezTo>
                  <a:pt x="1522" y="745"/>
                  <a:pt x="1513" y="735"/>
                  <a:pt x="1513" y="723"/>
                </a:cubicBezTo>
              </a:path>
              <a:path w="2204" h="1271">
                <a:moveTo>
                  <a:pt x="1729" y="723"/>
                </a:moveTo>
                <a:cubicBezTo>
                  <a:pt x="1729" y="711"/>
                  <a:pt x="1739" y="701"/>
                  <a:pt x="1750" y="701"/>
                </a:cubicBezTo>
                <a:cubicBezTo>
                  <a:pt x="1762" y="701"/>
                  <a:pt x="1772" y="711"/>
                  <a:pt x="1772" y="723"/>
                </a:cubicBezTo>
                <a:cubicBezTo>
                  <a:pt x="1772" y="735"/>
                  <a:pt x="1762" y="745"/>
                  <a:pt x="1750" y="745"/>
                </a:cubicBezTo>
                <a:cubicBezTo>
                  <a:pt x="1739" y="745"/>
                  <a:pt x="1729" y="735"/>
                  <a:pt x="1729" y="723"/>
                </a:cubicBezTo>
              </a:path>
              <a:path w="2204" h="1271">
                <a:moveTo>
                  <a:pt x="1945" y="723"/>
                </a:moveTo>
                <a:cubicBezTo>
                  <a:pt x="1945" y="711"/>
                  <a:pt x="1955" y="701"/>
                  <a:pt x="1966" y="701"/>
                </a:cubicBezTo>
                <a:cubicBezTo>
                  <a:pt x="1979" y="701"/>
                  <a:pt x="1988" y="711"/>
                  <a:pt x="1988" y="723"/>
                </a:cubicBezTo>
                <a:cubicBezTo>
                  <a:pt x="1988" y="735"/>
                  <a:pt x="1979" y="745"/>
                  <a:pt x="1966" y="745"/>
                </a:cubicBezTo>
                <a:cubicBezTo>
                  <a:pt x="1955" y="745"/>
                  <a:pt x="1945" y="735"/>
                  <a:pt x="1945" y="723"/>
                </a:cubicBezTo>
              </a:path>
              <a:path w="2204" h="1271">
                <a:moveTo>
                  <a:pt x="2161" y="723"/>
                </a:moveTo>
                <a:cubicBezTo>
                  <a:pt x="2161" y="711"/>
                  <a:pt x="2171" y="701"/>
                  <a:pt x="2183" y="701"/>
                </a:cubicBezTo>
                <a:cubicBezTo>
                  <a:pt x="2195" y="701"/>
                  <a:pt x="2204" y="711"/>
                  <a:pt x="2204" y="723"/>
                </a:cubicBezTo>
                <a:cubicBezTo>
                  <a:pt x="2204" y="735"/>
                  <a:pt x="2195" y="745"/>
                  <a:pt x="2183" y="745"/>
                </a:cubicBezTo>
                <a:cubicBezTo>
                  <a:pt x="2171" y="745"/>
                  <a:pt x="2161" y="735"/>
                  <a:pt x="2161" y="723"/>
                </a:cubicBezTo>
              </a:path>
              <a:path w="2204" h="1271">
                <a:moveTo>
                  <a:pt x="0" y="898"/>
                </a:moveTo>
                <a:cubicBezTo>
                  <a:pt x="0" y="887"/>
                  <a:pt x="9" y="877"/>
                  <a:pt x="21" y="877"/>
                </a:cubicBezTo>
                <a:cubicBezTo>
                  <a:pt x="33" y="877"/>
                  <a:pt x="43" y="887"/>
                  <a:pt x="43" y="898"/>
                </a:cubicBezTo>
                <a:cubicBezTo>
                  <a:pt x="43" y="910"/>
                  <a:pt x="33" y="920"/>
                  <a:pt x="21" y="920"/>
                </a:cubicBezTo>
                <a:cubicBezTo>
                  <a:pt x="9" y="920"/>
                  <a:pt x="0" y="910"/>
                  <a:pt x="0" y="898"/>
                </a:cubicBezTo>
              </a:path>
              <a:path w="2204" h="1271">
                <a:moveTo>
                  <a:pt x="216" y="898"/>
                </a:moveTo>
                <a:cubicBezTo>
                  <a:pt x="216" y="887"/>
                  <a:pt x="225" y="877"/>
                  <a:pt x="237" y="877"/>
                </a:cubicBezTo>
                <a:cubicBezTo>
                  <a:pt x="249" y="877"/>
                  <a:pt x="259" y="887"/>
                  <a:pt x="259" y="898"/>
                </a:cubicBezTo>
                <a:cubicBezTo>
                  <a:pt x="259" y="910"/>
                  <a:pt x="249" y="920"/>
                  <a:pt x="237" y="920"/>
                </a:cubicBezTo>
                <a:cubicBezTo>
                  <a:pt x="225" y="920"/>
                  <a:pt x="216" y="910"/>
                  <a:pt x="216" y="898"/>
                </a:cubicBezTo>
              </a:path>
              <a:path w="2204" h="1271">
                <a:moveTo>
                  <a:pt x="432" y="898"/>
                </a:moveTo>
                <a:cubicBezTo>
                  <a:pt x="432" y="887"/>
                  <a:pt x="441" y="877"/>
                  <a:pt x="454" y="877"/>
                </a:cubicBezTo>
                <a:cubicBezTo>
                  <a:pt x="465" y="877"/>
                  <a:pt x="475" y="887"/>
                  <a:pt x="475" y="898"/>
                </a:cubicBezTo>
                <a:cubicBezTo>
                  <a:pt x="475" y="910"/>
                  <a:pt x="465" y="920"/>
                  <a:pt x="454" y="920"/>
                </a:cubicBezTo>
                <a:cubicBezTo>
                  <a:pt x="441" y="920"/>
                  <a:pt x="432" y="910"/>
                  <a:pt x="432" y="898"/>
                </a:cubicBezTo>
              </a:path>
              <a:path w="2204" h="1271">
                <a:moveTo>
                  <a:pt x="648" y="898"/>
                </a:moveTo>
                <a:cubicBezTo>
                  <a:pt x="648" y="887"/>
                  <a:pt x="658" y="877"/>
                  <a:pt x="670" y="877"/>
                </a:cubicBezTo>
                <a:cubicBezTo>
                  <a:pt x="681" y="877"/>
                  <a:pt x="691" y="887"/>
                  <a:pt x="691" y="898"/>
                </a:cubicBezTo>
                <a:cubicBezTo>
                  <a:pt x="691" y="910"/>
                  <a:pt x="681" y="920"/>
                  <a:pt x="670" y="920"/>
                </a:cubicBezTo>
                <a:cubicBezTo>
                  <a:pt x="658" y="920"/>
                  <a:pt x="648" y="910"/>
                  <a:pt x="648" y="898"/>
                </a:cubicBezTo>
              </a:path>
              <a:path w="2204" h="1271">
                <a:moveTo>
                  <a:pt x="864" y="898"/>
                </a:moveTo>
                <a:cubicBezTo>
                  <a:pt x="864" y="887"/>
                  <a:pt x="874" y="877"/>
                  <a:pt x="886" y="877"/>
                </a:cubicBezTo>
                <a:cubicBezTo>
                  <a:pt x="898" y="877"/>
                  <a:pt x="907" y="887"/>
                  <a:pt x="907" y="898"/>
                </a:cubicBezTo>
                <a:cubicBezTo>
                  <a:pt x="907" y="910"/>
                  <a:pt x="898" y="920"/>
                  <a:pt x="886" y="920"/>
                </a:cubicBezTo>
                <a:cubicBezTo>
                  <a:pt x="874" y="920"/>
                  <a:pt x="864" y="910"/>
                  <a:pt x="864" y="898"/>
                </a:cubicBezTo>
              </a:path>
              <a:path w="2204" h="1271">
                <a:moveTo>
                  <a:pt x="1080" y="898"/>
                </a:moveTo>
                <a:cubicBezTo>
                  <a:pt x="1080" y="887"/>
                  <a:pt x="1090" y="877"/>
                  <a:pt x="1102" y="877"/>
                </a:cubicBezTo>
                <a:cubicBezTo>
                  <a:pt x="1114" y="877"/>
                  <a:pt x="1124" y="887"/>
                  <a:pt x="1124" y="898"/>
                </a:cubicBezTo>
                <a:cubicBezTo>
                  <a:pt x="1124" y="910"/>
                  <a:pt x="1114" y="920"/>
                  <a:pt x="1102" y="920"/>
                </a:cubicBezTo>
                <a:cubicBezTo>
                  <a:pt x="1090" y="920"/>
                  <a:pt x="1080" y="910"/>
                  <a:pt x="1080" y="898"/>
                </a:cubicBezTo>
              </a:path>
              <a:path w="2204" h="1271">
                <a:moveTo>
                  <a:pt x="1296" y="898"/>
                </a:moveTo>
                <a:cubicBezTo>
                  <a:pt x="1296" y="887"/>
                  <a:pt x="1306" y="877"/>
                  <a:pt x="1318" y="877"/>
                </a:cubicBezTo>
                <a:cubicBezTo>
                  <a:pt x="1330" y="877"/>
                  <a:pt x="1340" y="887"/>
                  <a:pt x="1340" y="898"/>
                </a:cubicBezTo>
                <a:cubicBezTo>
                  <a:pt x="1340" y="910"/>
                  <a:pt x="1330" y="920"/>
                  <a:pt x="1318" y="920"/>
                </a:cubicBezTo>
                <a:cubicBezTo>
                  <a:pt x="1306" y="920"/>
                  <a:pt x="1296" y="910"/>
                  <a:pt x="1296" y="898"/>
                </a:cubicBezTo>
              </a:path>
              <a:path w="2204" h="1271">
                <a:moveTo>
                  <a:pt x="1513" y="898"/>
                </a:moveTo>
                <a:cubicBezTo>
                  <a:pt x="1513" y="887"/>
                  <a:pt x="1522" y="877"/>
                  <a:pt x="1534" y="877"/>
                </a:cubicBezTo>
                <a:cubicBezTo>
                  <a:pt x="1546" y="877"/>
                  <a:pt x="1556" y="887"/>
                  <a:pt x="1556" y="898"/>
                </a:cubicBezTo>
                <a:cubicBezTo>
                  <a:pt x="1556" y="910"/>
                  <a:pt x="1546" y="920"/>
                  <a:pt x="1534" y="920"/>
                </a:cubicBezTo>
                <a:cubicBezTo>
                  <a:pt x="1522" y="920"/>
                  <a:pt x="1513" y="910"/>
                  <a:pt x="1513" y="898"/>
                </a:cubicBezTo>
              </a:path>
              <a:path w="2204" h="1271">
                <a:moveTo>
                  <a:pt x="1729" y="898"/>
                </a:moveTo>
                <a:cubicBezTo>
                  <a:pt x="1729" y="887"/>
                  <a:pt x="1739" y="877"/>
                  <a:pt x="1750" y="877"/>
                </a:cubicBezTo>
                <a:cubicBezTo>
                  <a:pt x="1762" y="877"/>
                  <a:pt x="1772" y="887"/>
                  <a:pt x="1772" y="898"/>
                </a:cubicBezTo>
                <a:cubicBezTo>
                  <a:pt x="1772" y="910"/>
                  <a:pt x="1762" y="920"/>
                  <a:pt x="1750" y="920"/>
                </a:cubicBezTo>
                <a:cubicBezTo>
                  <a:pt x="1739" y="920"/>
                  <a:pt x="1729" y="910"/>
                  <a:pt x="1729" y="898"/>
                </a:cubicBezTo>
              </a:path>
              <a:path w="2204" h="1271">
                <a:moveTo>
                  <a:pt x="1945" y="898"/>
                </a:moveTo>
                <a:cubicBezTo>
                  <a:pt x="1945" y="887"/>
                  <a:pt x="1955" y="877"/>
                  <a:pt x="1966" y="877"/>
                </a:cubicBezTo>
                <a:cubicBezTo>
                  <a:pt x="1979" y="877"/>
                  <a:pt x="1988" y="887"/>
                  <a:pt x="1988" y="898"/>
                </a:cubicBezTo>
                <a:cubicBezTo>
                  <a:pt x="1988" y="910"/>
                  <a:pt x="1979" y="920"/>
                  <a:pt x="1966" y="920"/>
                </a:cubicBezTo>
                <a:cubicBezTo>
                  <a:pt x="1955" y="920"/>
                  <a:pt x="1945" y="910"/>
                  <a:pt x="1945" y="898"/>
                </a:cubicBezTo>
              </a:path>
              <a:path w="2204" h="1271">
                <a:moveTo>
                  <a:pt x="2161" y="898"/>
                </a:moveTo>
                <a:cubicBezTo>
                  <a:pt x="2161" y="887"/>
                  <a:pt x="2171" y="877"/>
                  <a:pt x="2183" y="877"/>
                </a:cubicBezTo>
                <a:cubicBezTo>
                  <a:pt x="2195" y="877"/>
                  <a:pt x="2204" y="887"/>
                  <a:pt x="2204" y="898"/>
                </a:cubicBezTo>
                <a:cubicBezTo>
                  <a:pt x="2204" y="910"/>
                  <a:pt x="2195" y="920"/>
                  <a:pt x="2183" y="920"/>
                </a:cubicBezTo>
                <a:cubicBezTo>
                  <a:pt x="2171" y="920"/>
                  <a:pt x="2161" y="910"/>
                  <a:pt x="2161" y="898"/>
                </a:cubicBezTo>
              </a:path>
              <a:path w="2204" h="1271">
                <a:moveTo>
                  <a:pt x="0" y="1074"/>
                </a:moveTo>
                <a:cubicBezTo>
                  <a:pt x="0" y="1062"/>
                  <a:pt x="9" y="1052"/>
                  <a:pt x="21" y="1052"/>
                </a:cubicBezTo>
                <a:cubicBezTo>
                  <a:pt x="33" y="1052"/>
                  <a:pt x="43" y="1062"/>
                  <a:pt x="43" y="1074"/>
                </a:cubicBezTo>
                <a:cubicBezTo>
                  <a:pt x="43" y="1086"/>
                  <a:pt x="33" y="1096"/>
                  <a:pt x="21" y="1096"/>
                </a:cubicBezTo>
                <a:cubicBezTo>
                  <a:pt x="9" y="1096"/>
                  <a:pt x="0" y="1086"/>
                  <a:pt x="0" y="1074"/>
                </a:cubicBezTo>
              </a:path>
              <a:path w="2204" h="1271">
                <a:moveTo>
                  <a:pt x="216" y="1074"/>
                </a:moveTo>
                <a:cubicBezTo>
                  <a:pt x="216" y="1062"/>
                  <a:pt x="225" y="1052"/>
                  <a:pt x="237" y="1052"/>
                </a:cubicBezTo>
                <a:cubicBezTo>
                  <a:pt x="249" y="1052"/>
                  <a:pt x="259" y="1062"/>
                  <a:pt x="259" y="1074"/>
                </a:cubicBezTo>
                <a:cubicBezTo>
                  <a:pt x="259" y="1086"/>
                  <a:pt x="249" y="1096"/>
                  <a:pt x="237" y="1096"/>
                </a:cubicBezTo>
                <a:cubicBezTo>
                  <a:pt x="225" y="1096"/>
                  <a:pt x="216" y="1086"/>
                  <a:pt x="216" y="1074"/>
                </a:cubicBezTo>
              </a:path>
              <a:path w="2204" h="1271">
                <a:moveTo>
                  <a:pt x="432" y="1074"/>
                </a:moveTo>
                <a:cubicBezTo>
                  <a:pt x="432" y="1062"/>
                  <a:pt x="441" y="1052"/>
                  <a:pt x="454" y="1052"/>
                </a:cubicBezTo>
                <a:cubicBezTo>
                  <a:pt x="465" y="1052"/>
                  <a:pt x="475" y="1062"/>
                  <a:pt x="475" y="1074"/>
                </a:cubicBezTo>
                <a:cubicBezTo>
                  <a:pt x="475" y="1086"/>
                  <a:pt x="465" y="1096"/>
                  <a:pt x="454" y="1096"/>
                </a:cubicBezTo>
                <a:cubicBezTo>
                  <a:pt x="441" y="1096"/>
                  <a:pt x="432" y="1086"/>
                  <a:pt x="432" y="1074"/>
                </a:cubicBezTo>
              </a:path>
              <a:path w="2204" h="1271">
                <a:moveTo>
                  <a:pt x="648" y="1074"/>
                </a:moveTo>
                <a:cubicBezTo>
                  <a:pt x="648" y="1062"/>
                  <a:pt x="658" y="1052"/>
                  <a:pt x="670" y="1052"/>
                </a:cubicBezTo>
                <a:cubicBezTo>
                  <a:pt x="681" y="1052"/>
                  <a:pt x="691" y="1062"/>
                  <a:pt x="691" y="1074"/>
                </a:cubicBezTo>
                <a:cubicBezTo>
                  <a:pt x="691" y="1086"/>
                  <a:pt x="681" y="1096"/>
                  <a:pt x="670" y="1096"/>
                </a:cubicBezTo>
                <a:cubicBezTo>
                  <a:pt x="658" y="1096"/>
                  <a:pt x="648" y="1086"/>
                  <a:pt x="648" y="1074"/>
                </a:cubicBezTo>
              </a:path>
              <a:path w="2204" h="1271">
                <a:moveTo>
                  <a:pt x="864" y="1074"/>
                </a:moveTo>
                <a:cubicBezTo>
                  <a:pt x="864" y="1062"/>
                  <a:pt x="874" y="1052"/>
                  <a:pt x="886" y="1052"/>
                </a:cubicBezTo>
                <a:cubicBezTo>
                  <a:pt x="898" y="1052"/>
                  <a:pt x="907" y="1062"/>
                  <a:pt x="907" y="1074"/>
                </a:cubicBezTo>
                <a:cubicBezTo>
                  <a:pt x="907" y="1086"/>
                  <a:pt x="898" y="1096"/>
                  <a:pt x="886" y="1096"/>
                </a:cubicBezTo>
                <a:cubicBezTo>
                  <a:pt x="874" y="1096"/>
                  <a:pt x="864" y="1086"/>
                  <a:pt x="864" y="1074"/>
                </a:cubicBezTo>
              </a:path>
              <a:path w="2204" h="1271">
                <a:moveTo>
                  <a:pt x="1080" y="1074"/>
                </a:moveTo>
                <a:cubicBezTo>
                  <a:pt x="1080" y="1062"/>
                  <a:pt x="1090" y="1052"/>
                  <a:pt x="1102" y="1052"/>
                </a:cubicBezTo>
                <a:cubicBezTo>
                  <a:pt x="1114" y="1052"/>
                  <a:pt x="1124" y="1062"/>
                  <a:pt x="1124" y="1074"/>
                </a:cubicBezTo>
                <a:cubicBezTo>
                  <a:pt x="1124" y="1086"/>
                  <a:pt x="1114" y="1096"/>
                  <a:pt x="1102" y="1096"/>
                </a:cubicBezTo>
                <a:cubicBezTo>
                  <a:pt x="1090" y="1096"/>
                  <a:pt x="1080" y="1086"/>
                  <a:pt x="1080" y="1074"/>
                </a:cubicBezTo>
              </a:path>
              <a:path w="2204" h="1271">
                <a:moveTo>
                  <a:pt x="1296" y="1074"/>
                </a:moveTo>
                <a:cubicBezTo>
                  <a:pt x="1296" y="1062"/>
                  <a:pt x="1306" y="1052"/>
                  <a:pt x="1318" y="1052"/>
                </a:cubicBezTo>
                <a:cubicBezTo>
                  <a:pt x="1330" y="1052"/>
                  <a:pt x="1340" y="1062"/>
                  <a:pt x="1340" y="1074"/>
                </a:cubicBezTo>
                <a:cubicBezTo>
                  <a:pt x="1340" y="1086"/>
                  <a:pt x="1330" y="1096"/>
                  <a:pt x="1318" y="1096"/>
                </a:cubicBezTo>
                <a:cubicBezTo>
                  <a:pt x="1306" y="1096"/>
                  <a:pt x="1296" y="1086"/>
                  <a:pt x="1296" y="1074"/>
                </a:cubicBezTo>
              </a:path>
              <a:path w="2204" h="1271">
                <a:moveTo>
                  <a:pt x="1513" y="1074"/>
                </a:moveTo>
                <a:cubicBezTo>
                  <a:pt x="1513" y="1062"/>
                  <a:pt x="1522" y="1052"/>
                  <a:pt x="1534" y="1052"/>
                </a:cubicBezTo>
                <a:cubicBezTo>
                  <a:pt x="1546" y="1052"/>
                  <a:pt x="1556" y="1062"/>
                  <a:pt x="1556" y="1074"/>
                </a:cubicBezTo>
                <a:cubicBezTo>
                  <a:pt x="1556" y="1086"/>
                  <a:pt x="1546" y="1096"/>
                  <a:pt x="1534" y="1096"/>
                </a:cubicBezTo>
                <a:cubicBezTo>
                  <a:pt x="1522" y="1096"/>
                  <a:pt x="1513" y="1086"/>
                  <a:pt x="1513" y="1074"/>
                </a:cubicBezTo>
              </a:path>
              <a:path w="2204" h="1271">
                <a:moveTo>
                  <a:pt x="1729" y="1074"/>
                </a:moveTo>
                <a:cubicBezTo>
                  <a:pt x="1729" y="1062"/>
                  <a:pt x="1739" y="1052"/>
                  <a:pt x="1750" y="1052"/>
                </a:cubicBezTo>
                <a:cubicBezTo>
                  <a:pt x="1762" y="1052"/>
                  <a:pt x="1772" y="1062"/>
                  <a:pt x="1772" y="1074"/>
                </a:cubicBezTo>
                <a:cubicBezTo>
                  <a:pt x="1772" y="1086"/>
                  <a:pt x="1762" y="1096"/>
                  <a:pt x="1750" y="1096"/>
                </a:cubicBezTo>
                <a:cubicBezTo>
                  <a:pt x="1739" y="1096"/>
                  <a:pt x="1729" y="1086"/>
                  <a:pt x="1729" y="1074"/>
                </a:cubicBezTo>
              </a:path>
              <a:path w="2204" h="1271">
                <a:moveTo>
                  <a:pt x="1945" y="1074"/>
                </a:moveTo>
                <a:cubicBezTo>
                  <a:pt x="1945" y="1062"/>
                  <a:pt x="1955" y="1052"/>
                  <a:pt x="1966" y="1052"/>
                </a:cubicBezTo>
                <a:cubicBezTo>
                  <a:pt x="1979" y="1052"/>
                  <a:pt x="1988" y="1062"/>
                  <a:pt x="1988" y="1074"/>
                </a:cubicBezTo>
                <a:cubicBezTo>
                  <a:pt x="1988" y="1086"/>
                  <a:pt x="1979" y="1096"/>
                  <a:pt x="1966" y="1096"/>
                </a:cubicBezTo>
                <a:cubicBezTo>
                  <a:pt x="1955" y="1096"/>
                  <a:pt x="1945" y="1086"/>
                  <a:pt x="1945" y="1074"/>
                </a:cubicBezTo>
              </a:path>
              <a:path w="2204" h="1271">
                <a:moveTo>
                  <a:pt x="2161" y="1074"/>
                </a:moveTo>
                <a:cubicBezTo>
                  <a:pt x="2161" y="1062"/>
                  <a:pt x="2171" y="1052"/>
                  <a:pt x="2183" y="1052"/>
                </a:cubicBezTo>
                <a:cubicBezTo>
                  <a:pt x="2195" y="1052"/>
                  <a:pt x="2204" y="1062"/>
                  <a:pt x="2204" y="1074"/>
                </a:cubicBezTo>
                <a:cubicBezTo>
                  <a:pt x="2204" y="1086"/>
                  <a:pt x="2195" y="1096"/>
                  <a:pt x="2183" y="1096"/>
                </a:cubicBezTo>
                <a:cubicBezTo>
                  <a:pt x="2171" y="1096"/>
                  <a:pt x="2161" y="1086"/>
                  <a:pt x="2161" y="1074"/>
                </a:cubicBezTo>
              </a:path>
              <a:path w="2204" h="1271">
                <a:moveTo>
                  <a:pt x="0" y="1249"/>
                </a:moveTo>
                <a:cubicBezTo>
                  <a:pt x="0" y="1237"/>
                  <a:pt x="9" y="1228"/>
                  <a:pt x="21" y="1228"/>
                </a:cubicBezTo>
                <a:cubicBezTo>
                  <a:pt x="33" y="1228"/>
                  <a:pt x="43" y="1237"/>
                  <a:pt x="43" y="1249"/>
                </a:cubicBezTo>
                <a:cubicBezTo>
                  <a:pt x="43" y="1261"/>
                  <a:pt x="33" y="1271"/>
                  <a:pt x="21" y="1271"/>
                </a:cubicBezTo>
                <a:cubicBezTo>
                  <a:pt x="9" y="1271"/>
                  <a:pt x="0" y="1261"/>
                  <a:pt x="0" y="1249"/>
                </a:cubicBezTo>
              </a:path>
              <a:path w="2204" h="1271">
                <a:moveTo>
                  <a:pt x="216" y="1249"/>
                </a:moveTo>
                <a:cubicBezTo>
                  <a:pt x="216" y="1237"/>
                  <a:pt x="225" y="1228"/>
                  <a:pt x="237" y="1228"/>
                </a:cubicBezTo>
                <a:cubicBezTo>
                  <a:pt x="249" y="1228"/>
                  <a:pt x="259" y="1237"/>
                  <a:pt x="259" y="1249"/>
                </a:cubicBezTo>
                <a:cubicBezTo>
                  <a:pt x="259" y="1261"/>
                  <a:pt x="249" y="1271"/>
                  <a:pt x="237" y="1271"/>
                </a:cubicBezTo>
                <a:cubicBezTo>
                  <a:pt x="225" y="1271"/>
                  <a:pt x="216" y="1261"/>
                  <a:pt x="216" y="1249"/>
                </a:cubicBezTo>
              </a:path>
              <a:path w="2204" h="1271">
                <a:moveTo>
                  <a:pt x="432" y="1249"/>
                </a:moveTo>
                <a:cubicBezTo>
                  <a:pt x="432" y="1237"/>
                  <a:pt x="441" y="1228"/>
                  <a:pt x="454" y="1228"/>
                </a:cubicBezTo>
                <a:cubicBezTo>
                  <a:pt x="465" y="1228"/>
                  <a:pt x="475" y="1237"/>
                  <a:pt x="475" y="1249"/>
                </a:cubicBezTo>
                <a:cubicBezTo>
                  <a:pt x="475" y="1261"/>
                  <a:pt x="465" y="1271"/>
                  <a:pt x="454" y="1271"/>
                </a:cubicBezTo>
                <a:cubicBezTo>
                  <a:pt x="441" y="1271"/>
                  <a:pt x="432" y="1261"/>
                  <a:pt x="432" y="1249"/>
                </a:cubicBezTo>
              </a:path>
              <a:path w="2204" h="1271">
                <a:moveTo>
                  <a:pt x="648" y="1249"/>
                </a:moveTo>
                <a:cubicBezTo>
                  <a:pt x="648" y="1237"/>
                  <a:pt x="658" y="1228"/>
                  <a:pt x="670" y="1228"/>
                </a:cubicBezTo>
                <a:cubicBezTo>
                  <a:pt x="681" y="1228"/>
                  <a:pt x="691" y="1237"/>
                  <a:pt x="691" y="1249"/>
                </a:cubicBezTo>
                <a:cubicBezTo>
                  <a:pt x="691" y="1261"/>
                  <a:pt x="681" y="1271"/>
                  <a:pt x="670" y="1271"/>
                </a:cubicBezTo>
                <a:cubicBezTo>
                  <a:pt x="658" y="1271"/>
                  <a:pt x="648" y="1261"/>
                  <a:pt x="648" y="1249"/>
                </a:cubicBezTo>
              </a:path>
              <a:path w="2204" h="1271">
                <a:moveTo>
                  <a:pt x="864" y="1249"/>
                </a:moveTo>
                <a:cubicBezTo>
                  <a:pt x="864" y="1237"/>
                  <a:pt x="874" y="1228"/>
                  <a:pt x="886" y="1228"/>
                </a:cubicBezTo>
                <a:cubicBezTo>
                  <a:pt x="898" y="1228"/>
                  <a:pt x="907" y="1237"/>
                  <a:pt x="907" y="1249"/>
                </a:cubicBezTo>
                <a:cubicBezTo>
                  <a:pt x="907" y="1261"/>
                  <a:pt x="898" y="1271"/>
                  <a:pt x="886" y="1271"/>
                </a:cubicBezTo>
                <a:cubicBezTo>
                  <a:pt x="874" y="1271"/>
                  <a:pt x="864" y="1261"/>
                  <a:pt x="864" y="1249"/>
                </a:cubicBezTo>
              </a:path>
              <a:path w="2204" h="1271">
                <a:moveTo>
                  <a:pt x="1080" y="1249"/>
                </a:moveTo>
                <a:cubicBezTo>
                  <a:pt x="1080" y="1237"/>
                  <a:pt x="1090" y="1228"/>
                  <a:pt x="1102" y="1228"/>
                </a:cubicBezTo>
                <a:cubicBezTo>
                  <a:pt x="1114" y="1228"/>
                  <a:pt x="1124" y="1237"/>
                  <a:pt x="1124" y="1249"/>
                </a:cubicBezTo>
                <a:cubicBezTo>
                  <a:pt x="1124" y="1261"/>
                  <a:pt x="1114" y="1271"/>
                  <a:pt x="1102" y="1271"/>
                </a:cubicBezTo>
                <a:cubicBezTo>
                  <a:pt x="1090" y="1271"/>
                  <a:pt x="1080" y="1261"/>
                  <a:pt x="1080" y="1249"/>
                </a:cubicBezTo>
              </a:path>
              <a:path w="2204" h="1271">
                <a:moveTo>
                  <a:pt x="1296" y="1249"/>
                </a:moveTo>
                <a:cubicBezTo>
                  <a:pt x="1296" y="1237"/>
                  <a:pt x="1306" y="1228"/>
                  <a:pt x="1318" y="1228"/>
                </a:cubicBezTo>
                <a:cubicBezTo>
                  <a:pt x="1330" y="1228"/>
                  <a:pt x="1340" y="1237"/>
                  <a:pt x="1340" y="1249"/>
                </a:cubicBezTo>
                <a:cubicBezTo>
                  <a:pt x="1340" y="1261"/>
                  <a:pt x="1330" y="1271"/>
                  <a:pt x="1318" y="1271"/>
                </a:cubicBezTo>
                <a:cubicBezTo>
                  <a:pt x="1306" y="1271"/>
                  <a:pt x="1296" y="1261"/>
                  <a:pt x="1296" y="1249"/>
                </a:cubicBezTo>
              </a:path>
              <a:path w="2204" h="1271">
                <a:moveTo>
                  <a:pt x="1513" y="1249"/>
                </a:moveTo>
                <a:cubicBezTo>
                  <a:pt x="1513" y="1237"/>
                  <a:pt x="1522" y="1228"/>
                  <a:pt x="1534" y="1228"/>
                </a:cubicBezTo>
                <a:cubicBezTo>
                  <a:pt x="1546" y="1228"/>
                  <a:pt x="1556" y="1237"/>
                  <a:pt x="1556" y="1249"/>
                </a:cubicBezTo>
                <a:cubicBezTo>
                  <a:pt x="1556" y="1261"/>
                  <a:pt x="1546" y="1271"/>
                  <a:pt x="1534" y="1271"/>
                </a:cubicBezTo>
                <a:cubicBezTo>
                  <a:pt x="1522" y="1271"/>
                  <a:pt x="1513" y="1261"/>
                  <a:pt x="1513" y="1249"/>
                </a:cubicBezTo>
              </a:path>
              <a:path w="2204" h="1271">
                <a:moveTo>
                  <a:pt x="1729" y="1249"/>
                </a:moveTo>
                <a:cubicBezTo>
                  <a:pt x="1729" y="1237"/>
                  <a:pt x="1739" y="1228"/>
                  <a:pt x="1750" y="1228"/>
                </a:cubicBezTo>
                <a:cubicBezTo>
                  <a:pt x="1762" y="1228"/>
                  <a:pt x="1772" y="1237"/>
                  <a:pt x="1772" y="1249"/>
                </a:cubicBezTo>
                <a:cubicBezTo>
                  <a:pt x="1772" y="1261"/>
                  <a:pt x="1762" y="1271"/>
                  <a:pt x="1750" y="1271"/>
                </a:cubicBezTo>
                <a:cubicBezTo>
                  <a:pt x="1739" y="1271"/>
                  <a:pt x="1729" y="1261"/>
                  <a:pt x="1729" y="1249"/>
                </a:cubicBezTo>
              </a:path>
              <a:path w="2204" h="1271">
                <a:moveTo>
                  <a:pt x="1945" y="1249"/>
                </a:moveTo>
                <a:cubicBezTo>
                  <a:pt x="1945" y="1237"/>
                  <a:pt x="1955" y="1228"/>
                  <a:pt x="1966" y="1228"/>
                </a:cubicBezTo>
                <a:cubicBezTo>
                  <a:pt x="1979" y="1228"/>
                  <a:pt x="1988" y="1237"/>
                  <a:pt x="1988" y="1249"/>
                </a:cubicBezTo>
                <a:cubicBezTo>
                  <a:pt x="1988" y="1261"/>
                  <a:pt x="1979" y="1271"/>
                  <a:pt x="1966" y="1271"/>
                </a:cubicBezTo>
                <a:cubicBezTo>
                  <a:pt x="1955" y="1271"/>
                  <a:pt x="1945" y="1261"/>
                  <a:pt x="1945" y="1249"/>
                </a:cubicBezTo>
              </a:path>
              <a:path w="2204" h="1271">
                <a:moveTo>
                  <a:pt x="2161" y="1249"/>
                </a:moveTo>
                <a:cubicBezTo>
                  <a:pt x="2161" y="1237"/>
                  <a:pt x="2171" y="1228"/>
                  <a:pt x="2183" y="1228"/>
                </a:cubicBezTo>
                <a:cubicBezTo>
                  <a:pt x="2195" y="1228"/>
                  <a:pt x="2204" y="1237"/>
                  <a:pt x="2204" y="1249"/>
                </a:cubicBezTo>
                <a:cubicBezTo>
                  <a:pt x="2204" y="1261"/>
                  <a:pt x="2195" y="1271"/>
                  <a:pt x="2183" y="1271"/>
                </a:cubicBezTo>
                <a:cubicBezTo>
                  <a:pt x="2171" y="1271"/>
                  <a:pt x="2161" y="1261"/>
                  <a:pt x="2161" y="1249"/>
                </a:cubicBezTo>
              </a:path>
            </a:pathLst>
          </a:custGeom>
          <a:solidFill>
            <a:srgbClr val="FFFFFF">
              <a:alpha val="20000"/>
            </a:srgbClr>
          </a:solidFill>
          <a:ln w="0" cap="flat">
            <a:noFill/>
            <a:prstDash val="solid"/>
            <a:miter lim="0"/>
          </a:ln>
        </p:spPr>
        <p:txBody>
          <a:bodyPr rtlCol="0"/>
          <a:lstStyle/>
          <a:p>
            <a:pPr algn="ctr"/>
            <a:endParaRPr lang="zh-CN" altLang="en-US"/>
          </a:p>
        </p:txBody>
      </p:sp>
      <p:pic>
        <p:nvPicPr>
          <p:cNvPr id="1368" name="picture 1368"/>
          <p:cNvPicPr>
            <a:picLocks noChangeAspect="1"/>
          </p:cNvPicPr>
          <p:nvPr/>
        </p:nvPicPr>
        <p:blipFill>
          <a:blip r:embed="rId4"/>
          <a:stretch>
            <a:fillRect/>
          </a:stretch>
        </p:blipFill>
        <p:spPr>
          <a:xfrm rot="21600000">
            <a:off x="11307818" y="1069604"/>
            <a:ext cx="884181" cy="1167459"/>
          </a:xfrm>
          <a:prstGeom prst="rect">
            <a:avLst/>
          </a:prstGeom>
        </p:spPr>
      </p:pic>
      <p:sp>
        <p:nvSpPr>
          <p:cNvPr id="1370" name="path 1370"/>
          <p:cNvSpPr/>
          <p:nvPr/>
        </p:nvSpPr>
        <p:spPr>
          <a:xfrm>
            <a:off x="7814944" y="1104010"/>
            <a:ext cx="196088" cy="524002"/>
          </a:xfrm>
          <a:custGeom>
            <a:avLst/>
            <a:gdLst/>
            <a:ahLst/>
            <a:cxnLst/>
            <a:rect l="0" t="0" r="0" b="0"/>
            <a:pathLst>
              <a:path w="308" h="825">
                <a:moveTo>
                  <a:pt x="308" y="811"/>
                </a:moveTo>
                <a:cubicBezTo>
                  <a:pt x="308" y="819"/>
                  <a:pt x="302" y="825"/>
                  <a:pt x="294" y="825"/>
                </a:cubicBezTo>
                <a:cubicBezTo>
                  <a:pt x="287" y="825"/>
                  <a:pt x="280" y="819"/>
                  <a:pt x="280" y="811"/>
                </a:cubicBezTo>
                <a:cubicBezTo>
                  <a:pt x="280" y="803"/>
                  <a:pt x="287" y="797"/>
                  <a:pt x="294" y="797"/>
                </a:cubicBezTo>
                <a:cubicBezTo>
                  <a:pt x="302" y="797"/>
                  <a:pt x="308" y="803"/>
                  <a:pt x="308" y="811"/>
                </a:cubicBezTo>
              </a:path>
              <a:path w="30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30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308" h="825">
                <a:moveTo>
                  <a:pt x="308" y="697"/>
                </a:moveTo>
                <a:cubicBezTo>
                  <a:pt x="308" y="705"/>
                  <a:pt x="302" y="711"/>
                  <a:pt x="294" y="711"/>
                </a:cubicBezTo>
                <a:cubicBezTo>
                  <a:pt x="287" y="711"/>
                  <a:pt x="280" y="705"/>
                  <a:pt x="280" y="697"/>
                </a:cubicBezTo>
                <a:cubicBezTo>
                  <a:pt x="280" y="689"/>
                  <a:pt x="287" y="683"/>
                  <a:pt x="294" y="683"/>
                </a:cubicBezTo>
                <a:cubicBezTo>
                  <a:pt x="302" y="683"/>
                  <a:pt x="308" y="689"/>
                  <a:pt x="308" y="697"/>
                </a:cubicBezTo>
              </a:path>
              <a:path w="30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30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308" h="825">
                <a:moveTo>
                  <a:pt x="308" y="583"/>
                </a:moveTo>
                <a:cubicBezTo>
                  <a:pt x="308" y="591"/>
                  <a:pt x="302" y="597"/>
                  <a:pt x="294" y="597"/>
                </a:cubicBezTo>
                <a:cubicBezTo>
                  <a:pt x="287" y="597"/>
                  <a:pt x="280" y="591"/>
                  <a:pt x="280" y="583"/>
                </a:cubicBezTo>
                <a:cubicBezTo>
                  <a:pt x="280" y="575"/>
                  <a:pt x="287" y="569"/>
                  <a:pt x="294" y="569"/>
                </a:cubicBezTo>
                <a:cubicBezTo>
                  <a:pt x="302" y="569"/>
                  <a:pt x="308" y="575"/>
                  <a:pt x="308" y="583"/>
                </a:cubicBezTo>
              </a:path>
              <a:path w="30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30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308" h="825">
                <a:moveTo>
                  <a:pt x="308" y="469"/>
                </a:moveTo>
                <a:cubicBezTo>
                  <a:pt x="308" y="477"/>
                  <a:pt x="302" y="483"/>
                  <a:pt x="294" y="483"/>
                </a:cubicBezTo>
                <a:cubicBezTo>
                  <a:pt x="287" y="483"/>
                  <a:pt x="280" y="477"/>
                  <a:pt x="280" y="469"/>
                </a:cubicBezTo>
                <a:cubicBezTo>
                  <a:pt x="280" y="461"/>
                  <a:pt x="287" y="455"/>
                  <a:pt x="294" y="455"/>
                </a:cubicBezTo>
                <a:cubicBezTo>
                  <a:pt x="302" y="455"/>
                  <a:pt x="308" y="461"/>
                  <a:pt x="308" y="469"/>
                </a:cubicBezTo>
              </a:path>
              <a:path w="30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30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308" h="825">
                <a:moveTo>
                  <a:pt x="308" y="355"/>
                </a:moveTo>
                <a:cubicBezTo>
                  <a:pt x="308" y="363"/>
                  <a:pt x="302" y="369"/>
                  <a:pt x="294" y="369"/>
                </a:cubicBezTo>
                <a:cubicBezTo>
                  <a:pt x="287" y="369"/>
                  <a:pt x="280" y="363"/>
                  <a:pt x="280" y="355"/>
                </a:cubicBezTo>
                <a:cubicBezTo>
                  <a:pt x="280" y="347"/>
                  <a:pt x="287" y="341"/>
                  <a:pt x="294" y="341"/>
                </a:cubicBezTo>
                <a:cubicBezTo>
                  <a:pt x="302" y="341"/>
                  <a:pt x="308" y="347"/>
                  <a:pt x="308" y="355"/>
                </a:cubicBezTo>
              </a:path>
              <a:path w="30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30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308" h="825">
                <a:moveTo>
                  <a:pt x="308" y="241"/>
                </a:moveTo>
                <a:cubicBezTo>
                  <a:pt x="308" y="249"/>
                  <a:pt x="302" y="255"/>
                  <a:pt x="294" y="255"/>
                </a:cubicBezTo>
                <a:cubicBezTo>
                  <a:pt x="287" y="255"/>
                  <a:pt x="280" y="249"/>
                  <a:pt x="280" y="241"/>
                </a:cubicBezTo>
                <a:cubicBezTo>
                  <a:pt x="280" y="234"/>
                  <a:pt x="287" y="227"/>
                  <a:pt x="294" y="227"/>
                </a:cubicBezTo>
                <a:cubicBezTo>
                  <a:pt x="302" y="227"/>
                  <a:pt x="308" y="234"/>
                  <a:pt x="308" y="241"/>
                </a:cubicBezTo>
              </a:path>
              <a:path w="30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30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308" h="825">
                <a:moveTo>
                  <a:pt x="308" y="127"/>
                </a:moveTo>
                <a:cubicBezTo>
                  <a:pt x="308" y="135"/>
                  <a:pt x="302" y="142"/>
                  <a:pt x="294" y="142"/>
                </a:cubicBezTo>
                <a:cubicBezTo>
                  <a:pt x="287" y="142"/>
                  <a:pt x="280" y="135"/>
                  <a:pt x="280" y="127"/>
                </a:cubicBezTo>
                <a:cubicBezTo>
                  <a:pt x="280" y="120"/>
                  <a:pt x="287" y="113"/>
                  <a:pt x="294" y="113"/>
                </a:cubicBezTo>
                <a:cubicBezTo>
                  <a:pt x="302" y="113"/>
                  <a:pt x="308" y="120"/>
                  <a:pt x="308" y="127"/>
                </a:cubicBezTo>
              </a:path>
              <a:path w="30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30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308" h="825">
                <a:moveTo>
                  <a:pt x="308" y="14"/>
                </a:moveTo>
                <a:cubicBezTo>
                  <a:pt x="308" y="21"/>
                  <a:pt x="302" y="27"/>
                  <a:pt x="294" y="27"/>
                </a:cubicBezTo>
                <a:cubicBezTo>
                  <a:pt x="287" y="27"/>
                  <a:pt x="280" y="21"/>
                  <a:pt x="280" y="14"/>
                </a:cubicBezTo>
                <a:cubicBezTo>
                  <a:pt x="280" y="6"/>
                  <a:pt x="287" y="0"/>
                  <a:pt x="294" y="0"/>
                </a:cubicBezTo>
                <a:cubicBezTo>
                  <a:pt x="302" y="0"/>
                  <a:pt x="308" y="6"/>
                  <a:pt x="308" y="14"/>
                </a:cubicBezTo>
              </a:path>
              <a:path w="30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30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pic>
        <p:nvPicPr>
          <p:cNvPr id="1372" name="picture 1372"/>
          <p:cNvPicPr>
            <a:picLocks noChangeAspect="1"/>
          </p:cNvPicPr>
          <p:nvPr/>
        </p:nvPicPr>
        <p:blipFill>
          <a:blip r:embed="rId5"/>
          <a:stretch>
            <a:fillRect/>
          </a:stretch>
        </p:blipFill>
        <p:spPr>
          <a:xfrm rot="21600000">
            <a:off x="0" y="2624963"/>
            <a:ext cx="1355470" cy="1735074"/>
          </a:xfrm>
          <a:prstGeom prst="rect">
            <a:avLst/>
          </a:prstGeom>
        </p:spPr>
      </p:pic>
      <p:pic>
        <p:nvPicPr>
          <p:cNvPr id="1374" name="picture 1374"/>
          <p:cNvPicPr>
            <a:picLocks noChangeAspect="1"/>
          </p:cNvPicPr>
          <p:nvPr/>
        </p:nvPicPr>
        <p:blipFill>
          <a:blip r:embed="rId6"/>
          <a:stretch>
            <a:fillRect/>
          </a:stretch>
        </p:blipFill>
        <p:spPr>
          <a:xfrm rot="21600000">
            <a:off x="1328038" y="4614290"/>
            <a:ext cx="27431" cy="27432"/>
          </a:xfrm>
          <a:prstGeom prst="rect">
            <a:avLst/>
          </a:prstGeom>
        </p:spPr>
      </p:pic>
      <p:pic>
        <p:nvPicPr>
          <p:cNvPr id="1376" name="picture 1376"/>
          <p:cNvPicPr>
            <a:picLocks noChangeAspect="1"/>
          </p:cNvPicPr>
          <p:nvPr/>
        </p:nvPicPr>
        <p:blipFill>
          <a:blip r:embed="rId7"/>
          <a:stretch>
            <a:fillRect/>
          </a:stretch>
        </p:blipFill>
        <p:spPr>
          <a:xfrm rot="21600000">
            <a:off x="1328038" y="4888865"/>
            <a:ext cx="27431" cy="27432"/>
          </a:xfrm>
          <a:prstGeom prst="rect">
            <a:avLst/>
          </a:prstGeom>
        </p:spPr>
      </p:pic>
      <p:pic>
        <p:nvPicPr>
          <p:cNvPr id="1378" name="picture 1378"/>
          <p:cNvPicPr>
            <a:picLocks noChangeAspect="1"/>
          </p:cNvPicPr>
          <p:nvPr/>
        </p:nvPicPr>
        <p:blipFill>
          <a:blip r:embed="rId8"/>
          <a:stretch>
            <a:fillRect/>
          </a:stretch>
        </p:blipFill>
        <p:spPr>
          <a:xfrm rot="21600000">
            <a:off x="1216634" y="4751578"/>
            <a:ext cx="27444" cy="27432"/>
          </a:xfrm>
          <a:prstGeom prst="rect">
            <a:avLst/>
          </a:prstGeom>
        </p:spPr>
      </p:pic>
      <p:pic>
        <p:nvPicPr>
          <p:cNvPr id="1380" name="picture 1380"/>
          <p:cNvPicPr>
            <a:picLocks noChangeAspect="1"/>
          </p:cNvPicPr>
          <p:nvPr/>
        </p:nvPicPr>
        <p:blipFill>
          <a:blip r:embed="rId9"/>
          <a:stretch>
            <a:fillRect/>
          </a:stretch>
        </p:blipFill>
        <p:spPr>
          <a:xfrm rot="21600000">
            <a:off x="1216634" y="4888865"/>
            <a:ext cx="27444" cy="27432"/>
          </a:xfrm>
          <a:prstGeom prst="rect">
            <a:avLst/>
          </a:prstGeom>
        </p:spPr>
      </p:pic>
      <p:pic>
        <p:nvPicPr>
          <p:cNvPr id="1382" name="picture 1382"/>
          <p:cNvPicPr>
            <a:picLocks noChangeAspect="1"/>
          </p:cNvPicPr>
          <p:nvPr/>
        </p:nvPicPr>
        <p:blipFill>
          <a:blip r:embed="rId10"/>
          <a:stretch>
            <a:fillRect/>
          </a:stretch>
        </p:blipFill>
        <p:spPr>
          <a:xfrm rot="21600000">
            <a:off x="1216634" y="5026152"/>
            <a:ext cx="27444" cy="27431"/>
          </a:xfrm>
          <a:prstGeom prst="rect">
            <a:avLst/>
          </a:prstGeom>
        </p:spPr>
      </p:pic>
      <p:pic>
        <p:nvPicPr>
          <p:cNvPr id="1384" name="picture 1384"/>
          <p:cNvPicPr>
            <a:picLocks noChangeAspect="1"/>
          </p:cNvPicPr>
          <p:nvPr/>
        </p:nvPicPr>
        <p:blipFill>
          <a:blip r:embed="rId11"/>
          <a:stretch>
            <a:fillRect/>
          </a:stretch>
        </p:blipFill>
        <p:spPr>
          <a:xfrm rot="21600000">
            <a:off x="1328038" y="5437885"/>
            <a:ext cx="27431" cy="27432"/>
          </a:xfrm>
          <a:prstGeom prst="rect">
            <a:avLst/>
          </a:prstGeom>
        </p:spPr>
      </p:pic>
      <p:pic>
        <p:nvPicPr>
          <p:cNvPr id="1386" name="picture 1386"/>
          <p:cNvPicPr>
            <a:picLocks noChangeAspect="1"/>
          </p:cNvPicPr>
          <p:nvPr/>
        </p:nvPicPr>
        <p:blipFill>
          <a:blip r:embed="rId12"/>
          <a:stretch>
            <a:fillRect/>
          </a:stretch>
        </p:blipFill>
        <p:spPr>
          <a:xfrm rot="21600000">
            <a:off x="1328038" y="5026152"/>
            <a:ext cx="27431" cy="27431"/>
          </a:xfrm>
          <a:prstGeom prst="rect">
            <a:avLst/>
          </a:prstGeom>
        </p:spPr>
      </p:pic>
      <p:pic>
        <p:nvPicPr>
          <p:cNvPr id="1388" name="picture 1388"/>
          <p:cNvPicPr>
            <a:picLocks noChangeAspect="1"/>
          </p:cNvPicPr>
          <p:nvPr/>
        </p:nvPicPr>
        <p:blipFill>
          <a:blip r:embed="rId13"/>
          <a:stretch>
            <a:fillRect/>
          </a:stretch>
        </p:blipFill>
        <p:spPr>
          <a:xfrm rot="21600000">
            <a:off x="1216634" y="4477004"/>
            <a:ext cx="27444" cy="27558"/>
          </a:xfrm>
          <a:prstGeom prst="rect">
            <a:avLst/>
          </a:prstGeom>
        </p:spPr>
      </p:pic>
      <p:pic>
        <p:nvPicPr>
          <p:cNvPr id="1390" name="picture 1390"/>
          <p:cNvPicPr>
            <a:picLocks noChangeAspect="1"/>
          </p:cNvPicPr>
          <p:nvPr/>
        </p:nvPicPr>
        <p:blipFill>
          <a:blip r:embed="rId14"/>
          <a:stretch>
            <a:fillRect/>
          </a:stretch>
        </p:blipFill>
        <p:spPr>
          <a:xfrm rot="21600000">
            <a:off x="1328038" y="5163311"/>
            <a:ext cx="27431" cy="27558"/>
          </a:xfrm>
          <a:prstGeom prst="rect">
            <a:avLst/>
          </a:prstGeom>
        </p:spPr>
      </p:pic>
      <p:pic>
        <p:nvPicPr>
          <p:cNvPr id="1392" name="picture 1392"/>
          <p:cNvPicPr>
            <a:picLocks noChangeAspect="1"/>
          </p:cNvPicPr>
          <p:nvPr/>
        </p:nvPicPr>
        <p:blipFill>
          <a:blip r:embed="rId15"/>
          <a:stretch>
            <a:fillRect/>
          </a:stretch>
        </p:blipFill>
        <p:spPr>
          <a:xfrm rot="21600000">
            <a:off x="1328038" y="5300598"/>
            <a:ext cx="27431" cy="27431"/>
          </a:xfrm>
          <a:prstGeom prst="rect">
            <a:avLst/>
          </a:prstGeom>
        </p:spPr>
      </p:pic>
      <p:pic>
        <p:nvPicPr>
          <p:cNvPr id="1394" name="picture 1394"/>
          <p:cNvPicPr>
            <a:picLocks noChangeAspect="1"/>
          </p:cNvPicPr>
          <p:nvPr/>
        </p:nvPicPr>
        <p:blipFill>
          <a:blip r:embed="rId16"/>
          <a:stretch>
            <a:fillRect/>
          </a:stretch>
        </p:blipFill>
        <p:spPr>
          <a:xfrm rot="21600000">
            <a:off x="1328038" y="5575172"/>
            <a:ext cx="27431" cy="27419"/>
          </a:xfrm>
          <a:prstGeom prst="rect">
            <a:avLst/>
          </a:prstGeom>
        </p:spPr>
      </p:pic>
      <p:pic>
        <p:nvPicPr>
          <p:cNvPr id="1396" name="picture 1396"/>
          <p:cNvPicPr>
            <a:picLocks noChangeAspect="1"/>
          </p:cNvPicPr>
          <p:nvPr/>
        </p:nvPicPr>
        <p:blipFill>
          <a:blip r:embed="rId17"/>
          <a:stretch>
            <a:fillRect/>
          </a:stretch>
        </p:blipFill>
        <p:spPr>
          <a:xfrm rot="21600000">
            <a:off x="1328038" y="5712396"/>
            <a:ext cx="27431" cy="27457"/>
          </a:xfrm>
          <a:prstGeom prst="rect">
            <a:avLst/>
          </a:prstGeom>
        </p:spPr>
      </p:pic>
      <p:pic>
        <p:nvPicPr>
          <p:cNvPr id="1398" name="picture 1398"/>
          <p:cNvPicPr>
            <a:picLocks noChangeAspect="1"/>
          </p:cNvPicPr>
          <p:nvPr/>
        </p:nvPicPr>
        <p:blipFill>
          <a:blip r:embed="rId18"/>
          <a:stretch>
            <a:fillRect/>
          </a:stretch>
        </p:blipFill>
        <p:spPr>
          <a:xfrm rot="21600000">
            <a:off x="1216634" y="4614290"/>
            <a:ext cx="27444" cy="27432"/>
          </a:xfrm>
          <a:prstGeom prst="rect">
            <a:avLst/>
          </a:prstGeom>
        </p:spPr>
      </p:pic>
      <p:pic>
        <p:nvPicPr>
          <p:cNvPr id="1400" name="picture 1400"/>
          <p:cNvPicPr>
            <a:picLocks noChangeAspect="1"/>
          </p:cNvPicPr>
          <p:nvPr/>
        </p:nvPicPr>
        <p:blipFill>
          <a:blip r:embed="rId19"/>
          <a:stretch>
            <a:fillRect/>
          </a:stretch>
        </p:blipFill>
        <p:spPr>
          <a:xfrm rot="21600000">
            <a:off x="1105204" y="4751578"/>
            <a:ext cx="27457" cy="27432"/>
          </a:xfrm>
          <a:prstGeom prst="rect">
            <a:avLst/>
          </a:prstGeom>
        </p:spPr>
      </p:pic>
      <p:pic>
        <p:nvPicPr>
          <p:cNvPr id="1402" name="picture 1402"/>
          <p:cNvPicPr>
            <a:picLocks noChangeAspect="1"/>
          </p:cNvPicPr>
          <p:nvPr/>
        </p:nvPicPr>
        <p:blipFill>
          <a:blip r:embed="rId20"/>
          <a:stretch>
            <a:fillRect/>
          </a:stretch>
        </p:blipFill>
        <p:spPr>
          <a:xfrm rot="21600000">
            <a:off x="1105204" y="4888865"/>
            <a:ext cx="27457" cy="27432"/>
          </a:xfrm>
          <a:prstGeom prst="rect">
            <a:avLst/>
          </a:prstGeom>
        </p:spPr>
      </p:pic>
      <p:pic>
        <p:nvPicPr>
          <p:cNvPr id="1404" name="picture 1404"/>
          <p:cNvPicPr>
            <a:picLocks noChangeAspect="1"/>
          </p:cNvPicPr>
          <p:nvPr/>
        </p:nvPicPr>
        <p:blipFill>
          <a:blip r:embed="rId21"/>
          <a:stretch>
            <a:fillRect/>
          </a:stretch>
        </p:blipFill>
        <p:spPr>
          <a:xfrm rot="21600000">
            <a:off x="1105204" y="5026152"/>
            <a:ext cx="27457" cy="27431"/>
          </a:xfrm>
          <a:prstGeom prst="rect">
            <a:avLst/>
          </a:prstGeom>
        </p:spPr>
      </p:pic>
      <p:pic>
        <p:nvPicPr>
          <p:cNvPr id="1406" name="picture 1406"/>
          <p:cNvPicPr>
            <a:picLocks noChangeAspect="1"/>
          </p:cNvPicPr>
          <p:nvPr/>
        </p:nvPicPr>
        <p:blipFill>
          <a:blip r:embed="rId22"/>
          <a:stretch>
            <a:fillRect/>
          </a:stretch>
        </p:blipFill>
        <p:spPr>
          <a:xfrm rot="21600000">
            <a:off x="1216634" y="5300598"/>
            <a:ext cx="27444" cy="27431"/>
          </a:xfrm>
          <a:prstGeom prst="rect">
            <a:avLst/>
          </a:prstGeom>
        </p:spPr>
      </p:pic>
      <p:pic>
        <p:nvPicPr>
          <p:cNvPr id="1408" name="picture 1408"/>
          <p:cNvPicPr>
            <a:picLocks noChangeAspect="1"/>
          </p:cNvPicPr>
          <p:nvPr/>
        </p:nvPicPr>
        <p:blipFill>
          <a:blip r:embed="rId23"/>
          <a:stretch>
            <a:fillRect/>
          </a:stretch>
        </p:blipFill>
        <p:spPr>
          <a:xfrm rot="21600000">
            <a:off x="1105204" y="5163311"/>
            <a:ext cx="27457" cy="27558"/>
          </a:xfrm>
          <a:prstGeom prst="rect">
            <a:avLst/>
          </a:prstGeom>
        </p:spPr>
      </p:pic>
      <p:pic>
        <p:nvPicPr>
          <p:cNvPr id="1410" name="picture 1410"/>
          <p:cNvPicPr>
            <a:picLocks noChangeAspect="1"/>
          </p:cNvPicPr>
          <p:nvPr/>
        </p:nvPicPr>
        <p:blipFill>
          <a:blip r:embed="rId24"/>
          <a:stretch>
            <a:fillRect/>
          </a:stretch>
        </p:blipFill>
        <p:spPr>
          <a:xfrm rot="21600000">
            <a:off x="1105204" y="5300598"/>
            <a:ext cx="27457" cy="27431"/>
          </a:xfrm>
          <a:prstGeom prst="rect">
            <a:avLst/>
          </a:prstGeom>
        </p:spPr>
      </p:pic>
      <p:pic>
        <p:nvPicPr>
          <p:cNvPr id="1412" name="picture 1412"/>
          <p:cNvPicPr>
            <a:picLocks noChangeAspect="1"/>
          </p:cNvPicPr>
          <p:nvPr/>
        </p:nvPicPr>
        <p:blipFill>
          <a:blip r:embed="rId25"/>
          <a:stretch>
            <a:fillRect/>
          </a:stretch>
        </p:blipFill>
        <p:spPr>
          <a:xfrm rot="21600000">
            <a:off x="1105204" y="5437885"/>
            <a:ext cx="27457" cy="27432"/>
          </a:xfrm>
          <a:prstGeom prst="rect">
            <a:avLst/>
          </a:prstGeom>
        </p:spPr>
      </p:pic>
      <p:pic>
        <p:nvPicPr>
          <p:cNvPr id="1414" name="picture 1414"/>
          <p:cNvPicPr>
            <a:picLocks noChangeAspect="1"/>
          </p:cNvPicPr>
          <p:nvPr/>
        </p:nvPicPr>
        <p:blipFill>
          <a:blip r:embed="rId26"/>
          <a:stretch>
            <a:fillRect/>
          </a:stretch>
        </p:blipFill>
        <p:spPr>
          <a:xfrm rot="21600000">
            <a:off x="1216634" y="5712396"/>
            <a:ext cx="27444" cy="27457"/>
          </a:xfrm>
          <a:prstGeom prst="rect">
            <a:avLst/>
          </a:prstGeom>
        </p:spPr>
      </p:pic>
      <p:pic>
        <p:nvPicPr>
          <p:cNvPr id="1416" name="picture 1416"/>
          <p:cNvPicPr>
            <a:picLocks noChangeAspect="1"/>
          </p:cNvPicPr>
          <p:nvPr/>
        </p:nvPicPr>
        <p:blipFill>
          <a:blip r:embed="rId27"/>
          <a:stretch>
            <a:fillRect/>
          </a:stretch>
        </p:blipFill>
        <p:spPr>
          <a:xfrm rot="21600000">
            <a:off x="1105204" y="4477004"/>
            <a:ext cx="27457" cy="27558"/>
          </a:xfrm>
          <a:prstGeom prst="rect">
            <a:avLst/>
          </a:prstGeom>
        </p:spPr>
      </p:pic>
      <p:pic>
        <p:nvPicPr>
          <p:cNvPr id="1418" name="picture 1418"/>
          <p:cNvPicPr>
            <a:picLocks noChangeAspect="1"/>
          </p:cNvPicPr>
          <p:nvPr/>
        </p:nvPicPr>
        <p:blipFill>
          <a:blip r:embed="rId28"/>
          <a:stretch>
            <a:fillRect/>
          </a:stretch>
        </p:blipFill>
        <p:spPr>
          <a:xfrm rot="21600000">
            <a:off x="1216634" y="5575172"/>
            <a:ext cx="27444" cy="27419"/>
          </a:xfrm>
          <a:prstGeom prst="rect">
            <a:avLst/>
          </a:prstGeom>
        </p:spPr>
      </p:pic>
      <p:pic>
        <p:nvPicPr>
          <p:cNvPr id="1420" name="picture 1420"/>
          <p:cNvPicPr>
            <a:picLocks noChangeAspect="1"/>
          </p:cNvPicPr>
          <p:nvPr/>
        </p:nvPicPr>
        <p:blipFill>
          <a:blip r:embed="rId29"/>
          <a:stretch>
            <a:fillRect/>
          </a:stretch>
        </p:blipFill>
        <p:spPr>
          <a:xfrm rot="21600000">
            <a:off x="1216634" y="5163311"/>
            <a:ext cx="27444" cy="27558"/>
          </a:xfrm>
          <a:prstGeom prst="rect">
            <a:avLst/>
          </a:prstGeom>
        </p:spPr>
      </p:pic>
      <p:pic>
        <p:nvPicPr>
          <p:cNvPr id="1422" name="picture 1422"/>
          <p:cNvPicPr>
            <a:picLocks noChangeAspect="1"/>
          </p:cNvPicPr>
          <p:nvPr/>
        </p:nvPicPr>
        <p:blipFill>
          <a:blip r:embed="rId30"/>
          <a:stretch>
            <a:fillRect/>
          </a:stretch>
        </p:blipFill>
        <p:spPr>
          <a:xfrm rot="21600000">
            <a:off x="1216634" y="5437885"/>
            <a:ext cx="27444" cy="27432"/>
          </a:xfrm>
          <a:prstGeom prst="rect">
            <a:avLst/>
          </a:prstGeom>
        </p:spPr>
      </p:pic>
      <p:pic>
        <p:nvPicPr>
          <p:cNvPr id="1424" name="picture 1424"/>
          <p:cNvPicPr>
            <a:picLocks noChangeAspect="1"/>
          </p:cNvPicPr>
          <p:nvPr/>
        </p:nvPicPr>
        <p:blipFill>
          <a:blip r:embed="rId31"/>
          <a:stretch>
            <a:fillRect/>
          </a:stretch>
        </p:blipFill>
        <p:spPr>
          <a:xfrm rot="21600000">
            <a:off x="1105204" y="4614290"/>
            <a:ext cx="27457" cy="27432"/>
          </a:xfrm>
          <a:prstGeom prst="rect">
            <a:avLst/>
          </a:prstGeom>
        </p:spPr>
      </p:pic>
      <p:pic>
        <p:nvPicPr>
          <p:cNvPr id="1426" name="picture 1426"/>
          <p:cNvPicPr>
            <a:picLocks noChangeAspect="1"/>
          </p:cNvPicPr>
          <p:nvPr/>
        </p:nvPicPr>
        <p:blipFill>
          <a:blip r:embed="rId32"/>
          <a:stretch>
            <a:fillRect/>
          </a:stretch>
        </p:blipFill>
        <p:spPr>
          <a:xfrm rot="21600000">
            <a:off x="1105204" y="5575172"/>
            <a:ext cx="27457" cy="27419"/>
          </a:xfrm>
          <a:prstGeom prst="rect">
            <a:avLst/>
          </a:prstGeom>
        </p:spPr>
      </p:pic>
      <p:pic>
        <p:nvPicPr>
          <p:cNvPr id="1428" name="picture 1428"/>
          <p:cNvPicPr>
            <a:picLocks noChangeAspect="1"/>
          </p:cNvPicPr>
          <p:nvPr/>
        </p:nvPicPr>
        <p:blipFill>
          <a:blip r:embed="rId33"/>
          <a:stretch>
            <a:fillRect/>
          </a:stretch>
        </p:blipFill>
        <p:spPr>
          <a:xfrm rot="21600000">
            <a:off x="770940" y="4477004"/>
            <a:ext cx="27457" cy="27558"/>
          </a:xfrm>
          <a:prstGeom prst="rect">
            <a:avLst/>
          </a:prstGeom>
        </p:spPr>
      </p:pic>
      <p:pic>
        <p:nvPicPr>
          <p:cNvPr id="1430" name="picture 1430"/>
          <p:cNvPicPr>
            <a:picLocks noChangeAspect="1"/>
          </p:cNvPicPr>
          <p:nvPr/>
        </p:nvPicPr>
        <p:blipFill>
          <a:blip r:embed="rId34"/>
          <a:stretch>
            <a:fillRect/>
          </a:stretch>
        </p:blipFill>
        <p:spPr>
          <a:xfrm rot="21600000">
            <a:off x="882357" y="4477004"/>
            <a:ext cx="27457" cy="27558"/>
          </a:xfrm>
          <a:prstGeom prst="rect">
            <a:avLst/>
          </a:prstGeom>
        </p:spPr>
      </p:pic>
      <p:pic>
        <p:nvPicPr>
          <p:cNvPr id="1432" name="picture 1432"/>
          <p:cNvPicPr>
            <a:picLocks noChangeAspect="1"/>
          </p:cNvPicPr>
          <p:nvPr/>
        </p:nvPicPr>
        <p:blipFill>
          <a:blip r:embed="rId35"/>
          <a:stretch>
            <a:fillRect/>
          </a:stretch>
        </p:blipFill>
        <p:spPr>
          <a:xfrm rot="21600000">
            <a:off x="993787" y="4477004"/>
            <a:ext cx="27444" cy="27558"/>
          </a:xfrm>
          <a:prstGeom prst="rect">
            <a:avLst/>
          </a:prstGeom>
        </p:spPr>
      </p:pic>
      <p:pic>
        <p:nvPicPr>
          <p:cNvPr id="1434" name="picture 1434"/>
          <p:cNvPicPr>
            <a:picLocks noChangeAspect="1"/>
          </p:cNvPicPr>
          <p:nvPr/>
        </p:nvPicPr>
        <p:blipFill>
          <a:blip r:embed="rId36"/>
          <a:stretch>
            <a:fillRect/>
          </a:stretch>
        </p:blipFill>
        <p:spPr>
          <a:xfrm rot="21600000">
            <a:off x="882357" y="4888865"/>
            <a:ext cx="27457" cy="27432"/>
          </a:xfrm>
          <a:prstGeom prst="rect">
            <a:avLst/>
          </a:prstGeom>
        </p:spPr>
      </p:pic>
      <p:pic>
        <p:nvPicPr>
          <p:cNvPr id="1436" name="picture 1436"/>
          <p:cNvPicPr>
            <a:picLocks noChangeAspect="1"/>
          </p:cNvPicPr>
          <p:nvPr/>
        </p:nvPicPr>
        <p:blipFill>
          <a:blip r:embed="rId37"/>
          <a:stretch>
            <a:fillRect/>
          </a:stretch>
        </p:blipFill>
        <p:spPr>
          <a:xfrm rot="21600000">
            <a:off x="882357" y="4751578"/>
            <a:ext cx="27457" cy="27432"/>
          </a:xfrm>
          <a:prstGeom prst="rect">
            <a:avLst/>
          </a:prstGeom>
        </p:spPr>
      </p:pic>
      <p:pic>
        <p:nvPicPr>
          <p:cNvPr id="1438" name="picture 1438"/>
          <p:cNvPicPr>
            <a:picLocks noChangeAspect="1"/>
          </p:cNvPicPr>
          <p:nvPr/>
        </p:nvPicPr>
        <p:blipFill>
          <a:blip r:embed="rId38"/>
          <a:stretch>
            <a:fillRect/>
          </a:stretch>
        </p:blipFill>
        <p:spPr>
          <a:xfrm rot="21600000">
            <a:off x="993787" y="4614290"/>
            <a:ext cx="27444" cy="27432"/>
          </a:xfrm>
          <a:prstGeom prst="rect">
            <a:avLst/>
          </a:prstGeom>
        </p:spPr>
      </p:pic>
      <p:pic>
        <p:nvPicPr>
          <p:cNvPr id="1440" name="picture 1440"/>
          <p:cNvPicPr>
            <a:picLocks noChangeAspect="1"/>
          </p:cNvPicPr>
          <p:nvPr/>
        </p:nvPicPr>
        <p:blipFill>
          <a:blip r:embed="rId39"/>
          <a:stretch>
            <a:fillRect/>
          </a:stretch>
        </p:blipFill>
        <p:spPr>
          <a:xfrm rot="21600000">
            <a:off x="882357" y="4614290"/>
            <a:ext cx="27457" cy="27432"/>
          </a:xfrm>
          <a:prstGeom prst="rect">
            <a:avLst/>
          </a:prstGeom>
        </p:spPr>
      </p:pic>
      <p:pic>
        <p:nvPicPr>
          <p:cNvPr id="1442" name="picture 1442"/>
          <p:cNvPicPr>
            <a:picLocks noChangeAspect="1"/>
          </p:cNvPicPr>
          <p:nvPr/>
        </p:nvPicPr>
        <p:blipFill>
          <a:blip r:embed="rId40"/>
          <a:stretch>
            <a:fillRect/>
          </a:stretch>
        </p:blipFill>
        <p:spPr>
          <a:xfrm rot="21600000">
            <a:off x="993787" y="4751578"/>
            <a:ext cx="27444" cy="27432"/>
          </a:xfrm>
          <a:prstGeom prst="rect">
            <a:avLst/>
          </a:prstGeom>
        </p:spPr>
      </p:pic>
      <p:pic>
        <p:nvPicPr>
          <p:cNvPr id="1444" name="picture 1444"/>
          <p:cNvPicPr>
            <a:picLocks noChangeAspect="1"/>
          </p:cNvPicPr>
          <p:nvPr/>
        </p:nvPicPr>
        <p:blipFill>
          <a:blip r:embed="rId41"/>
          <a:stretch>
            <a:fillRect/>
          </a:stretch>
        </p:blipFill>
        <p:spPr>
          <a:xfrm rot="21600000">
            <a:off x="1105204" y="5712396"/>
            <a:ext cx="27457" cy="27457"/>
          </a:xfrm>
          <a:prstGeom prst="rect">
            <a:avLst/>
          </a:prstGeom>
        </p:spPr>
      </p:pic>
      <p:pic>
        <p:nvPicPr>
          <p:cNvPr id="1446" name="picture 1446"/>
          <p:cNvPicPr>
            <a:picLocks noChangeAspect="1"/>
          </p:cNvPicPr>
          <p:nvPr/>
        </p:nvPicPr>
        <p:blipFill>
          <a:blip r:embed="rId42"/>
          <a:stretch>
            <a:fillRect/>
          </a:stretch>
        </p:blipFill>
        <p:spPr>
          <a:xfrm rot="21600000">
            <a:off x="993787" y="4888865"/>
            <a:ext cx="27444" cy="27432"/>
          </a:xfrm>
          <a:prstGeom prst="rect">
            <a:avLst/>
          </a:prstGeom>
        </p:spPr>
      </p:pic>
      <p:pic>
        <p:nvPicPr>
          <p:cNvPr id="1448" name="picture 1448"/>
          <p:cNvPicPr>
            <a:picLocks noChangeAspect="1"/>
          </p:cNvPicPr>
          <p:nvPr/>
        </p:nvPicPr>
        <p:blipFill>
          <a:blip r:embed="rId43"/>
          <a:stretch>
            <a:fillRect/>
          </a:stretch>
        </p:blipFill>
        <p:spPr>
          <a:xfrm rot="21600000">
            <a:off x="993787" y="5163311"/>
            <a:ext cx="27444" cy="27558"/>
          </a:xfrm>
          <a:prstGeom prst="rect">
            <a:avLst/>
          </a:prstGeom>
        </p:spPr>
      </p:pic>
      <p:pic>
        <p:nvPicPr>
          <p:cNvPr id="1450" name="picture 1450"/>
          <p:cNvPicPr>
            <a:picLocks noChangeAspect="1"/>
          </p:cNvPicPr>
          <p:nvPr/>
        </p:nvPicPr>
        <p:blipFill>
          <a:blip r:embed="rId44"/>
          <a:stretch>
            <a:fillRect/>
          </a:stretch>
        </p:blipFill>
        <p:spPr>
          <a:xfrm rot="21600000">
            <a:off x="882357" y="5163311"/>
            <a:ext cx="27457" cy="27558"/>
          </a:xfrm>
          <a:prstGeom prst="rect">
            <a:avLst/>
          </a:prstGeom>
        </p:spPr>
      </p:pic>
      <p:pic>
        <p:nvPicPr>
          <p:cNvPr id="1452" name="picture 1452"/>
          <p:cNvPicPr>
            <a:picLocks noChangeAspect="1"/>
          </p:cNvPicPr>
          <p:nvPr/>
        </p:nvPicPr>
        <p:blipFill>
          <a:blip r:embed="rId45"/>
          <a:stretch>
            <a:fillRect/>
          </a:stretch>
        </p:blipFill>
        <p:spPr>
          <a:xfrm rot="21600000">
            <a:off x="882357" y="5300598"/>
            <a:ext cx="27457" cy="27431"/>
          </a:xfrm>
          <a:prstGeom prst="rect">
            <a:avLst/>
          </a:prstGeom>
        </p:spPr>
      </p:pic>
      <p:pic>
        <p:nvPicPr>
          <p:cNvPr id="1454" name="picture 1454"/>
          <p:cNvPicPr>
            <a:picLocks noChangeAspect="1"/>
          </p:cNvPicPr>
          <p:nvPr/>
        </p:nvPicPr>
        <p:blipFill>
          <a:blip r:embed="rId46"/>
          <a:stretch>
            <a:fillRect/>
          </a:stretch>
        </p:blipFill>
        <p:spPr>
          <a:xfrm rot="21600000">
            <a:off x="882357" y="5026152"/>
            <a:ext cx="27457" cy="27431"/>
          </a:xfrm>
          <a:prstGeom prst="rect">
            <a:avLst/>
          </a:prstGeom>
        </p:spPr>
      </p:pic>
      <p:pic>
        <p:nvPicPr>
          <p:cNvPr id="1456" name="picture 1456"/>
          <p:cNvPicPr>
            <a:picLocks noChangeAspect="1"/>
          </p:cNvPicPr>
          <p:nvPr/>
        </p:nvPicPr>
        <p:blipFill>
          <a:blip r:embed="rId47"/>
          <a:stretch>
            <a:fillRect/>
          </a:stretch>
        </p:blipFill>
        <p:spPr>
          <a:xfrm rot="21600000">
            <a:off x="993787" y="5300598"/>
            <a:ext cx="27444" cy="27431"/>
          </a:xfrm>
          <a:prstGeom prst="rect">
            <a:avLst/>
          </a:prstGeom>
        </p:spPr>
      </p:pic>
      <p:pic>
        <p:nvPicPr>
          <p:cNvPr id="1458" name="picture 1458"/>
          <p:cNvPicPr>
            <a:picLocks noChangeAspect="1"/>
          </p:cNvPicPr>
          <p:nvPr/>
        </p:nvPicPr>
        <p:blipFill>
          <a:blip r:embed="rId48"/>
          <a:stretch>
            <a:fillRect/>
          </a:stretch>
        </p:blipFill>
        <p:spPr>
          <a:xfrm rot="21600000">
            <a:off x="993787" y="5437885"/>
            <a:ext cx="27444" cy="27432"/>
          </a:xfrm>
          <a:prstGeom prst="rect">
            <a:avLst/>
          </a:prstGeom>
        </p:spPr>
      </p:pic>
      <p:pic>
        <p:nvPicPr>
          <p:cNvPr id="1460" name="picture 1460"/>
          <p:cNvPicPr>
            <a:picLocks noChangeAspect="1"/>
          </p:cNvPicPr>
          <p:nvPr/>
        </p:nvPicPr>
        <p:blipFill>
          <a:blip r:embed="rId49"/>
          <a:stretch>
            <a:fillRect/>
          </a:stretch>
        </p:blipFill>
        <p:spPr>
          <a:xfrm rot="21600000">
            <a:off x="882357" y="5437885"/>
            <a:ext cx="27457" cy="27432"/>
          </a:xfrm>
          <a:prstGeom prst="rect">
            <a:avLst/>
          </a:prstGeom>
        </p:spPr>
      </p:pic>
      <p:pic>
        <p:nvPicPr>
          <p:cNvPr id="1462" name="picture 1462"/>
          <p:cNvPicPr>
            <a:picLocks noChangeAspect="1"/>
          </p:cNvPicPr>
          <p:nvPr/>
        </p:nvPicPr>
        <p:blipFill>
          <a:blip r:embed="rId50"/>
          <a:stretch>
            <a:fillRect/>
          </a:stretch>
        </p:blipFill>
        <p:spPr>
          <a:xfrm rot="21600000">
            <a:off x="993787" y="5026152"/>
            <a:ext cx="27444" cy="27431"/>
          </a:xfrm>
          <a:prstGeom prst="rect">
            <a:avLst/>
          </a:prstGeom>
        </p:spPr>
      </p:pic>
      <p:pic>
        <p:nvPicPr>
          <p:cNvPr id="1464" name="picture 1464"/>
          <p:cNvPicPr>
            <a:picLocks noChangeAspect="1"/>
          </p:cNvPicPr>
          <p:nvPr/>
        </p:nvPicPr>
        <p:blipFill>
          <a:blip r:embed="rId51"/>
          <a:stretch>
            <a:fillRect/>
          </a:stretch>
        </p:blipFill>
        <p:spPr>
          <a:xfrm rot="21600000">
            <a:off x="882357" y="5712396"/>
            <a:ext cx="27457" cy="27457"/>
          </a:xfrm>
          <a:prstGeom prst="rect">
            <a:avLst/>
          </a:prstGeom>
        </p:spPr>
      </p:pic>
      <p:pic>
        <p:nvPicPr>
          <p:cNvPr id="1466" name="picture 1466"/>
          <p:cNvPicPr>
            <a:picLocks noChangeAspect="1"/>
          </p:cNvPicPr>
          <p:nvPr/>
        </p:nvPicPr>
        <p:blipFill>
          <a:blip r:embed="rId52"/>
          <a:stretch>
            <a:fillRect/>
          </a:stretch>
        </p:blipFill>
        <p:spPr>
          <a:xfrm rot="21600000">
            <a:off x="770940" y="4614290"/>
            <a:ext cx="27457" cy="27432"/>
          </a:xfrm>
          <a:prstGeom prst="rect">
            <a:avLst/>
          </a:prstGeom>
        </p:spPr>
      </p:pic>
      <p:pic>
        <p:nvPicPr>
          <p:cNvPr id="1468" name="picture 1468"/>
          <p:cNvPicPr>
            <a:picLocks noChangeAspect="1"/>
          </p:cNvPicPr>
          <p:nvPr/>
        </p:nvPicPr>
        <p:blipFill>
          <a:blip r:embed="rId53"/>
          <a:stretch>
            <a:fillRect/>
          </a:stretch>
        </p:blipFill>
        <p:spPr>
          <a:xfrm rot="21600000">
            <a:off x="882357" y="5575172"/>
            <a:ext cx="27457" cy="27419"/>
          </a:xfrm>
          <a:prstGeom prst="rect">
            <a:avLst/>
          </a:prstGeom>
        </p:spPr>
      </p:pic>
      <p:pic>
        <p:nvPicPr>
          <p:cNvPr id="1470" name="picture 1470"/>
          <p:cNvPicPr>
            <a:picLocks noChangeAspect="1"/>
          </p:cNvPicPr>
          <p:nvPr/>
        </p:nvPicPr>
        <p:blipFill>
          <a:blip r:embed="rId54"/>
          <a:stretch>
            <a:fillRect/>
          </a:stretch>
        </p:blipFill>
        <p:spPr>
          <a:xfrm rot="21600000">
            <a:off x="993787" y="5575172"/>
            <a:ext cx="27444" cy="27419"/>
          </a:xfrm>
          <a:prstGeom prst="rect">
            <a:avLst/>
          </a:prstGeom>
        </p:spPr>
      </p:pic>
      <p:pic>
        <p:nvPicPr>
          <p:cNvPr id="1472" name="picture 1472"/>
          <p:cNvPicPr>
            <a:picLocks noChangeAspect="1"/>
          </p:cNvPicPr>
          <p:nvPr/>
        </p:nvPicPr>
        <p:blipFill>
          <a:blip r:embed="rId55"/>
          <a:stretch>
            <a:fillRect/>
          </a:stretch>
        </p:blipFill>
        <p:spPr>
          <a:xfrm rot="21600000">
            <a:off x="993787" y="5712396"/>
            <a:ext cx="27444" cy="27457"/>
          </a:xfrm>
          <a:prstGeom prst="rect">
            <a:avLst/>
          </a:prstGeom>
        </p:spPr>
      </p:pic>
      <p:pic>
        <p:nvPicPr>
          <p:cNvPr id="1474" name="picture 1474"/>
          <p:cNvPicPr>
            <a:picLocks noChangeAspect="1"/>
          </p:cNvPicPr>
          <p:nvPr/>
        </p:nvPicPr>
        <p:blipFill>
          <a:blip r:embed="rId56"/>
          <a:stretch>
            <a:fillRect/>
          </a:stretch>
        </p:blipFill>
        <p:spPr>
          <a:xfrm rot="21600000">
            <a:off x="770940" y="5163311"/>
            <a:ext cx="27457" cy="27558"/>
          </a:xfrm>
          <a:prstGeom prst="rect">
            <a:avLst/>
          </a:prstGeom>
        </p:spPr>
      </p:pic>
      <p:pic>
        <p:nvPicPr>
          <p:cNvPr id="1476" name="picture 1476"/>
          <p:cNvPicPr>
            <a:picLocks noChangeAspect="1"/>
          </p:cNvPicPr>
          <p:nvPr/>
        </p:nvPicPr>
        <p:blipFill>
          <a:blip r:embed="rId57"/>
          <a:stretch>
            <a:fillRect/>
          </a:stretch>
        </p:blipFill>
        <p:spPr>
          <a:xfrm rot="21600000">
            <a:off x="770940" y="5575172"/>
            <a:ext cx="27457" cy="27419"/>
          </a:xfrm>
          <a:prstGeom prst="rect">
            <a:avLst/>
          </a:prstGeom>
        </p:spPr>
      </p:pic>
      <p:pic>
        <p:nvPicPr>
          <p:cNvPr id="1478" name="picture 1478"/>
          <p:cNvPicPr>
            <a:picLocks noChangeAspect="1"/>
          </p:cNvPicPr>
          <p:nvPr/>
        </p:nvPicPr>
        <p:blipFill>
          <a:blip r:embed="rId58"/>
          <a:stretch>
            <a:fillRect/>
          </a:stretch>
        </p:blipFill>
        <p:spPr>
          <a:xfrm rot="21600000">
            <a:off x="770940" y="5437885"/>
            <a:ext cx="27457" cy="27432"/>
          </a:xfrm>
          <a:prstGeom prst="rect">
            <a:avLst/>
          </a:prstGeom>
        </p:spPr>
      </p:pic>
      <p:pic>
        <p:nvPicPr>
          <p:cNvPr id="1480" name="picture 1480"/>
          <p:cNvPicPr>
            <a:picLocks noChangeAspect="1"/>
          </p:cNvPicPr>
          <p:nvPr/>
        </p:nvPicPr>
        <p:blipFill>
          <a:blip r:embed="rId59"/>
          <a:stretch>
            <a:fillRect/>
          </a:stretch>
        </p:blipFill>
        <p:spPr>
          <a:xfrm rot="21600000">
            <a:off x="770940" y="5712396"/>
            <a:ext cx="27457" cy="27457"/>
          </a:xfrm>
          <a:prstGeom prst="rect">
            <a:avLst/>
          </a:prstGeom>
        </p:spPr>
      </p:pic>
      <p:pic>
        <p:nvPicPr>
          <p:cNvPr id="1482" name="picture 1482"/>
          <p:cNvPicPr>
            <a:picLocks noChangeAspect="1"/>
          </p:cNvPicPr>
          <p:nvPr/>
        </p:nvPicPr>
        <p:blipFill>
          <a:blip r:embed="rId60"/>
          <a:stretch>
            <a:fillRect/>
          </a:stretch>
        </p:blipFill>
        <p:spPr>
          <a:xfrm rot="21600000">
            <a:off x="548093" y="4477004"/>
            <a:ext cx="27457" cy="27558"/>
          </a:xfrm>
          <a:prstGeom prst="rect">
            <a:avLst/>
          </a:prstGeom>
        </p:spPr>
      </p:pic>
      <p:pic>
        <p:nvPicPr>
          <p:cNvPr id="1484" name="picture 1484"/>
          <p:cNvPicPr>
            <a:picLocks noChangeAspect="1"/>
          </p:cNvPicPr>
          <p:nvPr/>
        </p:nvPicPr>
        <p:blipFill>
          <a:blip r:embed="rId61"/>
          <a:stretch>
            <a:fillRect/>
          </a:stretch>
        </p:blipFill>
        <p:spPr>
          <a:xfrm rot="21600000">
            <a:off x="659523" y="4477004"/>
            <a:ext cx="27444" cy="27558"/>
          </a:xfrm>
          <a:prstGeom prst="rect">
            <a:avLst/>
          </a:prstGeom>
        </p:spPr>
      </p:pic>
      <p:pic>
        <p:nvPicPr>
          <p:cNvPr id="1486" name="picture 1486"/>
          <p:cNvPicPr>
            <a:picLocks noChangeAspect="1"/>
          </p:cNvPicPr>
          <p:nvPr/>
        </p:nvPicPr>
        <p:blipFill>
          <a:blip r:embed="rId62"/>
          <a:stretch>
            <a:fillRect/>
          </a:stretch>
        </p:blipFill>
        <p:spPr>
          <a:xfrm rot="21600000">
            <a:off x="770940" y="4888865"/>
            <a:ext cx="27457" cy="27432"/>
          </a:xfrm>
          <a:prstGeom prst="rect">
            <a:avLst/>
          </a:prstGeom>
        </p:spPr>
      </p:pic>
      <p:pic>
        <p:nvPicPr>
          <p:cNvPr id="1488" name="picture 1488"/>
          <p:cNvPicPr>
            <a:picLocks noChangeAspect="1"/>
          </p:cNvPicPr>
          <p:nvPr/>
        </p:nvPicPr>
        <p:blipFill>
          <a:blip r:embed="rId63"/>
          <a:stretch>
            <a:fillRect/>
          </a:stretch>
        </p:blipFill>
        <p:spPr>
          <a:xfrm rot="21600000">
            <a:off x="770940" y="5026152"/>
            <a:ext cx="27457" cy="27431"/>
          </a:xfrm>
          <a:prstGeom prst="rect">
            <a:avLst/>
          </a:prstGeom>
        </p:spPr>
      </p:pic>
      <p:pic>
        <p:nvPicPr>
          <p:cNvPr id="1490" name="picture 1490"/>
          <p:cNvPicPr>
            <a:picLocks noChangeAspect="1"/>
          </p:cNvPicPr>
          <p:nvPr/>
        </p:nvPicPr>
        <p:blipFill>
          <a:blip r:embed="rId64"/>
          <a:stretch>
            <a:fillRect/>
          </a:stretch>
        </p:blipFill>
        <p:spPr>
          <a:xfrm rot="21600000">
            <a:off x="770940" y="5300598"/>
            <a:ext cx="27457" cy="27431"/>
          </a:xfrm>
          <a:prstGeom prst="rect">
            <a:avLst/>
          </a:prstGeom>
        </p:spPr>
      </p:pic>
      <p:pic>
        <p:nvPicPr>
          <p:cNvPr id="1492" name="picture 1492"/>
          <p:cNvPicPr>
            <a:picLocks noChangeAspect="1"/>
          </p:cNvPicPr>
          <p:nvPr/>
        </p:nvPicPr>
        <p:blipFill>
          <a:blip r:embed="rId65"/>
          <a:stretch>
            <a:fillRect/>
          </a:stretch>
        </p:blipFill>
        <p:spPr>
          <a:xfrm rot="21600000">
            <a:off x="770940" y="4751578"/>
            <a:ext cx="27457" cy="27432"/>
          </a:xfrm>
          <a:prstGeom prst="rect">
            <a:avLst/>
          </a:prstGeom>
        </p:spPr>
      </p:pic>
      <p:pic>
        <p:nvPicPr>
          <p:cNvPr id="1494" name="picture 1494"/>
          <p:cNvPicPr>
            <a:picLocks noChangeAspect="1"/>
          </p:cNvPicPr>
          <p:nvPr/>
        </p:nvPicPr>
        <p:blipFill>
          <a:blip r:embed="rId66"/>
          <a:stretch>
            <a:fillRect/>
          </a:stretch>
        </p:blipFill>
        <p:spPr>
          <a:xfrm rot="21600000">
            <a:off x="548093" y="4751578"/>
            <a:ext cx="27457" cy="27432"/>
          </a:xfrm>
          <a:prstGeom prst="rect">
            <a:avLst/>
          </a:prstGeom>
        </p:spPr>
      </p:pic>
      <p:pic>
        <p:nvPicPr>
          <p:cNvPr id="1496" name="picture 1496"/>
          <p:cNvPicPr>
            <a:picLocks noChangeAspect="1"/>
          </p:cNvPicPr>
          <p:nvPr/>
        </p:nvPicPr>
        <p:blipFill>
          <a:blip r:embed="rId67"/>
          <a:stretch>
            <a:fillRect/>
          </a:stretch>
        </p:blipFill>
        <p:spPr>
          <a:xfrm rot="21600000">
            <a:off x="659523" y="4751578"/>
            <a:ext cx="27444" cy="27432"/>
          </a:xfrm>
          <a:prstGeom prst="rect">
            <a:avLst/>
          </a:prstGeom>
        </p:spPr>
      </p:pic>
      <p:pic>
        <p:nvPicPr>
          <p:cNvPr id="1498" name="picture 1498"/>
          <p:cNvPicPr>
            <a:picLocks noChangeAspect="1"/>
          </p:cNvPicPr>
          <p:nvPr/>
        </p:nvPicPr>
        <p:blipFill>
          <a:blip r:embed="rId68"/>
          <a:stretch>
            <a:fillRect/>
          </a:stretch>
        </p:blipFill>
        <p:spPr>
          <a:xfrm rot="21600000">
            <a:off x="659523" y="4614290"/>
            <a:ext cx="27444" cy="27432"/>
          </a:xfrm>
          <a:prstGeom prst="rect">
            <a:avLst/>
          </a:prstGeom>
        </p:spPr>
      </p:pic>
      <p:pic>
        <p:nvPicPr>
          <p:cNvPr id="1500" name="picture 1500"/>
          <p:cNvPicPr>
            <a:picLocks noChangeAspect="1"/>
          </p:cNvPicPr>
          <p:nvPr/>
        </p:nvPicPr>
        <p:blipFill>
          <a:blip r:embed="rId69"/>
          <a:stretch>
            <a:fillRect/>
          </a:stretch>
        </p:blipFill>
        <p:spPr>
          <a:xfrm rot="21600000">
            <a:off x="548093" y="4614290"/>
            <a:ext cx="27457" cy="27432"/>
          </a:xfrm>
          <a:prstGeom prst="rect">
            <a:avLst/>
          </a:prstGeom>
        </p:spPr>
      </p:pic>
      <p:pic>
        <p:nvPicPr>
          <p:cNvPr id="1502" name="picture 1502"/>
          <p:cNvPicPr>
            <a:picLocks noChangeAspect="1"/>
          </p:cNvPicPr>
          <p:nvPr/>
        </p:nvPicPr>
        <p:blipFill>
          <a:blip r:embed="rId70"/>
          <a:stretch>
            <a:fillRect/>
          </a:stretch>
        </p:blipFill>
        <p:spPr>
          <a:xfrm rot="21600000">
            <a:off x="659523" y="5026152"/>
            <a:ext cx="27444" cy="27431"/>
          </a:xfrm>
          <a:prstGeom prst="rect">
            <a:avLst/>
          </a:prstGeom>
        </p:spPr>
      </p:pic>
      <p:pic>
        <p:nvPicPr>
          <p:cNvPr id="1504" name="picture 1504"/>
          <p:cNvPicPr>
            <a:picLocks noChangeAspect="1"/>
          </p:cNvPicPr>
          <p:nvPr/>
        </p:nvPicPr>
        <p:blipFill>
          <a:blip r:embed="rId71"/>
          <a:stretch>
            <a:fillRect/>
          </a:stretch>
        </p:blipFill>
        <p:spPr>
          <a:xfrm rot="21600000">
            <a:off x="548093" y="5026152"/>
            <a:ext cx="27457" cy="27431"/>
          </a:xfrm>
          <a:prstGeom prst="rect">
            <a:avLst/>
          </a:prstGeom>
        </p:spPr>
      </p:pic>
      <p:pic>
        <p:nvPicPr>
          <p:cNvPr id="1506" name="picture 1506"/>
          <p:cNvPicPr>
            <a:picLocks noChangeAspect="1"/>
          </p:cNvPicPr>
          <p:nvPr/>
        </p:nvPicPr>
        <p:blipFill>
          <a:blip r:embed="rId72"/>
          <a:stretch>
            <a:fillRect/>
          </a:stretch>
        </p:blipFill>
        <p:spPr>
          <a:xfrm rot="21600000">
            <a:off x="659523" y="5163311"/>
            <a:ext cx="27444" cy="27558"/>
          </a:xfrm>
          <a:prstGeom prst="rect">
            <a:avLst/>
          </a:prstGeom>
        </p:spPr>
      </p:pic>
      <p:pic>
        <p:nvPicPr>
          <p:cNvPr id="1508" name="picture 1508"/>
          <p:cNvPicPr>
            <a:picLocks noChangeAspect="1"/>
          </p:cNvPicPr>
          <p:nvPr/>
        </p:nvPicPr>
        <p:blipFill>
          <a:blip r:embed="rId73"/>
          <a:stretch>
            <a:fillRect/>
          </a:stretch>
        </p:blipFill>
        <p:spPr>
          <a:xfrm rot="21600000">
            <a:off x="548093" y="5163311"/>
            <a:ext cx="27457" cy="27558"/>
          </a:xfrm>
          <a:prstGeom prst="rect">
            <a:avLst/>
          </a:prstGeom>
        </p:spPr>
      </p:pic>
      <p:pic>
        <p:nvPicPr>
          <p:cNvPr id="1510" name="picture 1510"/>
          <p:cNvPicPr>
            <a:picLocks noChangeAspect="1"/>
          </p:cNvPicPr>
          <p:nvPr/>
        </p:nvPicPr>
        <p:blipFill>
          <a:blip r:embed="rId74"/>
          <a:stretch>
            <a:fillRect/>
          </a:stretch>
        </p:blipFill>
        <p:spPr>
          <a:xfrm rot="21600000">
            <a:off x="548093" y="4888865"/>
            <a:ext cx="27457" cy="27432"/>
          </a:xfrm>
          <a:prstGeom prst="rect">
            <a:avLst/>
          </a:prstGeom>
        </p:spPr>
      </p:pic>
      <p:pic>
        <p:nvPicPr>
          <p:cNvPr id="1512" name="picture 1512"/>
          <p:cNvPicPr>
            <a:picLocks noChangeAspect="1"/>
          </p:cNvPicPr>
          <p:nvPr/>
        </p:nvPicPr>
        <p:blipFill>
          <a:blip r:embed="rId75"/>
          <a:stretch>
            <a:fillRect/>
          </a:stretch>
        </p:blipFill>
        <p:spPr>
          <a:xfrm rot="21600000">
            <a:off x="548093" y="5300598"/>
            <a:ext cx="27457" cy="27431"/>
          </a:xfrm>
          <a:prstGeom prst="rect">
            <a:avLst/>
          </a:prstGeom>
        </p:spPr>
      </p:pic>
      <p:pic>
        <p:nvPicPr>
          <p:cNvPr id="1514" name="picture 1514"/>
          <p:cNvPicPr>
            <a:picLocks noChangeAspect="1"/>
          </p:cNvPicPr>
          <p:nvPr/>
        </p:nvPicPr>
        <p:blipFill>
          <a:blip r:embed="rId76"/>
          <a:stretch>
            <a:fillRect/>
          </a:stretch>
        </p:blipFill>
        <p:spPr>
          <a:xfrm rot="21600000">
            <a:off x="659523" y="4888865"/>
            <a:ext cx="27444" cy="27432"/>
          </a:xfrm>
          <a:prstGeom prst="rect">
            <a:avLst/>
          </a:prstGeom>
        </p:spPr>
      </p:pic>
      <p:pic>
        <p:nvPicPr>
          <p:cNvPr id="1516" name="picture 1516"/>
          <p:cNvPicPr>
            <a:picLocks noChangeAspect="1"/>
          </p:cNvPicPr>
          <p:nvPr/>
        </p:nvPicPr>
        <p:blipFill>
          <a:blip r:embed="rId77"/>
          <a:stretch>
            <a:fillRect/>
          </a:stretch>
        </p:blipFill>
        <p:spPr>
          <a:xfrm rot="21600000">
            <a:off x="659523" y="5300598"/>
            <a:ext cx="27444" cy="27431"/>
          </a:xfrm>
          <a:prstGeom prst="rect">
            <a:avLst/>
          </a:prstGeom>
        </p:spPr>
      </p:pic>
      <p:pic>
        <p:nvPicPr>
          <p:cNvPr id="1518" name="picture 1518"/>
          <p:cNvPicPr>
            <a:picLocks noChangeAspect="1"/>
          </p:cNvPicPr>
          <p:nvPr/>
        </p:nvPicPr>
        <p:blipFill>
          <a:blip r:embed="rId78"/>
          <a:stretch>
            <a:fillRect/>
          </a:stretch>
        </p:blipFill>
        <p:spPr>
          <a:xfrm rot="21600000">
            <a:off x="659523" y="5437885"/>
            <a:ext cx="27444" cy="27432"/>
          </a:xfrm>
          <a:prstGeom prst="rect">
            <a:avLst/>
          </a:prstGeom>
        </p:spPr>
      </p:pic>
      <p:pic>
        <p:nvPicPr>
          <p:cNvPr id="1520" name="picture 1520"/>
          <p:cNvPicPr>
            <a:picLocks noChangeAspect="1"/>
          </p:cNvPicPr>
          <p:nvPr/>
        </p:nvPicPr>
        <p:blipFill>
          <a:blip r:embed="rId79"/>
          <a:stretch>
            <a:fillRect/>
          </a:stretch>
        </p:blipFill>
        <p:spPr>
          <a:xfrm rot="21600000">
            <a:off x="548093" y="5437885"/>
            <a:ext cx="27457" cy="27432"/>
          </a:xfrm>
          <a:prstGeom prst="rect">
            <a:avLst/>
          </a:prstGeom>
        </p:spPr>
      </p:pic>
      <p:pic>
        <p:nvPicPr>
          <p:cNvPr id="1522" name="picture 1522"/>
          <p:cNvPicPr>
            <a:picLocks noChangeAspect="1"/>
          </p:cNvPicPr>
          <p:nvPr/>
        </p:nvPicPr>
        <p:blipFill>
          <a:blip r:embed="rId80"/>
          <a:stretch>
            <a:fillRect/>
          </a:stretch>
        </p:blipFill>
        <p:spPr>
          <a:xfrm rot="21600000">
            <a:off x="659523" y="5575172"/>
            <a:ext cx="27444" cy="27419"/>
          </a:xfrm>
          <a:prstGeom prst="rect">
            <a:avLst/>
          </a:prstGeom>
        </p:spPr>
      </p:pic>
      <p:pic>
        <p:nvPicPr>
          <p:cNvPr id="1524" name="picture 1524"/>
          <p:cNvPicPr>
            <a:picLocks noChangeAspect="1"/>
          </p:cNvPicPr>
          <p:nvPr/>
        </p:nvPicPr>
        <p:blipFill>
          <a:blip r:embed="rId81"/>
          <a:stretch>
            <a:fillRect/>
          </a:stretch>
        </p:blipFill>
        <p:spPr>
          <a:xfrm rot="21600000">
            <a:off x="659523" y="5712396"/>
            <a:ext cx="27444" cy="27457"/>
          </a:xfrm>
          <a:prstGeom prst="rect">
            <a:avLst/>
          </a:prstGeom>
        </p:spPr>
      </p:pic>
      <p:pic>
        <p:nvPicPr>
          <p:cNvPr id="1526" name="picture 1526"/>
          <p:cNvPicPr>
            <a:picLocks noChangeAspect="1"/>
          </p:cNvPicPr>
          <p:nvPr/>
        </p:nvPicPr>
        <p:blipFill>
          <a:blip r:embed="rId82"/>
          <a:stretch>
            <a:fillRect/>
          </a:stretch>
        </p:blipFill>
        <p:spPr>
          <a:xfrm rot="21600000">
            <a:off x="548093" y="5712396"/>
            <a:ext cx="27457" cy="27457"/>
          </a:xfrm>
          <a:prstGeom prst="rect">
            <a:avLst/>
          </a:prstGeom>
        </p:spPr>
      </p:pic>
      <p:pic>
        <p:nvPicPr>
          <p:cNvPr id="1528" name="picture 1528"/>
          <p:cNvPicPr>
            <a:picLocks noChangeAspect="1"/>
          </p:cNvPicPr>
          <p:nvPr/>
        </p:nvPicPr>
        <p:blipFill>
          <a:blip r:embed="rId83"/>
          <a:stretch>
            <a:fillRect/>
          </a:stretch>
        </p:blipFill>
        <p:spPr>
          <a:xfrm rot="21600000">
            <a:off x="548093" y="5575172"/>
            <a:ext cx="27457" cy="27419"/>
          </a:xfrm>
          <a:prstGeom prst="rect">
            <a:avLst/>
          </a:prstGeom>
        </p:spPr>
      </p:pic>
      <p:pic>
        <p:nvPicPr>
          <p:cNvPr id="1530" name="picture 1530"/>
          <p:cNvPicPr>
            <a:picLocks noChangeAspect="1"/>
          </p:cNvPicPr>
          <p:nvPr/>
        </p:nvPicPr>
        <p:blipFill>
          <a:blip r:embed="rId84"/>
          <a:stretch>
            <a:fillRect/>
          </a:stretch>
        </p:blipFill>
        <p:spPr>
          <a:xfrm rot="21600000">
            <a:off x="0" y="0"/>
            <a:ext cx="11903164" cy="6858000"/>
          </a:xfrm>
          <a:prstGeom prst="rect">
            <a:avLst/>
          </a:prstGeom>
        </p:spPr>
      </p:pic>
      <p:graphicFrame>
        <p:nvGraphicFramePr>
          <p:cNvPr id="1532" name="table 1532"/>
          <p:cNvGraphicFramePr>
            <a:graphicFrameLocks noGrp="1"/>
          </p:cNvGraphicFramePr>
          <p:nvPr/>
        </p:nvGraphicFramePr>
        <p:xfrm>
          <a:off x="299999" y="306387"/>
          <a:ext cx="11604625" cy="6264275"/>
        </p:xfrm>
        <a:graphic>
          <a:graphicData uri="http://schemas.openxmlformats.org/drawingml/2006/table">
            <a:tbl>
              <a:tblPr/>
              <a:tblGrid>
                <a:gridCol w="11604625"/>
              </a:tblGrid>
              <a:tr h="6261100">
                <a:tc>
                  <a:txBody>
                    <a:bodyPr/>
                    <a:lstStyle/>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333375" algn="l" rtl="0" eaLnBrk="0">
                        <a:lnSpc>
                          <a:spcPct val="68000"/>
                        </a:lnSpc>
                        <a:spcBef>
                          <a:spcPts val="5"/>
                        </a:spcBef>
                      </a:pPr>
                      <a:r>
                        <a:rPr sz="3200" b="1"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Problem:</a:t>
                      </a:r>
                      <a:endParaRPr sz="3200" dirty="0">
                        <a:solidFill>
                          <a:schemeClr val="accent2">
                            <a:lumMod val="75000"/>
                          </a:schemeClr>
                        </a:solidFill>
                        <a:latin typeface="Times New Roman" panose="02020603050405020304"/>
                        <a:ea typeface="Times New Roman" panose="02020603050405020304"/>
                        <a:cs typeface="Times New Roman" panose="02020603050405020304"/>
                      </a:endParaRPr>
                    </a:p>
                    <a:p>
                      <a:pPr marL="339725" algn="l" rtl="0" eaLnBrk="0">
                        <a:lnSpc>
                          <a:spcPct val="78000"/>
                        </a:lnSpc>
                        <a:spcBef>
                          <a:spcPts val="1915"/>
                        </a:spcBef>
                      </a:pPr>
                      <a:r>
                        <a:rPr sz="2400"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$1,000 invested at 8% c</a:t>
                      </a:r>
                      <a:r>
                        <a:rPr sz="2400"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ompounded annually for</a:t>
                      </a:r>
                      <a:r>
                        <a:rPr sz="2400" kern="0" spc="10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5 years. What</a:t>
                      </a:r>
                      <a:r>
                        <a:rPr sz="2400" kern="0" spc="8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is the</a:t>
                      </a:r>
                      <a:r>
                        <a:rPr sz="2400" kern="0" spc="9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future</a:t>
                      </a:r>
                      <a:r>
                        <a:rPr sz="2400"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value?</a:t>
                      </a:r>
                      <a:endParaRPr sz="2400" dirty="0">
                        <a:solidFill>
                          <a:schemeClr val="accent2">
                            <a:lumMod val="75000"/>
                          </a:schemeClr>
                        </a:solidFill>
                        <a:latin typeface="Times New Roman" panose="02020603050405020304"/>
                        <a:ea typeface="Times New Roman" panose="02020603050405020304"/>
                        <a:cs typeface="Times New Roman" panose="02020603050405020304"/>
                      </a:endParaRPr>
                    </a:p>
                    <a:p>
                      <a:pPr algn="l" rtl="0" eaLnBrk="0">
                        <a:lnSpc>
                          <a:spcPct val="106000"/>
                        </a:lnSpc>
                      </a:pPr>
                      <a:endParaRPr sz="1000" dirty="0">
                        <a:solidFill>
                          <a:schemeClr val="accent2">
                            <a:lumMod val="75000"/>
                          </a:schemeClr>
                        </a:solidFill>
                        <a:latin typeface="Arial" panose="020B0604020202020204"/>
                        <a:ea typeface="Arial" panose="020B0604020202020204"/>
                        <a:cs typeface="Arial" panose="020B0604020202020204"/>
                      </a:endParaRPr>
                    </a:p>
                    <a:p>
                      <a:pPr algn="l" rtl="0" eaLnBrk="0">
                        <a:lnSpc>
                          <a:spcPct val="106000"/>
                        </a:lnSpc>
                      </a:pPr>
                      <a:endParaRPr sz="1000" dirty="0">
                        <a:solidFill>
                          <a:schemeClr val="accent2">
                            <a:lumMod val="75000"/>
                          </a:schemeClr>
                        </a:solidFill>
                        <a:latin typeface="Arial" panose="020B0604020202020204"/>
                        <a:ea typeface="Arial" panose="020B0604020202020204"/>
                        <a:cs typeface="Arial" panose="020B0604020202020204"/>
                      </a:endParaRPr>
                    </a:p>
                    <a:p>
                      <a:pPr algn="l" rtl="0" eaLnBrk="0">
                        <a:lnSpc>
                          <a:spcPct val="106000"/>
                        </a:lnSpc>
                      </a:pPr>
                      <a:endParaRPr sz="1000" dirty="0">
                        <a:solidFill>
                          <a:schemeClr val="accent2">
                            <a:lumMod val="75000"/>
                          </a:schemeClr>
                        </a:solidFill>
                        <a:latin typeface="Arial" panose="020B0604020202020204"/>
                        <a:ea typeface="Arial" panose="020B0604020202020204"/>
                        <a:cs typeface="Arial" panose="020B0604020202020204"/>
                      </a:endParaRPr>
                    </a:p>
                    <a:p>
                      <a:pPr algn="l" rtl="0" eaLnBrk="0">
                        <a:lnSpc>
                          <a:spcPct val="107000"/>
                        </a:lnSpc>
                      </a:pPr>
                      <a:endParaRPr sz="1000" dirty="0">
                        <a:solidFill>
                          <a:schemeClr val="accent2">
                            <a:lumMod val="75000"/>
                          </a:schemeClr>
                        </a:solidFill>
                        <a:latin typeface="Arial" panose="020B0604020202020204"/>
                        <a:ea typeface="Arial" panose="020B0604020202020204"/>
                        <a:cs typeface="Arial" panose="020B0604020202020204"/>
                      </a:endParaRPr>
                    </a:p>
                    <a:p>
                      <a:pPr marL="344170" algn="l" rtl="0" eaLnBrk="0">
                        <a:lnSpc>
                          <a:spcPct val="69000"/>
                        </a:lnSpc>
                        <a:spcBef>
                          <a:spcPts val="960"/>
                        </a:spcBef>
                      </a:pPr>
                      <a:r>
                        <a:rPr sz="3200" b="1"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Solution:</a:t>
                      </a:r>
                      <a:endParaRPr sz="3200" dirty="0">
                        <a:solidFill>
                          <a:schemeClr val="accent2">
                            <a:lumMod val="75000"/>
                          </a:schemeClr>
                        </a:solidFill>
                        <a:latin typeface="Times New Roman" panose="02020603050405020304"/>
                        <a:ea typeface="Times New Roman" panose="02020603050405020304"/>
                        <a:cs typeface="Times New Roman" panose="02020603050405020304"/>
                      </a:endParaRPr>
                    </a:p>
                    <a:p>
                      <a:pPr algn="l" rtl="0" eaLnBrk="0">
                        <a:lnSpc>
                          <a:spcPct val="100000"/>
                        </a:lnSpc>
                      </a:pPr>
                      <a:endParaRPr sz="1000" dirty="0">
                        <a:solidFill>
                          <a:schemeClr val="accent2">
                            <a:lumMod val="75000"/>
                          </a:schemeClr>
                        </a:solidFill>
                        <a:latin typeface="Arial" panose="020B0604020202020204"/>
                        <a:ea typeface="Arial" panose="020B0604020202020204"/>
                        <a:cs typeface="Arial" panose="020B0604020202020204"/>
                      </a:endParaRPr>
                    </a:p>
                    <a:p>
                      <a:pPr algn="l" rtl="0" eaLnBrk="0">
                        <a:lnSpc>
                          <a:spcPct val="101000"/>
                        </a:lnSpc>
                      </a:pPr>
                      <a:endParaRPr sz="1000" dirty="0">
                        <a:solidFill>
                          <a:schemeClr val="accent2">
                            <a:lumMod val="75000"/>
                          </a:schemeClr>
                        </a:solidFill>
                        <a:latin typeface="Arial" panose="020B0604020202020204"/>
                        <a:ea typeface="Arial" panose="020B0604020202020204"/>
                        <a:cs typeface="Arial" panose="020B0604020202020204"/>
                      </a:endParaRPr>
                    </a:p>
                    <a:p>
                      <a:pPr marL="438785" algn="l" rtl="0" eaLnBrk="0">
                        <a:lnSpc>
                          <a:spcPct val="78000"/>
                        </a:lnSpc>
                        <a:spcBef>
                          <a:spcPts val="725"/>
                        </a:spcBef>
                      </a:pPr>
                      <a:r>
                        <a:rPr sz="2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rPr>
                        <a:t>F =</a:t>
                      </a:r>
                      <a:r>
                        <a:rPr sz="2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rPr>
                        <a:t>P(1</a:t>
                      </a:r>
                      <a:r>
                        <a:rPr sz="2400" kern="0" spc="5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rPr>
                        <a:t>+</a:t>
                      </a:r>
                      <a:r>
                        <a:rPr sz="2400" kern="0" spc="7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rPr>
                        <a:t>i)</a:t>
                      </a:r>
                      <a:r>
                        <a:rPr sz="2400" kern="0" spc="-40" dirty="0">
                          <a:solidFill>
                            <a:schemeClr val="accent2">
                              <a:lumMod val="75000"/>
                              <a:alpha val="100000"/>
                            </a:schemeClr>
                          </a:solidFill>
                          <a:latin typeface="Times New Roman" panose="02020603050405020304"/>
                          <a:ea typeface="Times New Roman" panose="02020603050405020304"/>
                          <a:cs typeface="Times New Roman" panose="02020603050405020304"/>
                        </a:rPr>
                        <a:t>"</a:t>
                      </a:r>
                      <a:endParaRPr sz="2400" dirty="0">
                        <a:solidFill>
                          <a:schemeClr val="accent2">
                            <a:lumMod val="75000"/>
                          </a:schemeClr>
                        </a:solidFill>
                        <a:latin typeface="Times New Roman" panose="02020603050405020304"/>
                        <a:ea typeface="Times New Roman" panose="02020603050405020304"/>
                        <a:cs typeface="Times New Roman" panose="02020603050405020304"/>
                      </a:endParaRPr>
                    </a:p>
                    <a:p>
                      <a:pPr marL="439420" algn="l" rtl="0" eaLnBrk="0">
                        <a:lnSpc>
                          <a:spcPct val="76000"/>
                        </a:lnSpc>
                        <a:spcBef>
                          <a:spcPts val="645"/>
                        </a:spcBef>
                      </a:pPr>
                      <a:r>
                        <a:rPr sz="2400"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P = $1,000, i</a:t>
                      </a:r>
                      <a:r>
                        <a:rPr sz="2400" kern="0" spc="4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a:t>
                      </a:r>
                      <a:r>
                        <a:rPr sz="2400" kern="0" spc="14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8%</a:t>
                      </a:r>
                      <a:r>
                        <a:rPr sz="2400" kern="0" spc="4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a:t>
                      </a:r>
                      <a:r>
                        <a:rPr sz="2400" kern="0" spc="8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0.08, n</a:t>
                      </a:r>
                      <a:r>
                        <a:rPr sz="2400" kern="0" spc="5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a:t>
                      </a:r>
                      <a:r>
                        <a:rPr sz="2400" kern="0" spc="11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5</a:t>
                      </a:r>
                      <a:endParaRPr sz="2400" dirty="0">
                        <a:solidFill>
                          <a:schemeClr val="accent2">
                            <a:lumMod val="75000"/>
                          </a:schemeClr>
                        </a:solidFill>
                        <a:latin typeface="Times New Roman" panose="02020603050405020304"/>
                        <a:ea typeface="Times New Roman" panose="02020603050405020304"/>
                        <a:cs typeface="Times New Roman" panose="02020603050405020304"/>
                      </a:endParaRPr>
                    </a:p>
                    <a:p>
                      <a:pPr marL="438785" algn="l" rtl="0" eaLnBrk="0">
                        <a:lnSpc>
                          <a:spcPts val="2940"/>
                        </a:lnSpc>
                      </a:pPr>
                      <a:r>
                        <a:rPr sz="2400"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F =</a:t>
                      </a:r>
                      <a:r>
                        <a:rPr sz="2400" kern="0" spc="29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20" dirty="0">
                          <a:solidFill>
                            <a:schemeClr val="accent2">
                              <a:lumMod val="75000"/>
                              <a:alpha val="100000"/>
                            </a:schemeClr>
                          </a:solidFill>
                          <a:latin typeface="Times New Roman" panose="02020603050405020304"/>
                          <a:ea typeface="Times New Roman" panose="02020603050405020304"/>
                          <a:cs typeface="Times New Roman" panose="02020603050405020304"/>
                        </a:rPr>
                        <a:t>1000(1.08)⁵</a:t>
                      </a:r>
                      <a:endParaRPr sz="2400" dirty="0">
                        <a:solidFill>
                          <a:schemeClr val="accent2">
                            <a:lumMod val="75000"/>
                          </a:schemeClr>
                        </a:solidFill>
                        <a:latin typeface="Times New Roman" panose="02020603050405020304"/>
                        <a:ea typeface="Times New Roman" panose="02020603050405020304"/>
                        <a:cs typeface="Times New Roman" panose="02020603050405020304"/>
                      </a:endParaRPr>
                    </a:p>
                    <a:p>
                      <a:pPr marL="438785" algn="l" rtl="0" eaLnBrk="0">
                        <a:lnSpc>
                          <a:spcPct val="90000"/>
                        </a:lnSpc>
                        <a:spcBef>
                          <a:spcPts val="260"/>
                        </a:spcBef>
                      </a:pPr>
                      <a:r>
                        <a:rPr sz="2400"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F =</a:t>
                      </a:r>
                      <a:r>
                        <a:rPr sz="2400" kern="0" spc="28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1000</a:t>
                      </a:r>
                      <a:r>
                        <a:rPr sz="2400" kern="0" spc="43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kern="0" spc="0" dirty="0">
                          <a:solidFill>
                            <a:schemeClr val="accent2">
                              <a:lumMod val="75000"/>
                              <a:alpha val="100000"/>
                            </a:schemeClr>
                          </a:solidFill>
                          <a:latin typeface="Arial" panose="020B0604020202020204"/>
                          <a:ea typeface="Arial" panose="020B0604020202020204"/>
                          <a:cs typeface="Arial" panose="020B0604020202020204"/>
                        </a:rPr>
                        <a:t>×</a:t>
                      </a:r>
                      <a:r>
                        <a:rPr sz="2400" kern="0" spc="210" dirty="0">
                          <a:solidFill>
                            <a:schemeClr val="accent2">
                              <a:lumMod val="75000"/>
                              <a:alpha val="100000"/>
                            </a:schemeClr>
                          </a:solidFill>
                          <a:latin typeface="Arial" panose="020B0604020202020204"/>
                          <a:ea typeface="Arial" panose="020B0604020202020204"/>
                          <a:cs typeface="Arial" panose="020B0604020202020204"/>
                        </a:rPr>
                        <a:t> </a:t>
                      </a:r>
                      <a:r>
                        <a:rPr sz="2400"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1.4693 = $1,</a:t>
                      </a:r>
                      <a:r>
                        <a:rPr sz="2400"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469.33</a:t>
                      </a:r>
                      <a:endParaRPr sz="2400" dirty="0">
                        <a:solidFill>
                          <a:schemeClr val="accent2">
                            <a:lumMod val="75000"/>
                          </a:schemeClr>
                        </a:solidFill>
                        <a:latin typeface="Times New Roman" panose="02020603050405020304"/>
                        <a:ea typeface="Times New Roman" panose="02020603050405020304"/>
                        <a:cs typeface="Times New Roman" panose="02020603050405020304"/>
                      </a:endParaRPr>
                    </a:p>
                    <a:p>
                      <a:pPr marL="440055" algn="l" rtl="0" eaLnBrk="0">
                        <a:lnSpc>
                          <a:spcPct val="75000"/>
                        </a:lnSpc>
                        <a:spcBef>
                          <a:spcPts val="685"/>
                        </a:spcBef>
                      </a:pPr>
                      <a:r>
                        <a:rPr sz="2400" b="1" kern="0" spc="0" dirty="0">
                          <a:solidFill>
                            <a:schemeClr val="accent2">
                              <a:lumMod val="75000"/>
                              <a:alpha val="100000"/>
                            </a:schemeClr>
                          </a:solidFill>
                          <a:latin typeface="Times New Roman" panose="02020603050405020304"/>
                          <a:ea typeface="Times New Roman" panose="02020603050405020304"/>
                          <a:cs typeface="Times New Roman" panose="02020603050405020304"/>
                        </a:rPr>
                        <a:t>Interest earned: $1,469.33</a:t>
                      </a:r>
                      <a:r>
                        <a:rPr sz="2400" b="1"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 - $1,000</a:t>
                      </a:r>
                      <a:r>
                        <a:rPr sz="2400" b="1" kern="0" spc="5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2400" b="1" kern="0" spc="-10" dirty="0">
                          <a:solidFill>
                            <a:schemeClr val="accent2">
                              <a:lumMod val="75000"/>
                              <a:alpha val="100000"/>
                            </a:schemeClr>
                          </a:solidFill>
                          <a:latin typeface="Times New Roman" panose="02020603050405020304"/>
                          <a:ea typeface="Times New Roman" panose="02020603050405020304"/>
                          <a:cs typeface="Times New Roman" panose="02020603050405020304"/>
                        </a:rPr>
                        <a:t>=$469.33</a:t>
                      </a:r>
                      <a:endParaRPr sz="2400" b="1" kern="0" spc="-10" dirty="0">
                        <a:solidFill>
                          <a:schemeClr val="accent2">
                            <a:lumMod val="75000"/>
                            <a:alpha val="100000"/>
                          </a:schemeClr>
                        </a:solidFill>
                        <a:latin typeface="Times New Roman" panose="02020603050405020304"/>
                        <a:ea typeface="Times New Roman" panose="02020603050405020304"/>
                        <a:cs typeface="Times New Roman" panose="02020603050405020304"/>
                      </a:endParaRPr>
                    </a:p>
                  </a:txBody>
                  <a:tcPr marL="0" marR="0" marT="0" marB="0" vert="horz">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r>
            </a:tbl>
          </a:graphicData>
        </a:graphic>
      </p:graphicFrame>
      <p:pic>
        <p:nvPicPr>
          <p:cNvPr id="1534" name="picture 1534"/>
          <p:cNvPicPr>
            <a:picLocks noChangeAspect="1"/>
          </p:cNvPicPr>
          <p:nvPr/>
        </p:nvPicPr>
        <p:blipFill>
          <a:blip r:embed="rId85"/>
          <a:stretch>
            <a:fillRect/>
          </a:stretch>
        </p:blipFill>
        <p:spPr>
          <a:xfrm rot="21600000">
            <a:off x="11887560" y="308012"/>
            <a:ext cx="279069" cy="613270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duotone>
              <a:schemeClr val="accent2">
                <a:shade val="45000"/>
                <a:satMod val="135000"/>
              </a:schemeClr>
              <a:prstClr val="white"/>
            </a:duotone>
          </a:blip>
          <a:srcRect r="4876"/>
          <a:stretch>
            <a:fillRect/>
          </a:stretch>
        </p:blipFill>
        <p:spPr>
          <a:xfrm>
            <a:off x="305875" y="314506"/>
            <a:ext cx="5378548" cy="6261019"/>
          </a:xfrm>
          <a:prstGeom prst="rect">
            <a:avLst/>
          </a:prstGeom>
        </p:spPr>
      </p:pic>
      <p:pic>
        <p:nvPicPr>
          <p:cNvPr id="7" name="图片 6"/>
          <p:cNvPicPr>
            <a:picLocks noChangeAspect="1"/>
          </p:cNvPicPr>
          <p:nvPr/>
        </p:nvPicPr>
        <p:blipFill>
          <a:blip r:embed="rId2">
            <a:duotone>
              <a:schemeClr val="accent2">
                <a:shade val="45000"/>
                <a:satMod val="135000"/>
              </a:schemeClr>
              <a:prstClr val="white"/>
            </a:duotone>
          </a:blip>
          <a:srcRect l="4439"/>
          <a:stretch>
            <a:fillRect/>
          </a:stretch>
        </p:blipFill>
        <p:spPr>
          <a:xfrm>
            <a:off x="5585411" y="43257"/>
            <a:ext cx="6143460" cy="26479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6842" y="336601"/>
            <a:ext cx="6230442" cy="369332"/>
          </a:xfrm>
          <a:prstGeom prst="rect">
            <a:avLst/>
          </a:prstGeom>
          <a:noFill/>
        </p:spPr>
        <p:txBody>
          <a:bodyPr wrap="square">
            <a:spAutoFit/>
          </a:bodyPr>
          <a:lstStyle/>
          <a:p>
            <a:r>
              <a:rPr lang="zh-CN" altLang="en-US" dirty="0">
                <a:solidFill>
                  <a:schemeClr val="accent2">
                    <a:lumMod val="75000"/>
                  </a:schemeClr>
                </a:solidFill>
              </a:rPr>
              <a:t>$5000 is owed and to be repaid in 5 years with </a:t>
            </a:r>
            <a:r>
              <a:rPr lang="en-US" altLang="zh-CN" dirty="0">
                <a:solidFill>
                  <a:schemeClr val="accent2">
                    <a:lumMod val="75000"/>
                  </a:schemeClr>
                </a:solidFill>
              </a:rPr>
              <a:t>10</a:t>
            </a:r>
            <a:r>
              <a:rPr lang="zh-CN" altLang="en-US" dirty="0">
                <a:solidFill>
                  <a:schemeClr val="accent2">
                    <a:lumMod val="75000"/>
                  </a:schemeClr>
                </a:solidFill>
              </a:rPr>
              <a:t>% annual </a:t>
            </a:r>
            <a:endParaRPr lang="zh-CN" altLang="en-US" dirty="0">
              <a:solidFill>
                <a:schemeClr val="accent2">
                  <a:lumMod val="75000"/>
                </a:schemeClr>
              </a:solidFill>
            </a:endParaRPr>
          </a:p>
        </p:txBody>
      </p:sp>
      <p:sp>
        <p:nvSpPr>
          <p:cNvPr id="5" name="文本框 4"/>
          <p:cNvSpPr txBox="1"/>
          <p:nvPr/>
        </p:nvSpPr>
        <p:spPr>
          <a:xfrm>
            <a:off x="286842" y="763049"/>
            <a:ext cx="6595910" cy="646331"/>
          </a:xfrm>
          <a:prstGeom prst="rect">
            <a:avLst/>
          </a:prstGeom>
          <a:noFill/>
        </p:spPr>
        <p:txBody>
          <a:bodyPr wrap="square">
            <a:spAutoFit/>
          </a:bodyPr>
          <a:lstStyle/>
          <a:p>
            <a:r>
              <a:rPr lang="zh-CN" altLang="en-US" dirty="0">
                <a:ln>
                  <a:solidFill>
                    <a:schemeClr val="accent2">
                      <a:lumMod val="75000"/>
                    </a:schemeClr>
                  </a:solidFill>
                </a:ln>
                <a:solidFill>
                  <a:schemeClr val="accent2">
                    <a:lumMod val="75000"/>
                  </a:schemeClr>
                </a:solidFill>
              </a:rPr>
              <a:t>Plan 1: Constant Principal / 等额本金</a:t>
            </a:r>
            <a:endParaRPr lang="zh-CN" altLang="en-US" dirty="0">
              <a:ln>
                <a:solidFill>
                  <a:schemeClr val="accent2">
                    <a:lumMod val="75000"/>
                  </a:schemeClr>
                </a:solidFill>
              </a:ln>
              <a:solidFill>
                <a:schemeClr val="accent2">
                  <a:lumMod val="75000"/>
                </a:schemeClr>
              </a:solidFill>
            </a:endParaRPr>
          </a:p>
          <a:p>
            <a:r>
              <a:rPr lang="zh-CN" altLang="en-US" dirty="0">
                <a:ln>
                  <a:solidFill>
                    <a:schemeClr val="accent2">
                      <a:lumMod val="75000"/>
                    </a:schemeClr>
                  </a:solidFill>
                </a:ln>
                <a:solidFill>
                  <a:schemeClr val="accent2">
                    <a:lumMod val="75000"/>
                  </a:schemeClr>
                </a:solidFill>
              </a:rPr>
              <a:t>Pay $1000 principal + interest due each year</a:t>
            </a:r>
            <a:endParaRPr lang="zh-CN" altLang="en-US" dirty="0">
              <a:ln>
                <a:solidFill>
                  <a:schemeClr val="accent2">
                    <a:lumMod val="75000"/>
                  </a:schemeClr>
                </a:solidFill>
              </a:ln>
              <a:solidFill>
                <a:schemeClr val="accent2">
                  <a:lumMod val="75000"/>
                </a:schemeClr>
              </a:solidFill>
            </a:endParaRPr>
          </a:p>
        </p:txBody>
      </p:sp>
      <p:sp>
        <p:nvSpPr>
          <p:cNvPr id="6" name="文本框 5"/>
          <p:cNvSpPr txBox="1"/>
          <p:nvPr/>
        </p:nvSpPr>
        <p:spPr>
          <a:xfrm>
            <a:off x="378573" y="1508469"/>
            <a:ext cx="5672775" cy="2308324"/>
          </a:xfrm>
          <a:prstGeom prst="rect">
            <a:avLst/>
          </a:prstGeom>
          <a:noFill/>
        </p:spPr>
        <p:txBody>
          <a:bodyPr wrap="square" rtlCol="0">
            <a:spAutoFit/>
          </a:bodyPr>
          <a:lstStyle/>
          <a:p>
            <a:r>
              <a:rPr lang="en-US" altLang="zh-CN" dirty="0">
                <a:solidFill>
                  <a:schemeClr val="accent2">
                    <a:lumMod val="75000"/>
                  </a:schemeClr>
                </a:solidFill>
              </a:rPr>
              <a:t>5000 ×10%=500   +1000</a:t>
            </a:r>
            <a:endParaRPr lang="en-US" altLang="zh-CN" dirty="0">
              <a:solidFill>
                <a:schemeClr val="accent2">
                  <a:lumMod val="75000"/>
                </a:schemeClr>
              </a:solidFill>
            </a:endParaRPr>
          </a:p>
          <a:p>
            <a:r>
              <a:rPr lang="en-US" altLang="zh-CN" dirty="0">
                <a:solidFill>
                  <a:schemeClr val="accent2">
                    <a:lumMod val="75000"/>
                  </a:schemeClr>
                </a:solidFill>
              </a:rPr>
              <a:t>4000 ×10%=400   +1000</a:t>
            </a:r>
            <a:endParaRPr lang="en-US" altLang="zh-CN" dirty="0">
              <a:solidFill>
                <a:schemeClr val="accent2">
                  <a:lumMod val="75000"/>
                </a:schemeClr>
              </a:solidFill>
            </a:endParaRPr>
          </a:p>
          <a:p>
            <a:r>
              <a:rPr lang="en-US" altLang="zh-CN" dirty="0">
                <a:solidFill>
                  <a:schemeClr val="accent2">
                    <a:lumMod val="75000"/>
                  </a:schemeClr>
                </a:solidFill>
              </a:rPr>
              <a:t>3000 ×10%=300   +1000</a:t>
            </a:r>
            <a:endParaRPr lang="en-US" altLang="zh-CN" dirty="0">
              <a:solidFill>
                <a:schemeClr val="accent2">
                  <a:lumMod val="75000"/>
                </a:schemeClr>
              </a:solidFill>
            </a:endParaRPr>
          </a:p>
          <a:p>
            <a:r>
              <a:rPr lang="en-US" altLang="zh-CN" dirty="0">
                <a:solidFill>
                  <a:schemeClr val="accent2">
                    <a:lumMod val="75000"/>
                  </a:schemeClr>
                </a:solidFill>
              </a:rPr>
              <a:t>2000 ×10%=200   +1000</a:t>
            </a:r>
            <a:endParaRPr lang="en-US" altLang="zh-CN" dirty="0">
              <a:solidFill>
                <a:schemeClr val="accent2">
                  <a:lumMod val="75000"/>
                </a:schemeClr>
              </a:solidFill>
            </a:endParaRPr>
          </a:p>
          <a:p>
            <a:r>
              <a:rPr lang="en-US" altLang="zh-CN" dirty="0">
                <a:solidFill>
                  <a:schemeClr val="accent2">
                    <a:lumMod val="75000"/>
                  </a:schemeClr>
                </a:solidFill>
              </a:rPr>
              <a:t>1000 ×10%=100   +1000</a:t>
            </a:r>
            <a:endParaRPr lang="en-US" altLang="zh-CN" dirty="0">
              <a:solidFill>
                <a:schemeClr val="accent2">
                  <a:lumMod val="75000"/>
                </a:schemeClr>
              </a:solidFill>
            </a:endParaRPr>
          </a:p>
          <a:p>
            <a:r>
              <a:rPr lang="zh-CN" altLang="en-US" dirty="0">
                <a:solidFill>
                  <a:schemeClr val="accent2">
                    <a:lumMod val="75000"/>
                  </a:schemeClr>
                </a:solidFill>
              </a:rPr>
              <a:t>                   </a:t>
            </a:r>
            <a:r>
              <a:rPr lang="en-US" altLang="zh-CN" dirty="0">
                <a:solidFill>
                  <a:schemeClr val="accent2">
                    <a:lumMod val="75000"/>
                  </a:schemeClr>
                </a:solidFill>
              </a:rPr>
              <a:t>1500   + 5000=6500</a:t>
            </a:r>
            <a:endParaRPr lang="en-US" altLang="zh-CN" dirty="0">
              <a:solidFill>
                <a:schemeClr val="accent2">
                  <a:lumMod val="75000"/>
                </a:schemeClr>
              </a:solidFill>
            </a:endParaRPr>
          </a:p>
          <a:p>
            <a:r>
              <a:rPr lang="en-US" altLang="zh-CN" dirty="0">
                <a:solidFill>
                  <a:schemeClr val="accent2">
                    <a:lumMod val="75000"/>
                  </a:schemeClr>
                </a:solidFill>
              </a:rPr>
              <a:t>Dollar-Year:5000+ 4000+ 3000+ 2000+ 1000=15000</a:t>
            </a:r>
            <a:endParaRPr lang="en-US" altLang="zh-CN" dirty="0">
              <a:solidFill>
                <a:schemeClr val="accent2">
                  <a:lumMod val="75000"/>
                </a:schemeClr>
              </a:solidFill>
            </a:endParaRPr>
          </a:p>
          <a:p>
            <a:r>
              <a:rPr lang="en-US" altLang="zh-CN" dirty="0">
                <a:solidFill>
                  <a:schemeClr val="accent2">
                    <a:lumMod val="75000"/>
                  </a:schemeClr>
                </a:solidFill>
              </a:rPr>
              <a:t>Interest/Area Ratio:1500/15000=0.1</a:t>
            </a:r>
            <a:endParaRPr lang="en-US" altLang="zh-CN" dirty="0">
              <a:solidFill>
                <a:schemeClr val="accent2">
                  <a:lumMod val="75000"/>
                </a:schemeClr>
              </a:solidFill>
            </a:endParaRPr>
          </a:p>
        </p:txBody>
      </p:sp>
      <p:sp>
        <p:nvSpPr>
          <p:cNvPr id="7" name="文本框 6"/>
          <p:cNvSpPr txBox="1"/>
          <p:nvPr/>
        </p:nvSpPr>
        <p:spPr>
          <a:xfrm>
            <a:off x="378573" y="3902217"/>
            <a:ext cx="6504179" cy="923330"/>
          </a:xfrm>
          <a:prstGeom prst="rect">
            <a:avLst/>
          </a:prstGeom>
          <a:noFill/>
        </p:spPr>
        <p:txBody>
          <a:bodyPr wrap="square" rtlCol="0">
            <a:spAutoFit/>
          </a:bodyPr>
          <a:lstStyle/>
          <a:p>
            <a:r>
              <a:rPr lang="zh-CN" altLang="en-US" dirty="0">
                <a:ln>
                  <a:solidFill>
                    <a:schemeClr val="accent2">
                      <a:lumMod val="75000"/>
                    </a:schemeClr>
                  </a:solidFill>
                </a:ln>
                <a:solidFill>
                  <a:schemeClr val="accent2">
                    <a:lumMod val="75000"/>
                  </a:schemeClr>
                </a:solidFill>
              </a:rPr>
              <a:t>Plan 2: Interest Only / 只付利息</a:t>
            </a:r>
            <a:endParaRPr lang="zh-CN" altLang="en-US" dirty="0">
              <a:ln>
                <a:solidFill>
                  <a:schemeClr val="accent2">
                    <a:lumMod val="75000"/>
                  </a:schemeClr>
                </a:solidFill>
              </a:ln>
              <a:solidFill>
                <a:schemeClr val="accent2">
                  <a:lumMod val="75000"/>
                </a:schemeClr>
              </a:solidFill>
            </a:endParaRPr>
          </a:p>
          <a:p>
            <a:r>
              <a:rPr lang="zh-CN" altLang="en-US" dirty="0">
                <a:ln>
                  <a:solidFill>
                    <a:schemeClr val="accent2">
                      <a:lumMod val="75000"/>
                    </a:schemeClr>
                  </a:solidFill>
                </a:ln>
                <a:solidFill>
                  <a:schemeClr val="accent2">
                    <a:lumMod val="75000"/>
                  </a:schemeClr>
                </a:solidFill>
              </a:rPr>
              <a:t>Pay interest only for 4 years, then principal + interest in year 5 </a:t>
            </a:r>
            <a:endParaRPr lang="zh-CN" altLang="en-US" dirty="0">
              <a:ln>
                <a:solidFill>
                  <a:schemeClr val="accent2">
                    <a:lumMod val="75000"/>
                  </a:schemeClr>
                </a:solidFill>
              </a:ln>
              <a:solidFill>
                <a:schemeClr val="accent2">
                  <a:lumMod val="75000"/>
                </a:schemeClr>
              </a:solidFill>
            </a:endParaRPr>
          </a:p>
          <a:p>
            <a:endParaRPr lang="zh-CN" altLang="en-US" dirty="0">
              <a:ln>
                <a:solidFill>
                  <a:schemeClr val="accent2">
                    <a:lumMod val="75000"/>
                  </a:schemeClr>
                </a:solidFill>
              </a:ln>
              <a:solidFill>
                <a:schemeClr val="accent2">
                  <a:lumMod val="75000"/>
                </a:schemeClr>
              </a:solidFill>
            </a:endParaRPr>
          </a:p>
        </p:txBody>
      </p:sp>
      <p:sp>
        <p:nvSpPr>
          <p:cNvPr id="8" name="文本框 7"/>
          <p:cNvSpPr txBox="1"/>
          <p:nvPr/>
        </p:nvSpPr>
        <p:spPr>
          <a:xfrm>
            <a:off x="378573" y="4589473"/>
            <a:ext cx="6138711" cy="1477328"/>
          </a:xfrm>
          <a:prstGeom prst="rect">
            <a:avLst/>
          </a:prstGeom>
          <a:noFill/>
        </p:spPr>
        <p:txBody>
          <a:bodyPr wrap="square" rtlCol="0">
            <a:spAutoFit/>
          </a:bodyPr>
          <a:lstStyle/>
          <a:p>
            <a:r>
              <a:rPr lang="en-US" altLang="zh-CN" dirty="0">
                <a:solidFill>
                  <a:schemeClr val="accent2">
                    <a:lumMod val="75000"/>
                  </a:schemeClr>
                </a:solidFill>
              </a:rPr>
              <a:t>500</a:t>
            </a:r>
            <a:r>
              <a:rPr lang="en-US" altLang="zh-CN"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 </a:t>
            </a:r>
            <a:r>
              <a:rPr lang="en-US" altLang="zh-CN" dirty="0">
                <a:solidFill>
                  <a:schemeClr val="accent2">
                    <a:lumMod val="75000"/>
                  </a:schemeClr>
                </a:solidFill>
              </a:rPr>
              <a:t>×5=2500</a:t>
            </a:r>
            <a:endParaRPr lang="en-US" altLang="zh-CN" dirty="0">
              <a:solidFill>
                <a:schemeClr val="accent2">
                  <a:lumMod val="75000"/>
                </a:schemeClr>
              </a:solidFill>
            </a:endParaRPr>
          </a:p>
          <a:p>
            <a:r>
              <a:rPr lang="en-US" altLang="zh-CN" dirty="0">
                <a:solidFill>
                  <a:schemeClr val="accent2">
                    <a:lumMod val="75000"/>
                  </a:schemeClr>
                </a:solidFill>
              </a:rPr>
              <a:t>              2500 +5000 =7500</a:t>
            </a:r>
            <a:endParaRPr lang="en-US" altLang="zh-CN" dirty="0">
              <a:solidFill>
                <a:schemeClr val="accent2">
                  <a:lumMod val="75000"/>
                </a:schemeClr>
              </a:solidFill>
            </a:endParaRPr>
          </a:p>
          <a:p>
            <a:r>
              <a:rPr lang="en-US" altLang="zh-CN" dirty="0">
                <a:solidFill>
                  <a:schemeClr val="accent2">
                    <a:lumMod val="75000"/>
                  </a:schemeClr>
                </a:solidFill>
              </a:rPr>
              <a:t>Dollar-Year:5000×5=25000</a:t>
            </a:r>
            <a:endParaRPr lang="en-US" altLang="zh-CN" dirty="0">
              <a:solidFill>
                <a:schemeClr val="accent2">
                  <a:lumMod val="75000"/>
                </a:schemeClr>
              </a:solidFill>
            </a:endParaRPr>
          </a:p>
          <a:p>
            <a:r>
              <a:rPr lang="en-US" altLang="zh-CN" dirty="0">
                <a:solidFill>
                  <a:schemeClr val="accent2">
                    <a:lumMod val="75000"/>
                  </a:schemeClr>
                </a:solidFill>
              </a:rPr>
              <a:t>Interest/Area Ratio:2500/25000=0.1</a:t>
            </a:r>
            <a:endParaRPr lang="zh-CN" altLang="en-US" dirty="0">
              <a:solidFill>
                <a:schemeClr val="accent2">
                  <a:lumMod val="75000"/>
                </a:schemeClr>
              </a:solidFill>
            </a:endParaRPr>
          </a:p>
          <a:p>
            <a:endParaRPr lang="zh-CN" altLang="en-US" dirty="0">
              <a:solidFill>
                <a:schemeClr val="accent2">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4315" y="349530"/>
            <a:ext cx="6595910" cy="646331"/>
          </a:xfrm>
          <a:prstGeom prst="rect">
            <a:avLst/>
          </a:prstGeom>
          <a:noFill/>
        </p:spPr>
        <p:txBody>
          <a:bodyPr wrap="square">
            <a:spAutoFit/>
          </a:bodyPr>
          <a:lstStyle/>
          <a:p>
            <a:r>
              <a:rPr lang="zh-CN" altLang="en-US" dirty="0">
                <a:ln>
                  <a:solidFill>
                    <a:schemeClr val="accent2">
                      <a:lumMod val="75000"/>
                    </a:schemeClr>
                  </a:solidFill>
                </a:ln>
                <a:solidFill>
                  <a:schemeClr val="accent2">
                    <a:lumMod val="75000"/>
                  </a:schemeClr>
                </a:solidFill>
              </a:rPr>
              <a:t>Plan 3: Constant Payment / 等额还款</a:t>
            </a:r>
            <a:endParaRPr lang="zh-CN" altLang="en-US" dirty="0">
              <a:ln>
                <a:solidFill>
                  <a:schemeClr val="accent2">
                    <a:lumMod val="75000"/>
                  </a:schemeClr>
                </a:solidFill>
              </a:ln>
              <a:solidFill>
                <a:schemeClr val="accent2">
                  <a:lumMod val="75000"/>
                </a:schemeClr>
              </a:solidFill>
            </a:endParaRPr>
          </a:p>
          <a:p>
            <a:r>
              <a:rPr lang="zh-CN" altLang="en-US" dirty="0">
                <a:ln>
                  <a:solidFill>
                    <a:schemeClr val="accent2">
                      <a:lumMod val="75000"/>
                    </a:schemeClr>
                  </a:solidFill>
                </a:ln>
                <a:solidFill>
                  <a:schemeClr val="accent2">
                    <a:lumMod val="75000"/>
                  </a:schemeClr>
                </a:solidFill>
              </a:rPr>
              <a:t>Pay five equal end-of-year payments of $</a:t>
            </a:r>
            <a:r>
              <a:rPr lang="en-US" altLang="zh-CN" dirty="0">
                <a:ln>
                  <a:solidFill>
                    <a:schemeClr val="accent2">
                      <a:lumMod val="75000"/>
                    </a:schemeClr>
                  </a:solidFill>
                </a:ln>
                <a:solidFill>
                  <a:schemeClr val="accent2">
                    <a:lumMod val="75000"/>
                  </a:schemeClr>
                </a:solidFill>
              </a:rPr>
              <a:t>1319</a:t>
            </a:r>
            <a:endParaRPr lang="en-US" altLang="zh-CN" dirty="0">
              <a:ln>
                <a:solidFill>
                  <a:schemeClr val="accent2">
                    <a:lumMod val="75000"/>
                  </a:schemeClr>
                </a:solidFill>
              </a:ln>
              <a:solidFill>
                <a:schemeClr val="accent2">
                  <a:lumMod val="75000"/>
                </a:schemeClr>
              </a:solidFill>
            </a:endParaRPr>
          </a:p>
        </p:txBody>
      </p:sp>
      <p:sp>
        <p:nvSpPr>
          <p:cNvPr id="6" name="文本框 5"/>
          <p:cNvSpPr txBox="1"/>
          <p:nvPr/>
        </p:nvSpPr>
        <p:spPr>
          <a:xfrm>
            <a:off x="304315" y="1035174"/>
            <a:ext cx="11566260" cy="2308324"/>
          </a:xfrm>
          <a:prstGeom prst="rect">
            <a:avLst/>
          </a:prstGeom>
          <a:noFill/>
        </p:spPr>
        <p:txBody>
          <a:bodyPr wrap="square">
            <a:spAutoFit/>
          </a:bodyPr>
          <a:lstStyle/>
          <a:p>
            <a:r>
              <a:rPr lang="en-US" altLang="zh-CN" dirty="0">
                <a:solidFill>
                  <a:schemeClr val="accent2">
                    <a:lumMod val="75000"/>
                  </a:schemeClr>
                </a:solidFill>
              </a:rPr>
              <a:t>5000 ×10%=500 +(1319-500)=500+819</a:t>
            </a:r>
            <a:endParaRPr lang="en-US" altLang="zh-CN" dirty="0">
              <a:solidFill>
                <a:schemeClr val="accent2">
                  <a:lumMod val="75000"/>
                </a:schemeClr>
              </a:solidFill>
            </a:endParaRPr>
          </a:p>
          <a:p>
            <a:r>
              <a:rPr lang="en-US" altLang="zh-CN" dirty="0">
                <a:solidFill>
                  <a:schemeClr val="accent2">
                    <a:lumMod val="75000"/>
                  </a:schemeClr>
                </a:solidFill>
              </a:rPr>
              <a:t>4181 ×10%=418.1+(1319- 418.1)= 418.1+900.9</a:t>
            </a:r>
            <a:endParaRPr lang="en-US" altLang="zh-CN" dirty="0">
              <a:solidFill>
                <a:schemeClr val="accent2">
                  <a:lumMod val="75000"/>
                </a:schemeClr>
              </a:solidFill>
            </a:endParaRPr>
          </a:p>
          <a:p>
            <a:r>
              <a:rPr lang="en-US" altLang="zh-CN" dirty="0">
                <a:solidFill>
                  <a:schemeClr val="accent2">
                    <a:lumMod val="75000"/>
                  </a:schemeClr>
                </a:solidFill>
              </a:rPr>
              <a:t>3280.1 ×10%=328.01+(1319-328.010=328.01+990.99</a:t>
            </a:r>
            <a:endParaRPr lang="en-US" altLang="zh-CN" dirty="0">
              <a:solidFill>
                <a:schemeClr val="accent2">
                  <a:lumMod val="75000"/>
                </a:schemeClr>
              </a:solidFill>
            </a:endParaRPr>
          </a:p>
          <a:p>
            <a:r>
              <a:rPr lang="en-US" altLang="zh-CN" dirty="0">
                <a:solidFill>
                  <a:schemeClr val="accent2">
                    <a:lumMod val="75000"/>
                  </a:schemeClr>
                </a:solidFill>
              </a:rPr>
              <a:t>2289.11 ×10%=228.911+(1319-228.911)=228.911+1090.089</a:t>
            </a:r>
            <a:endParaRPr lang="en-US" altLang="zh-CN" dirty="0">
              <a:solidFill>
                <a:schemeClr val="accent2">
                  <a:lumMod val="75000"/>
                </a:schemeClr>
              </a:solidFill>
            </a:endParaRPr>
          </a:p>
          <a:p>
            <a:r>
              <a:rPr lang="en-US" altLang="zh-CN" dirty="0">
                <a:solidFill>
                  <a:schemeClr val="accent2">
                    <a:lumMod val="75000"/>
                  </a:schemeClr>
                </a:solidFill>
              </a:rPr>
              <a:t>1199.021 ×10%=119.9021+(1319-119.9021)= 119.9021+1199.0979</a:t>
            </a:r>
            <a:endParaRPr lang="en-US" altLang="zh-CN" dirty="0">
              <a:solidFill>
                <a:schemeClr val="accent2">
                  <a:lumMod val="75000"/>
                </a:schemeClr>
              </a:solidFill>
            </a:endParaRPr>
          </a:p>
          <a:p>
            <a:r>
              <a:rPr lang="en-US" altLang="zh-CN" dirty="0">
                <a:solidFill>
                  <a:schemeClr val="accent2">
                    <a:lumMod val="75000"/>
                  </a:schemeClr>
                </a:solidFill>
              </a:rPr>
              <a:t>Dollar-Year:5000+ 4181 + 3280.1 + 2289.11 + 1199.021 =15949.231</a:t>
            </a:r>
            <a:endParaRPr lang="en-US" altLang="zh-CN" dirty="0">
              <a:solidFill>
                <a:schemeClr val="accent2">
                  <a:lumMod val="75000"/>
                </a:schemeClr>
              </a:solidFill>
            </a:endParaRPr>
          </a:p>
          <a:p>
            <a:r>
              <a:rPr lang="en-US" altLang="zh-CN" dirty="0">
                <a:solidFill>
                  <a:schemeClr val="accent2">
                    <a:lumMod val="75000"/>
                  </a:schemeClr>
                </a:solidFill>
              </a:rPr>
              <a:t>Interest/Area Ratio:</a:t>
            </a:r>
            <a:r>
              <a:rPr lang="zh-CN" altLang="en-US" dirty="0">
                <a:solidFill>
                  <a:schemeClr val="accent2">
                    <a:lumMod val="75000"/>
                  </a:schemeClr>
                </a:solidFill>
              </a:rPr>
              <a:t>（</a:t>
            </a:r>
            <a:r>
              <a:rPr lang="en-US" altLang="zh-CN" dirty="0">
                <a:solidFill>
                  <a:schemeClr val="accent2">
                    <a:lumMod val="75000"/>
                  </a:schemeClr>
                </a:solidFill>
              </a:rPr>
              <a:t> 500 + 418.1 + 328.01 + 228.911 + 119.9021 </a:t>
            </a:r>
            <a:r>
              <a:rPr lang="zh-CN" altLang="en-US" dirty="0">
                <a:solidFill>
                  <a:schemeClr val="accent2">
                    <a:lumMod val="75000"/>
                  </a:schemeClr>
                </a:solidFill>
              </a:rPr>
              <a:t>）</a:t>
            </a:r>
            <a:r>
              <a:rPr lang="en-US" altLang="zh-CN" dirty="0">
                <a:solidFill>
                  <a:schemeClr val="accent2">
                    <a:lumMod val="75000"/>
                  </a:schemeClr>
                </a:solidFill>
              </a:rPr>
              <a:t>/ 15949.231 =1594.9231 / 15949.231 =0.1</a:t>
            </a:r>
            <a:endParaRPr lang="zh-CN" altLang="en-US" dirty="0">
              <a:solidFill>
                <a:schemeClr val="accent2">
                  <a:lumMod val="75000"/>
                </a:schemeClr>
              </a:solidFill>
            </a:endParaRPr>
          </a:p>
          <a:p>
            <a:endParaRPr lang="zh-CN" altLang="en-US" dirty="0">
              <a:solidFill>
                <a:schemeClr val="accent2">
                  <a:lumMod val="75000"/>
                </a:schemeClr>
              </a:solidFill>
            </a:endParaRPr>
          </a:p>
        </p:txBody>
      </p:sp>
      <p:sp>
        <p:nvSpPr>
          <p:cNvPr id="8" name="文本框 7"/>
          <p:cNvSpPr txBox="1"/>
          <p:nvPr/>
        </p:nvSpPr>
        <p:spPr>
          <a:xfrm>
            <a:off x="305463" y="3059645"/>
            <a:ext cx="6594762" cy="646331"/>
          </a:xfrm>
          <a:prstGeom prst="rect">
            <a:avLst/>
          </a:prstGeom>
          <a:noFill/>
        </p:spPr>
        <p:txBody>
          <a:bodyPr wrap="square">
            <a:spAutoFit/>
          </a:bodyPr>
          <a:lstStyle/>
          <a:p>
            <a:r>
              <a:rPr lang="zh-CN" altLang="en-US" dirty="0">
                <a:ln>
                  <a:solidFill>
                    <a:schemeClr val="accent2">
                      <a:lumMod val="75000"/>
                    </a:schemeClr>
                  </a:solidFill>
                </a:ln>
                <a:solidFill>
                  <a:schemeClr val="accent2">
                    <a:lumMod val="75000"/>
                  </a:schemeClr>
                </a:solidFill>
              </a:rPr>
              <a:t>Plan 4: All at Maturity / 到期一次性</a:t>
            </a:r>
            <a:endParaRPr lang="zh-CN" altLang="en-US" dirty="0">
              <a:ln>
                <a:solidFill>
                  <a:schemeClr val="accent2">
                    <a:lumMod val="75000"/>
                  </a:schemeClr>
                </a:solidFill>
              </a:ln>
              <a:solidFill>
                <a:schemeClr val="accent2">
                  <a:lumMod val="75000"/>
                </a:schemeClr>
              </a:solidFill>
            </a:endParaRPr>
          </a:p>
          <a:p>
            <a:r>
              <a:rPr lang="zh-CN" altLang="en-US" dirty="0">
                <a:ln>
                  <a:solidFill>
                    <a:schemeClr val="accent2">
                      <a:lumMod val="75000"/>
                    </a:schemeClr>
                  </a:solidFill>
                </a:ln>
                <a:solidFill>
                  <a:schemeClr val="accent2">
                    <a:lumMod val="75000"/>
                  </a:schemeClr>
                </a:solidFill>
              </a:rPr>
              <a:t>No payments until end of Year 5, then pay everything</a:t>
            </a:r>
            <a:endParaRPr lang="zh-CN" altLang="en-US" dirty="0">
              <a:ln>
                <a:solidFill>
                  <a:schemeClr val="accent2">
                    <a:lumMod val="75000"/>
                  </a:schemeClr>
                </a:solidFill>
              </a:ln>
              <a:solidFill>
                <a:schemeClr val="accent2">
                  <a:lumMod val="75000"/>
                </a:schemeClr>
              </a:solidFill>
            </a:endParaRPr>
          </a:p>
        </p:txBody>
      </p:sp>
      <p:sp>
        <p:nvSpPr>
          <p:cNvPr id="10" name="文本框 9"/>
          <p:cNvSpPr txBox="1"/>
          <p:nvPr/>
        </p:nvSpPr>
        <p:spPr>
          <a:xfrm>
            <a:off x="432262" y="3790604"/>
            <a:ext cx="11006051" cy="2308324"/>
          </a:xfrm>
          <a:prstGeom prst="rect">
            <a:avLst/>
          </a:prstGeom>
          <a:noFill/>
        </p:spPr>
        <p:txBody>
          <a:bodyPr wrap="square" rtlCol="0">
            <a:spAutoFit/>
          </a:bodyPr>
          <a:lstStyle/>
          <a:p>
            <a:r>
              <a:rPr lang="en-US" altLang="zh-CN" dirty="0">
                <a:solidFill>
                  <a:schemeClr val="accent2">
                    <a:lumMod val="75000"/>
                  </a:schemeClr>
                </a:solidFill>
              </a:rPr>
              <a:t>5000 ×10%=500 </a:t>
            </a:r>
            <a:endParaRPr lang="en-US" altLang="zh-CN" dirty="0">
              <a:solidFill>
                <a:schemeClr val="accent2">
                  <a:lumMod val="75000"/>
                </a:schemeClr>
              </a:solidFill>
            </a:endParaRPr>
          </a:p>
          <a:p>
            <a:r>
              <a:rPr lang="en-US" altLang="zh-CN" dirty="0">
                <a:solidFill>
                  <a:schemeClr val="accent2">
                    <a:lumMod val="75000"/>
                  </a:schemeClr>
                </a:solidFill>
              </a:rPr>
              <a:t>5500 ×10%=550</a:t>
            </a:r>
            <a:endParaRPr lang="en-US" altLang="zh-CN" dirty="0">
              <a:solidFill>
                <a:schemeClr val="accent2">
                  <a:lumMod val="75000"/>
                </a:schemeClr>
              </a:solidFill>
            </a:endParaRPr>
          </a:p>
          <a:p>
            <a:r>
              <a:rPr lang="en-US" altLang="zh-CN" dirty="0">
                <a:solidFill>
                  <a:schemeClr val="accent2">
                    <a:lumMod val="75000"/>
                  </a:schemeClr>
                </a:solidFill>
              </a:rPr>
              <a:t>6050 ×10%=605</a:t>
            </a:r>
            <a:endParaRPr lang="en-US" altLang="zh-CN" dirty="0">
              <a:solidFill>
                <a:schemeClr val="accent2">
                  <a:lumMod val="75000"/>
                </a:schemeClr>
              </a:solidFill>
            </a:endParaRPr>
          </a:p>
          <a:p>
            <a:r>
              <a:rPr lang="en-US" altLang="zh-CN" dirty="0">
                <a:solidFill>
                  <a:schemeClr val="accent2">
                    <a:lumMod val="75000"/>
                  </a:schemeClr>
                </a:solidFill>
              </a:rPr>
              <a:t>6655 ×10%=665.5</a:t>
            </a:r>
            <a:endParaRPr lang="en-US" altLang="zh-CN" dirty="0">
              <a:solidFill>
                <a:schemeClr val="accent2">
                  <a:lumMod val="75000"/>
                </a:schemeClr>
              </a:solidFill>
            </a:endParaRPr>
          </a:p>
          <a:p>
            <a:r>
              <a:rPr lang="en-US" altLang="zh-CN" dirty="0">
                <a:solidFill>
                  <a:schemeClr val="accent2">
                    <a:lumMod val="75000"/>
                  </a:schemeClr>
                </a:solidFill>
              </a:rPr>
              <a:t>7320.5 ×10%=732.05</a:t>
            </a:r>
            <a:endParaRPr lang="en-US" altLang="zh-CN" dirty="0">
              <a:solidFill>
                <a:schemeClr val="accent2">
                  <a:lumMod val="75000"/>
                </a:schemeClr>
              </a:solidFill>
            </a:endParaRPr>
          </a:p>
          <a:p>
            <a:r>
              <a:rPr lang="en-US" altLang="zh-CN" dirty="0">
                <a:solidFill>
                  <a:schemeClr val="accent2">
                    <a:lumMod val="75000"/>
                  </a:schemeClr>
                </a:solidFill>
              </a:rPr>
              <a:t>Dollar-Year:5000+ 5500 + 6050 + 6655 + 7320.5 =30525</a:t>
            </a:r>
            <a:endParaRPr lang="en-US" altLang="zh-CN" dirty="0">
              <a:solidFill>
                <a:schemeClr val="accent2">
                  <a:lumMod val="75000"/>
                </a:schemeClr>
              </a:solidFill>
            </a:endParaRPr>
          </a:p>
          <a:p>
            <a:r>
              <a:rPr lang="en-US" altLang="zh-CN" dirty="0">
                <a:solidFill>
                  <a:schemeClr val="accent2">
                    <a:lumMod val="75000"/>
                  </a:schemeClr>
                </a:solidFill>
              </a:rPr>
              <a:t>Interest/Area Ratio:3052.55/30525=0.1</a:t>
            </a:r>
            <a:endParaRPr lang="zh-CN" altLang="en-US" dirty="0">
              <a:solidFill>
                <a:schemeClr val="accent2">
                  <a:lumMod val="75000"/>
                </a:schemeClr>
              </a:solidFill>
            </a:endParaRPr>
          </a:p>
          <a:p>
            <a:endParaRPr lang="zh-CN" altLang="en-US" dirty="0">
              <a:solidFill>
                <a:schemeClr val="accent2">
                  <a:lumMod val="7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6843" y="493274"/>
            <a:ext cx="9427477" cy="32031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4" name="picture 2284"/>
          <p:cNvPicPr>
            <a:picLocks noChangeAspect="1"/>
          </p:cNvPicPr>
          <p:nvPr/>
        </p:nvPicPr>
        <p:blipFill>
          <a:blip r:embed="rId1"/>
          <a:stretch>
            <a:fillRect/>
          </a:stretch>
        </p:blipFill>
        <p:spPr>
          <a:xfrm rot="21600000">
            <a:off x="1" y="0"/>
            <a:ext cx="12191998" cy="6858000"/>
          </a:xfrm>
          <a:prstGeom prst="rect">
            <a:avLst/>
          </a:prstGeom>
        </p:spPr>
      </p:pic>
      <p:pic>
        <p:nvPicPr>
          <p:cNvPr id="2286" name="picture 2286"/>
          <p:cNvPicPr>
            <a:picLocks noChangeAspect="1"/>
          </p:cNvPicPr>
          <p:nvPr/>
        </p:nvPicPr>
        <p:blipFill>
          <a:blip r:embed="rId2"/>
          <a:stretch>
            <a:fillRect/>
          </a:stretch>
        </p:blipFill>
        <p:spPr>
          <a:xfrm rot="21600000">
            <a:off x="548093" y="5437885"/>
            <a:ext cx="27457" cy="27432"/>
          </a:xfrm>
          <a:prstGeom prst="rect">
            <a:avLst/>
          </a:prstGeom>
        </p:spPr>
      </p:pic>
      <p:pic>
        <p:nvPicPr>
          <p:cNvPr id="2288" name="picture 2288"/>
          <p:cNvPicPr>
            <a:picLocks noChangeAspect="1"/>
          </p:cNvPicPr>
          <p:nvPr/>
        </p:nvPicPr>
        <p:blipFill>
          <a:blip r:embed="rId3"/>
          <a:stretch>
            <a:fillRect/>
          </a:stretch>
        </p:blipFill>
        <p:spPr>
          <a:xfrm rot="21600000">
            <a:off x="659523" y="5437885"/>
            <a:ext cx="27444" cy="27432"/>
          </a:xfrm>
          <a:prstGeom prst="rect">
            <a:avLst/>
          </a:prstGeom>
        </p:spPr>
      </p:pic>
      <p:sp>
        <p:nvSpPr>
          <p:cNvPr id="2290" name="textbox 2290"/>
          <p:cNvSpPr/>
          <p:nvPr/>
        </p:nvSpPr>
        <p:spPr>
          <a:xfrm>
            <a:off x="-12700" y="5426075"/>
            <a:ext cx="2713354" cy="1444625"/>
          </a:xfrm>
          <a:prstGeom prst="rect">
            <a:avLst/>
          </a:prstGeom>
          <a:noFill/>
          <a:ln w="0" cap="flat">
            <a:noFill/>
            <a:prstDash val="solid"/>
            <a:miter lim="0"/>
          </a:ln>
        </p:spPr>
        <p:txBody>
          <a:bodyPr vert="horz" wrap="square" lIns="0" tIns="0" rIns="0" bIns="0"/>
          <a:lstStyle/>
          <a:p>
            <a:pPr algn="l" rtl="0" eaLnBrk="0">
              <a:lnSpc>
                <a:spcPct val="125000"/>
              </a:lnSpc>
            </a:pPr>
            <a:endParaRPr sz="100" dirty="0">
              <a:latin typeface="Arial" panose="020B0604020202020204"/>
              <a:ea typeface="Arial" panose="020B0604020202020204"/>
              <a:cs typeface="Arial" panose="020B0604020202020204"/>
            </a:endParaRPr>
          </a:p>
          <a:p>
            <a:pPr marL="12700" algn="l" rtl="0" eaLnBrk="0">
              <a:lnSpc>
                <a:spcPct val="73000"/>
              </a:lnSpc>
              <a:spcBef>
                <a:spcPts val="0"/>
              </a:spcBef>
            </a:pPr>
            <a:r>
              <a:rPr sz="12700" kern="0" spc="-10" dirty="0">
                <a:solidFill>
                  <a:srgbClr val="D5E1C9">
                    <a:alpha val="100000"/>
                  </a:srgbClr>
                </a:solidFill>
                <a:latin typeface="Arial" panose="020B0604020202020204"/>
                <a:ea typeface="Arial" panose="020B0604020202020204"/>
                <a:cs typeface="Arial" panose="020B0604020202020204"/>
              </a:rPr>
              <a:t>DW</a:t>
            </a:r>
            <a:endParaRPr sz="12700" dirty="0">
              <a:latin typeface="Arial" panose="020B0604020202020204"/>
              <a:ea typeface="Arial" panose="020B0604020202020204"/>
              <a:cs typeface="Arial" panose="020B0604020202020204"/>
            </a:endParaRPr>
          </a:p>
        </p:txBody>
      </p:sp>
      <p:pic>
        <p:nvPicPr>
          <p:cNvPr id="2292" name="picture 2292"/>
          <p:cNvPicPr>
            <a:picLocks noChangeAspect="1"/>
          </p:cNvPicPr>
          <p:nvPr/>
        </p:nvPicPr>
        <p:blipFill>
          <a:blip r:embed="rId4"/>
          <a:stretch>
            <a:fillRect/>
          </a:stretch>
        </p:blipFill>
        <p:spPr>
          <a:xfrm rot="21600000">
            <a:off x="0" y="2524378"/>
            <a:ext cx="1332611" cy="1936242"/>
          </a:xfrm>
          <a:prstGeom prst="rect">
            <a:avLst/>
          </a:prstGeom>
        </p:spPr>
      </p:pic>
      <p:pic>
        <p:nvPicPr>
          <p:cNvPr id="2294" name="picture 2294"/>
          <p:cNvPicPr>
            <a:picLocks noChangeAspect="1"/>
          </p:cNvPicPr>
          <p:nvPr/>
        </p:nvPicPr>
        <p:blipFill>
          <a:blip r:embed="rId5"/>
          <a:stretch>
            <a:fillRect/>
          </a:stretch>
        </p:blipFill>
        <p:spPr>
          <a:xfrm rot="21600000">
            <a:off x="9539351" y="6315075"/>
            <a:ext cx="911225" cy="542925"/>
          </a:xfrm>
          <a:prstGeom prst="rect">
            <a:avLst/>
          </a:prstGeom>
        </p:spPr>
      </p:pic>
      <p:pic>
        <p:nvPicPr>
          <p:cNvPr id="2296" name="picture 2296"/>
          <p:cNvPicPr>
            <a:picLocks noChangeAspect="1"/>
          </p:cNvPicPr>
          <p:nvPr/>
        </p:nvPicPr>
        <p:blipFill>
          <a:blip r:embed="rId6"/>
          <a:stretch>
            <a:fillRect/>
          </a:stretch>
        </p:blipFill>
        <p:spPr>
          <a:xfrm rot="21600000">
            <a:off x="548093" y="4339844"/>
            <a:ext cx="695985" cy="439166"/>
          </a:xfrm>
          <a:prstGeom prst="rect">
            <a:avLst/>
          </a:prstGeom>
        </p:spPr>
      </p:pic>
      <p:sp>
        <p:nvSpPr>
          <p:cNvPr id="2298" name="path 2298"/>
          <p:cNvSpPr/>
          <p:nvPr/>
        </p:nvSpPr>
        <p:spPr>
          <a:xfrm>
            <a:off x="8884031" y="1104010"/>
            <a:ext cx="106933" cy="524002"/>
          </a:xfrm>
          <a:custGeom>
            <a:avLst/>
            <a:gdLst/>
            <a:ahLst/>
            <a:cxnLst/>
            <a:rect l="0" t="0" r="0" b="0"/>
            <a:pathLst>
              <a:path w="16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16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16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16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16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16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16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16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16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16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16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16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16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16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16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16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pic>
        <p:nvPicPr>
          <p:cNvPr id="2300" name="picture 2300"/>
          <p:cNvPicPr>
            <a:picLocks noChangeAspect="1"/>
          </p:cNvPicPr>
          <p:nvPr/>
        </p:nvPicPr>
        <p:blipFill>
          <a:blip r:embed="rId7"/>
          <a:stretch>
            <a:fillRect/>
          </a:stretch>
        </p:blipFill>
        <p:spPr>
          <a:xfrm rot="21600000">
            <a:off x="1216634" y="4888865"/>
            <a:ext cx="27444" cy="27432"/>
          </a:xfrm>
          <a:prstGeom prst="rect">
            <a:avLst/>
          </a:prstGeom>
        </p:spPr>
      </p:pic>
      <p:pic>
        <p:nvPicPr>
          <p:cNvPr id="2302" name="picture 2302"/>
          <p:cNvPicPr>
            <a:picLocks noChangeAspect="1"/>
          </p:cNvPicPr>
          <p:nvPr/>
        </p:nvPicPr>
        <p:blipFill>
          <a:blip r:embed="rId8"/>
          <a:stretch>
            <a:fillRect/>
          </a:stretch>
        </p:blipFill>
        <p:spPr>
          <a:xfrm rot="21600000">
            <a:off x="1216634" y="5026152"/>
            <a:ext cx="27444" cy="27431"/>
          </a:xfrm>
          <a:prstGeom prst="rect">
            <a:avLst/>
          </a:prstGeom>
        </p:spPr>
      </p:pic>
      <p:pic>
        <p:nvPicPr>
          <p:cNvPr id="2304" name="picture 2304"/>
          <p:cNvPicPr>
            <a:picLocks noChangeAspect="1"/>
          </p:cNvPicPr>
          <p:nvPr/>
        </p:nvPicPr>
        <p:blipFill>
          <a:blip r:embed="rId9"/>
          <a:stretch>
            <a:fillRect/>
          </a:stretch>
        </p:blipFill>
        <p:spPr>
          <a:xfrm rot="21600000">
            <a:off x="1105204" y="5300598"/>
            <a:ext cx="27457" cy="27431"/>
          </a:xfrm>
          <a:prstGeom prst="rect">
            <a:avLst/>
          </a:prstGeom>
        </p:spPr>
      </p:pic>
      <p:pic>
        <p:nvPicPr>
          <p:cNvPr id="2306" name="picture 2306"/>
          <p:cNvPicPr>
            <a:picLocks noChangeAspect="1"/>
          </p:cNvPicPr>
          <p:nvPr/>
        </p:nvPicPr>
        <p:blipFill>
          <a:blip r:embed="rId10"/>
          <a:stretch>
            <a:fillRect/>
          </a:stretch>
        </p:blipFill>
        <p:spPr>
          <a:xfrm rot="21600000">
            <a:off x="1216634" y="5300598"/>
            <a:ext cx="27444" cy="27431"/>
          </a:xfrm>
          <a:prstGeom prst="rect">
            <a:avLst/>
          </a:prstGeom>
        </p:spPr>
      </p:pic>
      <p:pic>
        <p:nvPicPr>
          <p:cNvPr id="2308" name="picture 2308"/>
          <p:cNvPicPr>
            <a:picLocks noChangeAspect="1"/>
          </p:cNvPicPr>
          <p:nvPr/>
        </p:nvPicPr>
        <p:blipFill>
          <a:blip r:embed="rId11"/>
          <a:stretch>
            <a:fillRect/>
          </a:stretch>
        </p:blipFill>
        <p:spPr>
          <a:xfrm rot="21600000">
            <a:off x="770940" y="4888865"/>
            <a:ext cx="27457" cy="27432"/>
          </a:xfrm>
          <a:prstGeom prst="rect">
            <a:avLst/>
          </a:prstGeom>
        </p:spPr>
      </p:pic>
      <p:pic>
        <p:nvPicPr>
          <p:cNvPr id="2310" name="picture 2310"/>
          <p:cNvPicPr>
            <a:picLocks noChangeAspect="1"/>
          </p:cNvPicPr>
          <p:nvPr/>
        </p:nvPicPr>
        <p:blipFill>
          <a:blip r:embed="rId12"/>
          <a:stretch>
            <a:fillRect/>
          </a:stretch>
        </p:blipFill>
        <p:spPr>
          <a:xfrm rot="21600000">
            <a:off x="1216634" y="5437885"/>
            <a:ext cx="27444" cy="27432"/>
          </a:xfrm>
          <a:prstGeom prst="rect">
            <a:avLst/>
          </a:prstGeom>
        </p:spPr>
      </p:pic>
      <p:pic>
        <p:nvPicPr>
          <p:cNvPr id="2312" name="picture 2312"/>
          <p:cNvPicPr>
            <a:picLocks noChangeAspect="1"/>
          </p:cNvPicPr>
          <p:nvPr/>
        </p:nvPicPr>
        <p:blipFill>
          <a:blip r:embed="rId13"/>
          <a:stretch>
            <a:fillRect/>
          </a:stretch>
        </p:blipFill>
        <p:spPr>
          <a:xfrm rot="21600000">
            <a:off x="1105204" y="5437885"/>
            <a:ext cx="27457" cy="27432"/>
          </a:xfrm>
          <a:prstGeom prst="rect">
            <a:avLst/>
          </a:prstGeom>
        </p:spPr>
      </p:pic>
      <p:pic>
        <p:nvPicPr>
          <p:cNvPr id="2314" name="picture 2314"/>
          <p:cNvPicPr>
            <a:picLocks noChangeAspect="1"/>
          </p:cNvPicPr>
          <p:nvPr/>
        </p:nvPicPr>
        <p:blipFill>
          <a:blip r:embed="rId14"/>
          <a:stretch>
            <a:fillRect/>
          </a:stretch>
        </p:blipFill>
        <p:spPr>
          <a:xfrm rot="21600000">
            <a:off x="1216634" y="5163311"/>
            <a:ext cx="27444" cy="27558"/>
          </a:xfrm>
          <a:prstGeom prst="rect">
            <a:avLst/>
          </a:prstGeom>
        </p:spPr>
      </p:pic>
      <p:pic>
        <p:nvPicPr>
          <p:cNvPr id="2316" name="picture 2316"/>
          <p:cNvPicPr>
            <a:picLocks noChangeAspect="1"/>
          </p:cNvPicPr>
          <p:nvPr/>
        </p:nvPicPr>
        <p:blipFill>
          <a:blip r:embed="rId15"/>
          <a:stretch>
            <a:fillRect/>
          </a:stretch>
        </p:blipFill>
        <p:spPr>
          <a:xfrm rot="21600000">
            <a:off x="1105204" y="4888865"/>
            <a:ext cx="27457" cy="27432"/>
          </a:xfrm>
          <a:prstGeom prst="rect">
            <a:avLst/>
          </a:prstGeom>
        </p:spPr>
      </p:pic>
      <p:pic>
        <p:nvPicPr>
          <p:cNvPr id="2318" name="picture 2318"/>
          <p:cNvPicPr>
            <a:picLocks noChangeAspect="1"/>
          </p:cNvPicPr>
          <p:nvPr/>
        </p:nvPicPr>
        <p:blipFill>
          <a:blip r:embed="rId16"/>
          <a:stretch>
            <a:fillRect/>
          </a:stretch>
        </p:blipFill>
        <p:spPr>
          <a:xfrm rot="21600000">
            <a:off x="1105204" y="5163311"/>
            <a:ext cx="27457" cy="27558"/>
          </a:xfrm>
          <a:prstGeom prst="rect">
            <a:avLst/>
          </a:prstGeom>
        </p:spPr>
      </p:pic>
      <p:pic>
        <p:nvPicPr>
          <p:cNvPr id="2320" name="picture 2320"/>
          <p:cNvPicPr>
            <a:picLocks noChangeAspect="1"/>
          </p:cNvPicPr>
          <p:nvPr/>
        </p:nvPicPr>
        <p:blipFill>
          <a:blip r:embed="rId17"/>
          <a:stretch>
            <a:fillRect/>
          </a:stretch>
        </p:blipFill>
        <p:spPr>
          <a:xfrm rot="21600000">
            <a:off x="1105204" y="5026152"/>
            <a:ext cx="27457" cy="27431"/>
          </a:xfrm>
          <a:prstGeom prst="rect">
            <a:avLst/>
          </a:prstGeom>
        </p:spPr>
      </p:pic>
      <p:pic>
        <p:nvPicPr>
          <p:cNvPr id="2322" name="picture 2322"/>
          <p:cNvPicPr>
            <a:picLocks noChangeAspect="1"/>
          </p:cNvPicPr>
          <p:nvPr/>
        </p:nvPicPr>
        <p:blipFill>
          <a:blip r:embed="rId18"/>
          <a:stretch>
            <a:fillRect/>
          </a:stretch>
        </p:blipFill>
        <p:spPr>
          <a:xfrm rot="21600000">
            <a:off x="882357" y="5163311"/>
            <a:ext cx="27457" cy="27558"/>
          </a:xfrm>
          <a:prstGeom prst="rect">
            <a:avLst/>
          </a:prstGeom>
        </p:spPr>
      </p:pic>
      <p:pic>
        <p:nvPicPr>
          <p:cNvPr id="2324" name="picture 2324"/>
          <p:cNvPicPr>
            <a:picLocks noChangeAspect="1"/>
          </p:cNvPicPr>
          <p:nvPr/>
        </p:nvPicPr>
        <p:blipFill>
          <a:blip r:embed="rId19"/>
          <a:stretch>
            <a:fillRect/>
          </a:stretch>
        </p:blipFill>
        <p:spPr>
          <a:xfrm rot="21600000">
            <a:off x="993787" y="5300598"/>
            <a:ext cx="27444" cy="27431"/>
          </a:xfrm>
          <a:prstGeom prst="rect">
            <a:avLst/>
          </a:prstGeom>
        </p:spPr>
      </p:pic>
      <p:pic>
        <p:nvPicPr>
          <p:cNvPr id="2326" name="picture 2326"/>
          <p:cNvPicPr>
            <a:picLocks noChangeAspect="1"/>
          </p:cNvPicPr>
          <p:nvPr/>
        </p:nvPicPr>
        <p:blipFill>
          <a:blip r:embed="rId20"/>
          <a:stretch>
            <a:fillRect/>
          </a:stretch>
        </p:blipFill>
        <p:spPr>
          <a:xfrm rot="21600000">
            <a:off x="882357" y="4888865"/>
            <a:ext cx="27457" cy="27432"/>
          </a:xfrm>
          <a:prstGeom prst="rect">
            <a:avLst/>
          </a:prstGeom>
        </p:spPr>
      </p:pic>
      <p:pic>
        <p:nvPicPr>
          <p:cNvPr id="2328" name="picture 2328"/>
          <p:cNvPicPr>
            <a:picLocks noChangeAspect="1"/>
          </p:cNvPicPr>
          <p:nvPr/>
        </p:nvPicPr>
        <p:blipFill>
          <a:blip r:embed="rId21"/>
          <a:stretch>
            <a:fillRect/>
          </a:stretch>
        </p:blipFill>
        <p:spPr>
          <a:xfrm rot="21600000">
            <a:off x="993787" y="5026152"/>
            <a:ext cx="27444" cy="27431"/>
          </a:xfrm>
          <a:prstGeom prst="rect">
            <a:avLst/>
          </a:prstGeom>
        </p:spPr>
      </p:pic>
      <p:pic>
        <p:nvPicPr>
          <p:cNvPr id="2330" name="picture 2330"/>
          <p:cNvPicPr>
            <a:picLocks noChangeAspect="1"/>
          </p:cNvPicPr>
          <p:nvPr/>
        </p:nvPicPr>
        <p:blipFill>
          <a:blip r:embed="rId22"/>
          <a:stretch>
            <a:fillRect/>
          </a:stretch>
        </p:blipFill>
        <p:spPr>
          <a:xfrm rot="21600000">
            <a:off x="993787" y="4888865"/>
            <a:ext cx="27444" cy="27432"/>
          </a:xfrm>
          <a:prstGeom prst="rect">
            <a:avLst/>
          </a:prstGeom>
        </p:spPr>
      </p:pic>
      <p:pic>
        <p:nvPicPr>
          <p:cNvPr id="2332" name="picture 2332"/>
          <p:cNvPicPr>
            <a:picLocks noChangeAspect="1"/>
          </p:cNvPicPr>
          <p:nvPr/>
        </p:nvPicPr>
        <p:blipFill>
          <a:blip r:embed="rId23"/>
          <a:stretch>
            <a:fillRect/>
          </a:stretch>
        </p:blipFill>
        <p:spPr>
          <a:xfrm rot="21600000">
            <a:off x="882357" y="5026152"/>
            <a:ext cx="27457" cy="27431"/>
          </a:xfrm>
          <a:prstGeom prst="rect">
            <a:avLst/>
          </a:prstGeom>
        </p:spPr>
      </p:pic>
      <p:pic>
        <p:nvPicPr>
          <p:cNvPr id="2334" name="picture 2334"/>
          <p:cNvPicPr>
            <a:picLocks noChangeAspect="1"/>
          </p:cNvPicPr>
          <p:nvPr/>
        </p:nvPicPr>
        <p:blipFill>
          <a:blip r:embed="rId24"/>
          <a:stretch>
            <a:fillRect/>
          </a:stretch>
        </p:blipFill>
        <p:spPr>
          <a:xfrm rot="21600000">
            <a:off x="993787" y="5163311"/>
            <a:ext cx="27444" cy="27558"/>
          </a:xfrm>
          <a:prstGeom prst="rect">
            <a:avLst/>
          </a:prstGeom>
        </p:spPr>
      </p:pic>
      <p:pic>
        <p:nvPicPr>
          <p:cNvPr id="2336" name="picture 2336"/>
          <p:cNvPicPr>
            <a:picLocks noChangeAspect="1"/>
          </p:cNvPicPr>
          <p:nvPr/>
        </p:nvPicPr>
        <p:blipFill>
          <a:blip r:embed="rId25"/>
          <a:stretch>
            <a:fillRect/>
          </a:stretch>
        </p:blipFill>
        <p:spPr>
          <a:xfrm rot="21600000">
            <a:off x="993787" y="5437885"/>
            <a:ext cx="27444" cy="27432"/>
          </a:xfrm>
          <a:prstGeom prst="rect">
            <a:avLst/>
          </a:prstGeom>
        </p:spPr>
      </p:pic>
      <p:pic>
        <p:nvPicPr>
          <p:cNvPr id="2338" name="picture 2338"/>
          <p:cNvPicPr>
            <a:picLocks noChangeAspect="1"/>
          </p:cNvPicPr>
          <p:nvPr/>
        </p:nvPicPr>
        <p:blipFill>
          <a:blip r:embed="rId26"/>
          <a:stretch>
            <a:fillRect/>
          </a:stretch>
        </p:blipFill>
        <p:spPr>
          <a:xfrm rot="21600000">
            <a:off x="770940" y="5026152"/>
            <a:ext cx="27457" cy="27431"/>
          </a:xfrm>
          <a:prstGeom prst="rect">
            <a:avLst/>
          </a:prstGeom>
        </p:spPr>
      </p:pic>
      <p:pic>
        <p:nvPicPr>
          <p:cNvPr id="2340" name="picture 2340"/>
          <p:cNvPicPr>
            <a:picLocks noChangeAspect="1"/>
          </p:cNvPicPr>
          <p:nvPr/>
        </p:nvPicPr>
        <p:blipFill>
          <a:blip r:embed="rId27"/>
          <a:stretch>
            <a:fillRect/>
          </a:stretch>
        </p:blipFill>
        <p:spPr>
          <a:xfrm rot="21600000">
            <a:off x="770940" y="5163311"/>
            <a:ext cx="27457" cy="27558"/>
          </a:xfrm>
          <a:prstGeom prst="rect">
            <a:avLst/>
          </a:prstGeom>
        </p:spPr>
      </p:pic>
      <p:pic>
        <p:nvPicPr>
          <p:cNvPr id="2342" name="picture 2342"/>
          <p:cNvPicPr>
            <a:picLocks noChangeAspect="1"/>
          </p:cNvPicPr>
          <p:nvPr/>
        </p:nvPicPr>
        <p:blipFill>
          <a:blip r:embed="rId28"/>
          <a:stretch>
            <a:fillRect/>
          </a:stretch>
        </p:blipFill>
        <p:spPr>
          <a:xfrm rot="21600000">
            <a:off x="882357" y="5300598"/>
            <a:ext cx="27457" cy="27431"/>
          </a:xfrm>
          <a:prstGeom prst="rect">
            <a:avLst/>
          </a:prstGeom>
        </p:spPr>
      </p:pic>
      <p:pic>
        <p:nvPicPr>
          <p:cNvPr id="2344" name="picture 2344"/>
          <p:cNvPicPr>
            <a:picLocks noChangeAspect="1"/>
          </p:cNvPicPr>
          <p:nvPr/>
        </p:nvPicPr>
        <p:blipFill>
          <a:blip r:embed="rId29"/>
          <a:stretch>
            <a:fillRect/>
          </a:stretch>
        </p:blipFill>
        <p:spPr>
          <a:xfrm rot="21600000">
            <a:off x="882357" y="5437885"/>
            <a:ext cx="27457" cy="27432"/>
          </a:xfrm>
          <a:prstGeom prst="rect">
            <a:avLst/>
          </a:prstGeom>
        </p:spPr>
      </p:pic>
      <p:pic>
        <p:nvPicPr>
          <p:cNvPr id="2346" name="picture 2346"/>
          <p:cNvPicPr>
            <a:picLocks noChangeAspect="1"/>
          </p:cNvPicPr>
          <p:nvPr/>
        </p:nvPicPr>
        <p:blipFill>
          <a:blip r:embed="rId30"/>
          <a:stretch>
            <a:fillRect/>
          </a:stretch>
        </p:blipFill>
        <p:spPr>
          <a:xfrm rot="21600000">
            <a:off x="548093" y="4888865"/>
            <a:ext cx="27457" cy="27432"/>
          </a:xfrm>
          <a:prstGeom prst="rect">
            <a:avLst/>
          </a:prstGeom>
        </p:spPr>
      </p:pic>
      <p:pic>
        <p:nvPicPr>
          <p:cNvPr id="2348" name="picture 2348"/>
          <p:cNvPicPr>
            <a:picLocks noChangeAspect="1"/>
          </p:cNvPicPr>
          <p:nvPr/>
        </p:nvPicPr>
        <p:blipFill>
          <a:blip r:embed="rId31"/>
          <a:stretch>
            <a:fillRect/>
          </a:stretch>
        </p:blipFill>
        <p:spPr>
          <a:xfrm rot="21600000">
            <a:off x="659523" y="4888865"/>
            <a:ext cx="27444" cy="27432"/>
          </a:xfrm>
          <a:prstGeom prst="rect">
            <a:avLst/>
          </a:prstGeom>
        </p:spPr>
      </p:pic>
      <p:pic>
        <p:nvPicPr>
          <p:cNvPr id="2350" name="picture 2350"/>
          <p:cNvPicPr>
            <a:picLocks noChangeAspect="1"/>
          </p:cNvPicPr>
          <p:nvPr/>
        </p:nvPicPr>
        <p:blipFill>
          <a:blip r:embed="rId32"/>
          <a:stretch>
            <a:fillRect/>
          </a:stretch>
        </p:blipFill>
        <p:spPr>
          <a:xfrm rot="21600000">
            <a:off x="548093" y="5163311"/>
            <a:ext cx="27457" cy="27558"/>
          </a:xfrm>
          <a:prstGeom prst="rect">
            <a:avLst/>
          </a:prstGeom>
        </p:spPr>
      </p:pic>
      <p:pic>
        <p:nvPicPr>
          <p:cNvPr id="2352" name="picture 2352"/>
          <p:cNvPicPr>
            <a:picLocks noChangeAspect="1"/>
          </p:cNvPicPr>
          <p:nvPr/>
        </p:nvPicPr>
        <p:blipFill>
          <a:blip r:embed="rId33"/>
          <a:stretch>
            <a:fillRect/>
          </a:stretch>
        </p:blipFill>
        <p:spPr>
          <a:xfrm rot="21600000">
            <a:off x="548093" y="5026152"/>
            <a:ext cx="27457" cy="27431"/>
          </a:xfrm>
          <a:prstGeom prst="rect">
            <a:avLst/>
          </a:prstGeom>
        </p:spPr>
      </p:pic>
      <p:pic>
        <p:nvPicPr>
          <p:cNvPr id="2354" name="picture 2354"/>
          <p:cNvPicPr>
            <a:picLocks noChangeAspect="1"/>
          </p:cNvPicPr>
          <p:nvPr/>
        </p:nvPicPr>
        <p:blipFill>
          <a:blip r:embed="rId34"/>
          <a:stretch>
            <a:fillRect/>
          </a:stretch>
        </p:blipFill>
        <p:spPr>
          <a:xfrm rot="21600000">
            <a:off x="770940" y="5300598"/>
            <a:ext cx="27457" cy="27431"/>
          </a:xfrm>
          <a:prstGeom prst="rect">
            <a:avLst/>
          </a:prstGeom>
        </p:spPr>
      </p:pic>
      <p:pic>
        <p:nvPicPr>
          <p:cNvPr id="2356" name="picture 2356"/>
          <p:cNvPicPr>
            <a:picLocks noChangeAspect="1"/>
          </p:cNvPicPr>
          <p:nvPr/>
        </p:nvPicPr>
        <p:blipFill>
          <a:blip r:embed="rId35"/>
          <a:stretch>
            <a:fillRect/>
          </a:stretch>
        </p:blipFill>
        <p:spPr>
          <a:xfrm rot="21600000">
            <a:off x="770940" y="5437885"/>
            <a:ext cx="27457" cy="27432"/>
          </a:xfrm>
          <a:prstGeom prst="rect">
            <a:avLst/>
          </a:prstGeom>
        </p:spPr>
      </p:pic>
      <p:pic>
        <p:nvPicPr>
          <p:cNvPr id="2358" name="picture 2358"/>
          <p:cNvPicPr>
            <a:picLocks noChangeAspect="1"/>
          </p:cNvPicPr>
          <p:nvPr/>
        </p:nvPicPr>
        <p:blipFill>
          <a:blip r:embed="rId36"/>
          <a:stretch>
            <a:fillRect/>
          </a:stretch>
        </p:blipFill>
        <p:spPr>
          <a:xfrm rot="21600000">
            <a:off x="659523" y="5026152"/>
            <a:ext cx="27444" cy="27431"/>
          </a:xfrm>
          <a:prstGeom prst="rect">
            <a:avLst/>
          </a:prstGeom>
        </p:spPr>
      </p:pic>
      <p:sp>
        <p:nvSpPr>
          <p:cNvPr id="2360" name="path 2360"/>
          <p:cNvSpPr/>
          <p:nvPr/>
        </p:nvSpPr>
        <p:spPr>
          <a:xfrm>
            <a:off x="8616823" y="1104010"/>
            <a:ext cx="195960" cy="524002"/>
          </a:xfrm>
          <a:custGeom>
            <a:avLst/>
            <a:gdLst/>
            <a:ahLst/>
            <a:cxnLst/>
            <a:rect l="0" t="0" r="0" b="0"/>
            <a:pathLst>
              <a:path w="308" h="825">
                <a:moveTo>
                  <a:pt x="308" y="811"/>
                </a:moveTo>
                <a:cubicBezTo>
                  <a:pt x="308" y="819"/>
                  <a:pt x="302" y="825"/>
                  <a:pt x="294" y="825"/>
                </a:cubicBezTo>
                <a:cubicBezTo>
                  <a:pt x="286" y="825"/>
                  <a:pt x="280" y="819"/>
                  <a:pt x="280" y="811"/>
                </a:cubicBezTo>
                <a:cubicBezTo>
                  <a:pt x="280" y="803"/>
                  <a:pt x="286" y="797"/>
                  <a:pt x="294" y="797"/>
                </a:cubicBezTo>
                <a:cubicBezTo>
                  <a:pt x="302" y="797"/>
                  <a:pt x="308" y="803"/>
                  <a:pt x="308" y="811"/>
                </a:cubicBezTo>
              </a:path>
              <a:path w="308" h="825">
                <a:moveTo>
                  <a:pt x="168" y="811"/>
                </a:moveTo>
                <a:cubicBezTo>
                  <a:pt x="168" y="819"/>
                  <a:pt x="161" y="825"/>
                  <a:pt x="154" y="825"/>
                </a:cubicBezTo>
                <a:cubicBezTo>
                  <a:pt x="146" y="825"/>
                  <a:pt x="140" y="819"/>
                  <a:pt x="140" y="811"/>
                </a:cubicBezTo>
                <a:cubicBezTo>
                  <a:pt x="140" y="803"/>
                  <a:pt x="146" y="797"/>
                  <a:pt x="154" y="797"/>
                </a:cubicBezTo>
                <a:cubicBezTo>
                  <a:pt x="161" y="797"/>
                  <a:pt x="168" y="803"/>
                  <a:pt x="168" y="811"/>
                </a:cubicBezTo>
              </a:path>
              <a:path w="308" h="825">
                <a:moveTo>
                  <a:pt x="27" y="811"/>
                </a:moveTo>
                <a:cubicBezTo>
                  <a:pt x="27" y="819"/>
                  <a:pt x="21" y="825"/>
                  <a:pt x="13" y="825"/>
                </a:cubicBezTo>
                <a:cubicBezTo>
                  <a:pt x="6" y="825"/>
                  <a:pt x="0" y="819"/>
                  <a:pt x="0" y="811"/>
                </a:cubicBezTo>
                <a:cubicBezTo>
                  <a:pt x="0" y="803"/>
                  <a:pt x="6" y="797"/>
                  <a:pt x="13" y="797"/>
                </a:cubicBezTo>
                <a:cubicBezTo>
                  <a:pt x="21" y="797"/>
                  <a:pt x="27" y="803"/>
                  <a:pt x="27" y="811"/>
                </a:cubicBezTo>
              </a:path>
              <a:path w="308" h="825">
                <a:moveTo>
                  <a:pt x="308" y="697"/>
                </a:moveTo>
                <a:cubicBezTo>
                  <a:pt x="308" y="705"/>
                  <a:pt x="302" y="711"/>
                  <a:pt x="294" y="711"/>
                </a:cubicBezTo>
                <a:cubicBezTo>
                  <a:pt x="286" y="711"/>
                  <a:pt x="280" y="705"/>
                  <a:pt x="280" y="697"/>
                </a:cubicBezTo>
                <a:cubicBezTo>
                  <a:pt x="280" y="689"/>
                  <a:pt x="286" y="683"/>
                  <a:pt x="294" y="683"/>
                </a:cubicBezTo>
                <a:cubicBezTo>
                  <a:pt x="302" y="683"/>
                  <a:pt x="308" y="689"/>
                  <a:pt x="308" y="697"/>
                </a:cubicBezTo>
              </a:path>
              <a:path w="308" h="825">
                <a:moveTo>
                  <a:pt x="168" y="697"/>
                </a:moveTo>
                <a:cubicBezTo>
                  <a:pt x="168" y="705"/>
                  <a:pt x="161" y="711"/>
                  <a:pt x="154" y="711"/>
                </a:cubicBezTo>
                <a:cubicBezTo>
                  <a:pt x="146" y="711"/>
                  <a:pt x="140" y="705"/>
                  <a:pt x="140" y="697"/>
                </a:cubicBezTo>
                <a:cubicBezTo>
                  <a:pt x="140" y="689"/>
                  <a:pt x="146" y="683"/>
                  <a:pt x="154" y="683"/>
                </a:cubicBezTo>
                <a:cubicBezTo>
                  <a:pt x="161" y="683"/>
                  <a:pt x="168" y="689"/>
                  <a:pt x="168" y="697"/>
                </a:cubicBezTo>
              </a:path>
              <a:path w="308" h="825">
                <a:moveTo>
                  <a:pt x="27" y="697"/>
                </a:moveTo>
                <a:cubicBezTo>
                  <a:pt x="27" y="705"/>
                  <a:pt x="21" y="711"/>
                  <a:pt x="13" y="711"/>
                </a:cubicBezTo>
                <a:cubicBezTo>
                  <a:pt x="6" y="711"/>
                  <a:pt x="0" y="705"/>
                  <a:pt x="0" y="697"/>
                </a:cubicBezTo>
                <a:cubicBezTo>
                  <a:pt x="0" y="689"/>
                  <a:pt x="6" y="683"/>
                  <a:pt x="13" y="683"/>
                </a:cubicBezTo>
                <a:cubicBezTo>
                  <a:pt x="21" y="683"/>
                  <a:pt x="27" y="689"/>
                  <a:pt x="27" y="697"/>
                </a:cubicBezTo>
              </a:path>
              <a:path w="308" h="825">
                <a:moveTo>
                  <a:pt x="308" y="583"/>
                </a:moveTo>
                <a:cubicBezTo>
                  <a:pt x="308" y="591"/>
                  <a:pt x="302" y="597"/>
                  <a:pt x="294" y="597"/>
                </a:cubicBezTo>
                <a:cubicBezTo>
                  <a:pt x="286" y="597"/>
                  <a:pt x="280" y="591"/>
                  <a:pt x="280" y="583"/>
                </a:cubicBezTo>
                <a:cubicBezTo>
                  <a:pt x="280" y="575"/>
                  <a:pt x="286" y="569"/>
                  <a:pt x="294" y="569"/>
                </a:cubicBezTo>
                <a:cubicBezTo>
                  <a:pt x="302" y="569"/>
                  <a:pt x="308" y="575"/>
                  <a:pt x="308" y="583"/>
                </a:cubicBezTo>
              </a:path>
              <a:path w="308" h="825">
                <a:moveTo>
                  <a:pt x="168" y="583"/>
                </a:moveTo>
                <a:cubicBezTo>
                  <a:pt x="168" y="591"/>
                  <a:pt x="161" y="597"/>
                  <a:pt x="154" y="597"/>
                </a:cubicBezTo>
                <a:cubicBezTo>
                  <a:pt x="146" y="597"/>
                  <a:pt x="140" y="591"/>
                  <a:pt x="140" y="583"/>
                </a:cubicBezTo>
                <a:cubicBezTo>
                  <a:pt x="140" y="575"/>
                  <a:pt x="146" y="569"/>
                  <a:pt x="154" y="569"/>
                </a:cubicBezTo>
                <a:cubicBezTo>
                  <a:pt x="161" y="569"/>
                  <a:pt x="168" y="575"/>
                  <a:pt x="168" y="583"/>
                </a:cubicBezTo>
              </a:path>
              <a:path w="308" h="825">
                <a:moveTo>
                  <a:pt x="27" y="583"/>
                </a:moveTo>
                <a:cubicBezTo>
                  <a:pt x="27" y="591"/>
                  <a:pt x="21" y="597"/>
                  <a:pt x="13" y="597"/>
                </a:cubicBezTo>
                <a:cubicBezTo>
                  <a:pt x="6" y="597"/>
                  <a:pt x="0" y="591"/>
                  <a:pt x="0" y="583"/>
                </a:cubicBezTo>
                <a:cubicBezTo>
                  <a:pt x="0" y="575"/>
                  <a:pt x="6" y="569"/>
                  <a:pt x="13" y="569"/>
                </a:cubicBezTo>
                <a:cubicBezTo>
                  <a:pt x="21" y="569"/>
                  <a:pt x="27" y="575"/>
                  <a:pt x="27" y="583"/>
                </a:cubicBezTo>
              </a:path>
              <a:path w="308" h="825">
                <a:moveTo>
                  <a:pt x="308" y="469"/>
                </a:moveTo>
                <a:cubicBezTo>
                  <a:pt x="308" y="477"/>
                  <a:pt x="302" y="483"/>
                  <a:pt x="294" y="483"/>
                </a:cubicBezTo>
                <a:cubicBezTo>
                  <a:pt x="286" y="483"/>
                  <a:pt x="280" y="477"/>
                  <a:pt x="280" y="469"/>
                </a:cubicBezTo>
                <a:cubicBezTo>
                  <a:pt x="280" y="461"/>
                  <a:pt x="286" y="455"/>
                  <a:pt x="294" y="455"/>
                </a:cubicBezTo>
                <a:cubicBezTo>
                  <a:pt x="302" y="455"/>
                  <a:pt x="308" y="461"/>
                  <a:pt x="308" y="469"/>
                </a:cubicBezTo>
              </a:path>
              <a:path w="308" h="825">
                <a:moveTo>
                  <a:pt x="168" y="469"/>
                </a:moveTo>
                <a:cubicBezTo>
                  <a:pt x="168" y="477"/>
                  <a:pt x="161" y="483"/>
                  <a:pt x="154" y="483"/>
                </a:cubicBezTo>
                <a:cubicBezTo>
                  <a:pt x="146" y="483"/>
                  <a:pt x="140" y="477"/>
                  <a:pt x="140" y="469"/>
                </a:cubicBezTo>
                <a:cubicBezTo>
                  <a:pt x="140" y="461"/>
                  <a:pt x="146" y="455"/>
                  <a:pt x="154" y="455"/>
                </a:cubicBezTo>
                <a:cubicBezTo>
                  <a:pt x="161" y="455"/>
                  <a:pt x="168" y="461"/>
                  <a:pt x="168" y="469"/>
                </a:cubicBezTo>
              </a:path>
              <a:path w="308" h="825">
                <a:moveTo>
                  <a:pt x="27" y="469"/>
                </a:moveTo>
                <a:cubicBezTo>
                  <a:pt x="27" y="477"/>
                  <a:pt x="21" y="483"/>
                  <a:pt x="13" y="483"/>
                </a:cubicBezTo>
                <a:cubicBezTo>
                  <a:pt x="6" y="483"/>
                  <a:pt x="0" y="477"/>
                  <a:pt x="0" y="469"/>
                </a:cubicBezTo>
                <a:cubicBezTo>
                  <a:pt x="0" y="461"/>
                  <a:pt x="6" y="455"/>
                  <a:pt x="13" y="455"/>
                </a:cubicBezTo>
                <a:cubicBezTo>
                  <a:pt x="21" y="455"/>
                  <a:pt x="27" y="461"/>
                  <a:pt x="27" y="469"/>
                </a:cubicBezTo>
              </a:path>
              <a:path w="308" h="825">
                <a:moveTo>
                  <a:pt x="308" y="355"/>
                </a:moveTo>
                <a:cubicBezTo>
                  <a:pt x="308" y="363"/>
                  <a:pt x="302" y="369"/>
                  <a:pt x="294" y="369"/>
                </a:cubicBezTo>
                <a:cubicBezTo>
                  <a:pt x="286" y="369"/>
                  <a:pt x="280" y="363"/>
                  <a:pt x="280" y="355"/>
                </a:cubicBezTo>
                <a:cubicBezTo>
                  <a:pt x="280" y="347"/>
                  <a:pt x="286" y="341"/>
                  <a:pt x="294" y="341"/>
                </a:cubicBezTo>
                <a:cubicBezTo>
                  <a:pt x="302" y="341"/>
                  <a:pt x="308" y="347"/>
                  <a:pt x="308" y="355"/>
                </a:cubicBezTo>
              </a:path>
              <a:path w="308" h="825">
                <a:moveTo>
                  <a:pt x="168" y="355"/>
                </a:moveTo>
                <a:cubicBezTo>
                  <a:pt x="168" y="363"/>
                  <a:pt x="161" y="369"/>
                  <a:pt x="154" y="369"/>
                </a:cubicBezTo>
                <a:cubicBezTo>
                  <a:pt x="146" y="369"/>
                  <a:pt x="140" y="363"/>
                  <a:pt x="140" y="355"/>
                </a:cubicBezTo>
                <a:cubicBezTo>
                  <a:pt x="140" y="347"/>
                  <a:pt x="146" y="341"/>
                  <a:pt x="154" y="341"/>
                </a:cubicBezTo>
                <a:cubicBezTo>
                  <a:pt x="161" y="341"/>
                  <a:pt x="168" y="347"/>
                  <a:pt x="168" y="355"/>
                </a:cubicBezTo>
              </a:path>
              <a:path w="308" h="825">
                <a:moveTo>
                  <a:pt x="27" y="355"/>
                </a:moveTo>
                <a:cubicBezTo>
                  <a:pt x="27" y="363"/>
                  <a:pt x="21" y="369"/>
                  <a:pt x="13" y="369"/>
                </a:cubicBezTo>
                <a:cubicBezTo>
                  <a:pt x="6" y="369"/>
                  <a:pt x="0" y="363"/>
                  <a:pt x="0" y="355"/>
                </a:cubicBezTo>
                <a:cubicBezTo>
                  <a:pt x="0" y="347"/>
                  <a:pt x="6" y="341"/>
                  <a:pt x="13" y="341"/>
                </a:cubicBezTo>
                <a:cubicBezTo>
                  <a:pt x="21" y="341"/>
                  <a:pt x="27" y="347"/>
                  <a:pt x="27" y="355"/>
                </a:cubicBezTo>
              </a:path>
              <a:path w="308" h="825">
                <a:moveTo>
                  <a:pt x="308" y="241"/>
                </a:moveTo>
                <a:cubicBezTo>
                  <a:pt x="308" y="249"/>
                  <a:pt x="302" y="255"/>
                  <a:pt x="294" y="255"/>
                </a:cubicBezTo>
                <a:cubicBezTo>
                  <a:pt x="286" y="255"/>
                  <a:pt x="280" y="249"/>
                  <a:pt x="280" y="241"/>
                </a:cubicBezTo>
                <a:cubicBezTo>
                  <a:pt x="280" y="234"/>
                  <a:pt x="286" y="227"/>
                  <a:pt x="294" y="227"/>
                </a:cubicBezTo>
                <a:cubicBezTo>
                  <a:pt x="302" y="227"/>
                  <a:pt x="308" y="234"/>
                  <a:pt x="308" y="241"/>
                </a:cubicBezTo>
              </a:path>
              <a:path w="308" h="825">
                <a:moveTo>
                  <a:pt x="168" y="241"/>
                </a:moveTo>
                <a:cubicBezTo>
                  <a:pt x="168" y="249"/>
                  <a:pt x="161" y="255"/>
                  <a:pt x="154" y="255"/>
                </a:cubicBezTo>
                <a:cubicBezTo>
                  <a:pt x="146" y="255"/>
                  <a:pt x="140" y="249"/>
                  <a:pt x="140" y="241"/>
                </a:cubicBezTo>
                <a:cubicBezTo>
                  <a:pt x="140" y="234"/>
                  <a:pt x="146" y="227"/>
                  <a:pt x="154" y="227"/>
                </a:cubicBezTo>
                <a:cubicBezTo>
                  <a:pt x="161" y="227"/>
                  <a:pt x="168" y="234"/>
                  <a:pt x="168" y="241"/>
                </a:cubicBezTo>
              </a:path>
              <a:path w="308" h="825">
                <a:moveTo>
                  <a:pt x="27" y="241"/>
                </a:moveTo>
                <a:cubicBezTo>
                  <a:pt x="27" y="249"/>
                  <a:pt x="21" y="255"/>
                  <a:pt x="13" y="255"/>
                </a:cubicBezTo>
                <a:cubicBezTo>
                  <a:pt x="6" y="255"/>
                  <a:pt x="0" y="249"/>
                  <a:pt x="0" y="241"/>
                </a:cubicBezTo>
                <a:cubicBezTo>
                  <a:pt x="0" y="234"/>
                  <a:pt x="6" y="227"/>
                  <a:pt x="13" y="227"/>
                </a:cubicBezTo>
                <a:cubicBezTo>
                  <a:pt x="21" y="227"/>
                  <a:pt x="27" y="234"/>
                  <a:pt x="27" y="241"/>
                </a:cubicBezTo>
              </a:path>
              <a:path w="308" h="825">
                <a:moveTo>
                  <a:pt x="308" y="127"/>
                </a:moveTo>
                <a:cubicBezTo>
                  <a:pt x="308" y="135"/>
                  <a:pt x="302" y="142"/>
                  <a:pt x="294" y="142"/>
                </a:cubicBezTo>
                <a:cubicBezTo>
                  <a:pt x="286" y="142"/>
                  <a:pt x="280" y="135"/>
                  <a:pt x="280" y="127"/>
                </a:cubicBezTo>
                <a:cubicBezTo>
                  <a:pt x="280" y="120"/>
                  <a:pt x="286" y="113"/>
                  <a:pt x="294" y="113"/>
                </a:cubicBezTo>
                <a:cubicBezTo>
                  <a:pt x="302" y="113"/>
                  <a:pt x="308" y="120"/>
                  <a:pt x="308" y="127"/>
                </a:cubicBezTo>
              </a:path>
              <a:path w="308" h="825">
                <a:moveTo>
                  <a:pt x="168" y="127"/>
                </a:moveTo>
                <a:cubicBezTo>
                  <a:pt x="168" y="135"/>
                  <a:pt x="161" y="142"/>
                  <a:pt x="154" y="142"/>
                </a:cubicBezTo>
                <a:cubicBezTo>
                  <a:pt x="146" y="142"/>
                  <a:pt x="140" y="135"/>
                  <a:pt x="140" y="127"/>
                </a:cubicBezTo>
                <a:cubicBezTo>
                  <a:pt x="140" y="120"/>
                  <a:pt x="146" y="113"/>
                  <a:pt x="154" y="113"/>
                </a:cubicBezTo>
                <a:cubicBezTo>
                  <a:pt x="161" y="113"/>
                  <a:pt x="168" y="120"/>
                  <a:pt x="168" y="127"/>
                </a:cubicBezTo>
              </a:path>
              <a:path w="308" h="825">
                <a:moveTo>
                  <a:pt x="27" y="127"/>
                </a:moveTo>
                <a:cubicBezTo>
                  <a:pt x="27" y="135"/>
                  <a:pt x="21" y="142"/>
                  <a:pt x="13" y="142"/>
                </a:cubicBezTo>
                <a:cubicBezTo>
                  <a:pt x="6" y="142"/>
                  <a:pt x="0" y="135"/>
                  <a:pt x="0" y="127"/>
                </a:cubicBezTo>
                <a:cubicBezTo>
                  <a:pt x="0" y="120"/>
                  <a:pt x="6" y="113"/>
                  <a:pt x="13" y="113"/>
                </a:cubicBezTo>
                <a:cubicBezTo>
                  <a:pt x="21" y="113"/>
                  <a:pt x="27" y="120"/>
                  <a:pt x="27" y="127"/>
                </a:cubicBezTo>
              </a:path>
              <a:path w="308" h="825">
                <a:moveTo>
                  <a:pt x="308" y="14"/>
                </a:moveTo>
                <a:cubicBezTo>
                  <a:pt x="308" y="21"/>
                  <a:pt x="302" y="27"/>
                  <a:pt x="294" y="27"/>
                </a:cubicBezTo>
                <a:cubicBezTo>
                  <a:pt x="286" y="27"/>
                  <a:pt x="280" y="21"/>
                  <a:pt x="280" y="14"/>
                </a:cubicBezTo>
                <a:cubicBezTo>
                  <a:pt x="280" y="6"/>
                  <a:pt x="286" y="0"/>
                  <a:pt x="294" y="0"/>
                </a:cubicBezTo>
                <a:cubicBezTo>
                  <a:pt x="302" y="0"/>
                  <a:pt x="308" y="6"/>
                  <a:pt x="308" y="14"/>
                </a:cubicBezTo>
              </a:path>
              <a:path w="308" h="825">
                <a:moveTo>
                  <a:pt x="168" y="14"/>
                </a:moveTo>
                <a:cubicBezTo>
                  <a:pt x="168" y="21"/>
                  <a:pt x="161" y="27"/>
                  <a:pt x="154" y="27"/>
                </a:cubicBezTo>
                <a:cubicBezTo>
                  <a:pt x="146" y="27"/>
                  <a:pt x="140" y="21"/>
                  <a:pt x="140" y="14"/>
                </a:cubicBezTo>
                <a:cubicBezTo>
                  <a:pt x="140" y="6"/>
                  <a:pt x="146" y="0"/>
                  <a:pt x="154" y="0"/>
                </a:cubicBezTo>
                <a:cubicBezTo>
                  <a:pt x="161" y="0"/>
                  <a:pt x="168" y="6"/>
                  <a:pt x="168" y="14"/>
                </a:cubicBezTo>
              </a:path>
              <a:path w="308" h="825">
                <a:moveTo>
                  <a:pt x="27" y="14"/>
                </a:moveTo>
                <a:cubicBezTo>
                  <a:pt x="27" y="21"/>
                  <a:pt x="21" y="27"/>
                  <a:pt x="13" y="27"/>
                </a:cubicBezTo>
                <a:cubicBezTo>
                  <a:pt x="6" y="27"/>
                  <a:pt x="0" y="21"/>
                  <a:pt x="0" y="14"/>
                </a:cubicBezTo>
                <a:cubicBezTo>
                  <a:pt x="0" y="6"/>
                  <a:pt x="6" y="0"/>
                  <a:pt x="13" y="0"/>
                </a:cubicBezTo>
                <a:cubicBezTo>
                  <a:pt x="21" y="0"/>
                  <a:pt x="27" y="6"/>
                  <a:pt x="27" y="14"/>
                </a:cubicBezTo>
              </a:path>
            </a:pathLst>
          </a:custGeom>
          <a:solidFill>
            <a:srgbClr val="D5E2C9">
              <a:alpha val="100000"/>
            </a:srgbClr>
          </a:solidFill>
          <a:ln w="0" cap="flat">
            <a:noFill/>
            <a:prstDash val="solid"/>
            <a:miter lim="0"/>
          </a:ln>
        </p:spPr>
        <p:txBody>
          <a:bodyPr rtlCol="0"/>
          <a:lstStyle/>
          <a:p>
            <a:pPr algn="ctr"/>
            <a:endParaRPr lang="zh-CN" altLang="en-US"/>
          </a:p>
        </p:txBody>
      </p:sp>
      <p:pic>
        <p:nvPicPr>
          <p:cNvPr id="2362" name="picture 2362"/>
          <p:cNvPicPr>
            <a:picLocks noChangeAspect="1"/>
          </p:cNvPicPr>
          <p:nvPr/>
        </p:nvPicPr>
        <p:blipFill>
          <a:blip r:embed="rId37"/>
          <a:stretch>
            <a:fillRect/>
          </a:stretch>
        </p:blipFill>
        <p:spPr>
          <a:xfrm rot="21600000">
            <a:off x="659523" y="5163311"/>
            <a:ext cx="27444" cy="27558"/>
          </a:xfrm>
          <a:prstGeom prst="rect">
            <a:avLst/>
          </a:prstGeom>
        </p:spPr>
      </p:pic>
      <p:sp>
        <p:nvSpPr>
          <p:cNvPr id="2364" name="path 2364"/>
          <p:cNvSpPr/>
          <p:nvPr/>
        </p:nvSpPr>
        <p:spPr>
          <a:xfrm>
            <a:off x="7814944" y="1104010"/>
            <a:ext cx="196088" cy="524002"/>
          </a:xfrm>
          <a:custGeom>
            <a:avLst/>
            <a:gdLst/>
            <a:ahLst/>
            <a:cxnLst/>
            <a:rect l="0" t="0" r="0" b="0"/>
            <a:pathLst>
              <a:path w="308" h="825">
                <a:moveTo>
                  <a:pt x="308" y="811"/>
                </a:moveTo>
                <a:cubicBezTo>
                  <a:pt x="308" y="819"/>
                  <a:pt x="302" y="825"/>
                  <a:pt x="294" y="825"/>
                </a:cubicBezTo>
                <a:cubicBezTo>
                  <a:pt x="287" y="825"/>
                  <a:pt x="280" y="819"/>
                  <a:pt x="280" y="811"/>
                </a:cubicBezTo>
                <a:cubicBezTo>
                  <a:pt x="280" y="803"/>
                  <a:pt x="287" y="797"/>
                  <a:pt x="294" y="797"/>
                </a:cubicBezTo>
                <a:cubicBezTo>
                  <a:pt x="302" y="797"/>
                  <a:pt x="308" y="803"/>
                  <a:pt x="308" y="811"/>
                </a:cubicBezTo>
              </a:path>
              <a:path w="30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30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308" h="825">
                <a:moveTo>
                  <a:pt x="308" y="697"/>
                </a:moveTo>
                <a:cubicBezTo>
                  <a:pt x="308" y="705"/>
                  <a:pt x="302" y="711"/>
                  <a:pt x="294" y="711"/>
                </a:cubicBezTo>
                <a:cubicBezTo>
                  <a:pt x="287" y="711"/>
                  <a:pt x="280" y="705"/>
                  <a:pt x="280" y="697"/>
                </a:cubicBezTo>
                <a:cubicBezTo>
                  <a:pt x="280" y="689"/>
                  <a:pt x="287" y="683"/>
                  <a:pt x="294" y="683"/>
                </a:cubicBezTo>
                <a:cubicBezTo>
                  <a:pt x="302" y="683"/>
                  <a:pt x="308" y="689"/>
                  <a:pt x="308" y="697"/>
                </a:cubicBezTo>
              </a:path>
              <a:path w="30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30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308" h="825">
                <a:moveTo>
                  <a:pt x="308" y="583"/>
                </a:moveTo>
                <a:cubicBezTo>
                  <a:pt x="308" y="591"/>
                  <a:pt x="302" y="597"/>
                  <a:pt x="294" y="597"/>
                </a:cubicBezTo>
                <a:cubicBezTo>
                  <a:pt x="287" y="597"/>
                  <a:pt x="280" y="591"/>
                  <a:pt x="280" y="583"/>
                </a:cubicBezTo>
                <a:cubicBezTo>
                  <a:pt x="280" y="575"/>
                  <a:pt x="287" y="569"/>
                  <a:pt x="294" y="569"/>
                </a:cubicBezTo>
                <a:cubicBezTo>
                  <a:pt x="302" y="569"/>
                  <a:pt x="308" y="575"/>
                  <a:pt x="308" y="583"/>
                </a:cubicBezTo>
              </a:path>
              <a:path w="30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30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308" h="825">
                <a:moveTo>
                  <a:pt x="308" y="469"/>
                </a:moveTo>
                <a:cubicBezTo>
                  <a:pt x="308" y="477"/>
                  <a:pt x="302" y="483"/>
                  <a:pt x="294" y="483"/>
                </a:cubicBezTo>
                <a:cubicBezTo>
                  <a:pt x="287" y="483"/>
                  <a:pt x="280" y="477"/>
                  <a:pt x="280" y="469"/>
                </a:cubicBezTo>
                <a:cubicBezTo>
                  <a:pt x="280" y="461"/>
                  <a:pt x="287" y="455"/>
                  <a:pt x="294" y="455"/>
                </a:cubicBezTo>
                <a:cubicBezTo>
                  <a:pt x="302" y="455"/>
                  <a:pt x="308" y="461"/>
                  <a:pt x="308" y="469"/>
                </a:cubicBezTo>
              </a:path>
              <a:path w="30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30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308" h="825">
                <a:moveTo>
                  <a:pt x="308" y="355"/>
                </a:moveTo>
                <a:cubicBezTo>
                  <a:pt x="308" y="363"/>
                  <a:pt x="302" y="369"/>
                  <a:pt x="294" y="369"/>
                </a:cubicBezTo>
                <a:cubicBezTo>
                  <a:pt x="287" y="369"/>
                  <a:pt x="280" y="363"/>
                  <a:pt x="280" y="355"/>
                </a:cubicBezTo>
                <a:cubicBezTo>
                  <a:pt x="280" y="347"/>
                  <a:pt x="287" y="341"/>
                  <a:pt x="294" y="341"/>
                </a:cubicBezTo>
                <a:cubicBezTo>
                  <a:pt x="302" y="341"/>
                  <a:pt x="308" y="347"/>
                  <a:pt x="308" y="355"/>
                </a:cubicBezTo>
              </a:path>
              <a:path w="30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30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308" h="825">
                <a:moveTo>
                  <a:pt x="308" y="241"/>
                </a:moveTo>
                <a:cubicBezTo>
                  <a:pt x="308" y="249"/>
                  <a:pt x="302" y="255"/>
                  <a:pt x="294" y="255"/>
                </a:cubicBezTo>
                <a:cubicBezTo>
                  <a:pt x="287" y="255"/>
                  <a:pt x="280" y="249"/>
                  <a:pt x="280" y="241"/>
                </a:cubicBezTo>
                <a:cubicBezTo>
                  <a:pt x="280" y="234"/>
                  <a:pt x="287" y="227"/>
                  <a:pt x="294" y="227"/>
                </a:cubicBezTo>
                <a:cubicBezTo>
                  <a:pt x="302" y="227"/>
                  <a:pt x="308" y="234"/>
                  <a:pt x="308" y="241"/>
                </a:cubicBezTo>
              </a:path>
              <a:path w="30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30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308" h="825">
                <a:moveTo>
                  <a:pt x="308" y="127"/>
                </a:moveTo>
                <a:cubicBezTo>
                  <a:pt x="308" y="135"/>
                  <a:pt x="302" y="142"/>
                  <a:pt x="294" y="142"/>
                </a:cubicBezTo>
                <a:cubicBezTo>
                  <a:pt x="287" y="142"/>
                  <a:pt x="280" y="135"/>
                  <a:pt x="280" y="127"/>
                </a:cubicBezTo>
                <a:cubicBezTo>
                  <a:pt x="280" y="120"/>
                  <a:pt x="287" y="113"/>
                  <a:pt x="294" y="113"/>
                </a:cubicBezTo>
                <a:cubicBezTo>
                  <a:pt x="302" y="113"/>
                  <a:pt x="308" y="120"/>
                  <a:pt x="308" y="127"/>
                </a:cubicBezTo>
              </a:path>
              <a:path w="30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30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308" h="825">
                <a:moveTo>
                  <a:pt x="308" y="14"/>
                </a:moveTo>
                <a:cubicBezTo>
                  <a:pt x="308" y="21"/>
                  <a:pt x="302" y="27"/>
                  <a:pt x="294" y="27"/>
                </a:cubicBezTo>
                <a:cubicBezTo>
                  <a:pt x="287" y="27"/>
                  <a:pt x="280" y="21"/>
                  <a:pt x="280" y="14"/>
                </a:cubicBezTo>
                <a:cubicBezTo>
                  <a:pt x="280" y="6"/>
                  <a:pt x="287" y="0"/>
                  <a:pt x="294" y="0"/>
                </a:cubicBezTo>
                <a:cubicBezTo>
                  <a:pt x="302" y="0"/>
                  <a:pt x="308" y="6"/>
                  <a:pt x="308" y="14"/>
                </a:cubicBezTo>
              </a:path>
              <a:path w="30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30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pic>
        <p:nvPicPr>
          <p:cNvPr id="2366" name="picture 2366"/>
          <p:cNvPicPr>
            <a:picLocks noChangeAspect="1"/>
          </p:cNvPicPr>
          <p:nvPr/>
        </p:nvPicPr>
        <p:blipFill>
          <a:blip r:embed="rId38"/>
          <a:stretch>
            <a:fillRect/>
          </a:stretch>
        </p:blipFill>
        <p:spPr>
          <a:xfrm rot="21600000">
            <a:off x="659523" y="5300598"/>
            <a:ext cx="27444" cy="27431"/>
          </a:xfrm>
          <a:prstGeom prst="rect">
            <a:avLst/>
          </a:prstGeom>
        </p:spPr>
      </p:pic>
      <p:sp>
        <p:nvSpPr>
          <p:cNvPr id="2368" name="path 2368"/>
          <p:cNvSpPr/>
          <p:nvPr/>
        </p:nvSpPr>
        <p:spPr>
          <a:xfrm>
            <a:off x="8349488" y="1104010"/>
            <a:ext cx="196088" cy="524002"/>
          </a:xfrm>
          <a:custGeom>
            <a:avLst/>
            <a:gdLst/>
            <a:ahLst/>
            <a:cxnLst/>
            <a:rect l="0" t="0" r="0" b="0"/>
            <a:pathLst>
              <a:path w="308" h="825">
                <a:moveTo>
                  <a:pt x="308" y="811"/>
                </a:moveTo>
                <a:cubicBezTo>
                  <a:pt x="308" y="819"/>
                  <a:pt x="302" y="825"/>
                  <a:pt x="294" y="825"/>
                </a:cubicBezTo>
                <a:cubicBezTo>
                  <a:pt x="287" y="825"/>
                  <a:pt x="280" y="819"/>
                  <a:pt x="280" y="811"/>
                </a:cubicBezTo>
                <a:cubicBezTo>
                  <a:pt x="280" y="803"/>
                  <a:pt x="287" y="797"/>
                  <a:pt x="294" y="797"/>
                </a:cubicBezTo>
                <a:cubicBezTo>
                  <a:pt x="302" y="797"/>
                  <a:pt x="308" y="803"/>
                  <a:pt x="308" y="811"/>
                </a:cubicBezTo>
              </a:path>
              <a:path w="30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30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308" h="825">
                <a:moveTo>
                  <a:pt x="308" y="697"/>
                </a:moveTo>
                <a:cubicBezTo>
                  <a:pt x="308" y="705"/>
                  <a:pt x="302" y="711"/>
                  <a:pt x="294" y="711"/>
                </a:cubicBezTo>
                <a:cubicBezTo>
                  <a:pt x="287" y="711"/>
                  <a:pt x="280" y="705"/>
                  <a:pt x="280" y="697"/>
                </a:cubicBezTo>
                <a:cubicBezTo>
                  <a:pt x="280" y="689"/>
                  <a:pt x="287" y="683"/>
                  <a:pt x="294" y="683"/>
                </a:cubicBezTo>
                <a:cubicBezTo>
                  <a:pt x="302" y="683"/>
                  <a:pt x="308" y="689"/>
                  <a:pt x="308" y="697"/>
                </a:cubicBezTo>
              </a:path>
              <a:path w="30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30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308" h="825">
                <a:moveTo>
                  <a:pt x="308" y="583"/>
                </a:moveTo>
                <a:cubicBezTo>
                  <a:pt x="308" y="591"/>
                  <a:pt x="302" y="597"/>
                  <a:pt x="294" y="597"/>
                </a:cubicBezTo>
                <a:cubicBezTo>
                  <a:pt x="287" y="597"/>
                  <a:pt x="280" y="591"/>
                  <a:pt x="280" y="583"/>
                </a:cubicBezTo>
                <a:cubicBezTo>
                  <a:pt x="280" y="575"/>
                  <a:pt x="287" y="569"/>
                  <a:pt x="294" y="569"/>
                </a:cubicBezTo>
                <a:cubicBezTo>
                  <a:pt x="302" y="569"/>
                  <a:pt x="308" y="575"/>
                  <a:pt x="308" y="583"/>
                </a:cubicBezTo>
              </a:path>
              <a:path w="30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30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308" h="825">
                <a:moveTo>
                  <a:pt x="308" y="469"/>
                </a:moveTo>
                <a:cubicBezTo>
                  <a:pt x="308" y="477"/>
                  <a:pt x="302" y="483"/>
                  <a:pt x="294" y="483"/>
                </a:cubicBezTo>
                <a:cubicBezTo>
                  <a:pt x="287" y="483"/>
                  <a:pt x="280" y="477"/>
                  <a:pt x="280" y="469"/>
                </a:cubicBezTo>
                <a:cubicBezTo>
                  <a:pt x="280" y="461"/>
                  <a:pt x="287" y="455"/>
                  <a:pt x="294" y="455"/>
                </a:cubicBezTo>
                <a:cubicBezTo>
                  <a:pt x="302" y="455"/>
                  <a:pt x="308" y="461"/>
                  <a:pt x="308" y="469"/>
                </a:cubicBezTo>
              </a:path>
              <a:path w="30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30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308" h="825">
                <a:moveTo>
                  <a:pt x="308" y="355"/>
                </a:moveTo>
                <a:cubicBezTo>
                  <a:pt x="308" y="363"/>
                  <a:pt x="302" y="369"/>
                  <a:pt x="294" y="369"/>
                </a:cubicBezTo>
                <a:cubicBezTo>
                  <a:pt x="287" y="369"/>
                  <a:pt x="280" y="363"/>
                  <a:pt x="280" y="355"/>
                </a:cubicBezTo>
                <a:cubicBezTo>
                  <a:pt x="280" y="347"/>
                  <a:pt x="287" y="341"/>
                  <a:pt x="294" y="341"/>
                </a:cubicBezTo>
                <a:cubicBezTo>
                  <a:pt x="302" y="341"/>
                  <a:pt x="308" y="347"/>
                  <a:pt x="308" y="355"/>
                </a:cubicBezTo>
              </a:path>
              <a:path w="30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30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308" h="825">
                <a:moveTo>
                  <a:pt x="308" y="241"/>
                </a:moveTo>
                <a:cubicBezTo>
                  <a:pt x="308" y="249"/>
                  <a:pt x="302" y="255"/>
                  <a:pt x="294" y="255"/>
                </a:cubicBezTo>
                <a:cubicBezTo>
                  <a:pt x="287" y="255"/>
                  <a:pt x="280" y="249"/>
                  <a:pt x="280" y="241"/>
                </a:cubicBezTo>
                <a:cubicBezTo>
                  <a:pt x="280" y="234"/>
                  <a:pt x="287" y="227"/>
                  <a:pt x="294" y="227"/>
                </a:cubicBezTo>
                <a:cubicBezTo>
                  <a:pt x="302" y="227"/>
                  <a:pt x="308" y="234"/>
                  <a:pt x="308" y="241"/>
                </a:cubicBezTo>
              </a:path>
              <a:path w="30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30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308" h="825">
                <a:moveTo>
                  <a:pt x="308" y="127"/>
                </a:moveTo>
                <a:cubicBezTo>
                  <a:pt x="308" y="135"/>
                  <a:pt x="302" y="142"/>
                  <a:pt x="294" y="142"/>
                </a:cubicBezTo>
                <a:cubicBezTo>
                  <a:pt x="287" y="142"/>
                  <a:pt x="280" y="135"/>
                  <a:pt x="280" y="127"/>
                </a:cubicBezTo>
                <a:cubicBezTo>
                  <a:pt x="280" y="120"/>
                  <a:pt x="287" y="113"/>
                  <a:pt x="294" y="113"/>
                </a:cubicBezTo>
                <a:cubicBezTo>
                  <a:pt x="302" y="113"/>
                  <a:pt x="308" y="120"/>
                  <a:pt x="308" y="127"/>
                </a:cubicBezTo>
              </a:path>
              <a:path w="30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30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308" h="825">
                <a:moveTo>
                  <a:pt x="308" y="14"/>
                </a:moveTo>
                <a:cubicBezTo>
                  <a:pt x="308" y="21"/>
                  <a:pt x="302" y="27"/>
                  <a:pt x="294" y="27"/>
                </a:cubicBezTo>
                <a:cubicBezTo>
                  <a:pt x="287" y="27"/>
                  <a:pt x="280" y="21"/>
                  <a:pt x="280" y="14"/>
                </a:cubicBezTo>
                <a:cubicBezTo>
                  <a:pt x="280" y="6"/>
                  <a:pt x="287" y="0"/>
                  <a:pt x="294" y="0"/>
                </a:cubicBezTo>
                <a:cubicBezTo>
                  <a:pt x="302" y="0"/>
                  <a:pt x="308" y="6"/>
                  <a:pt x="308" y="14"/>
                </a:cubicBezTo>
              </a:path>
              <a:path w="30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30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pic>
        <p:nvPicPr>
          <p:cNvPr id="2370" name="picture 2370"/>
          <p:cNvPicPr>
            <a:picLocks noChangeAspect="1"/>
          </p:cNvPicPr>
          <p:nvPr/>
        </p:nvPicPr>
        <p:blipFill>
          <a:blip r:embed="rId39"/>
          <a:stretch>
            <a:fillRect/>
          </a:stretch>
        </p:blipFill>
        <p:spPr>
          <a:xfrm rot="21600000">
            <a:off x="548093" y="5300598"/>
            <a:ext cx="27457" cy="27431"/>
          </a:xfrm>
          <a:prstGeom prst="rect">
            <a:avLst/>
          </a:prstGeom>
        </p:spPr>
      </p:pic>
      <p:sp>
        <p:nvSpPr>
          <p:cNvPr id="2372" name="path 2372"/>
          <p:cNvSpPr/>
          <p:nvPr/>
        </p:nvSpPr>
        <p:spPr>
          <a:xfrm>
            <a:off x="8082280" y="1104010"/>
            <a:ext cx="195960" cy="524002"/>
          </a:xfrm>
          <a:custGeom>
            <a:avLst/>
            <a:gdLst/>
            <a:ahLst/>
            <a:cxnLst/>
            <a:rect l="0" t="0" r="0" b="0"/>
            <a:pathLst>
              <a:path w="308" h="825">
                <a:moveTo>
                  <a:pt x="308" y="811"/>
                </a:moveTo>
                <a:cubicBezTo>
                  <a:pt x="308" y="819"/>
                  <a:pt x="302" y="825"/>
                  <a:pt x="294" y="825"/>
                </a:cubicBezTo>
                <a:cubicBezTo>
                  <a:pt x="286" y="825"/>
                  <a:pt x="280" y="819"/>
                  <a:pt x="280" y="811"/>
                </a:cubicBezTo>
                <a:cubicBezTo>
                  <a:pt x="280" y="803"/>
                  <a:pt x="286" y="797"/>
                  <a:pt x="294" y="797"/>
                </a:cubicBezTo>
                <a:cubicBezTo>
                  <a:pt x="302" y="797"/>
                  <a:pt x="308" y="803"/>
                  <a:pt x="308" y="811"/>
                </a:cubicBezTo>
              </a:path>
              <a:path w="308" h="825">
                <a:moveTo>
                  <a:pt x="168" y="811"/>
                </a:moveTo>
                <a:cubicBezTo>
                  <a:pt x="168" y="819"/>
                  <a:pt x="161" y="825"/>
                  <a:pt x="154" y="825"/>
                </a:cubicBezTo>
                <a:cubicBezTo>
                  <a:pt x="146" y="825"/>
                  <a:pt x="140" y="819"/>
                  <a:pt x="140" y="811"/>
                </a:cubicBezTo>
                <a:cubicBezTo>
                  <a:pt x="140" y="803"/>
                  <a:pt x="146" y="797"/>
                  <a:pt x="154" y="797"/>
                </a:cubicBezTo>
                <a:cubicBezTo>
                  <a:pt x="161" y="797"/>
                  <a:pt x="168" y="803"/>
                  <a:pt x="168" y="811"/>
                </a:cubicBezTo>
              </a:path>
              <a:path w="308" h="825">
                <a:moveTo>
                  <a:pt x="27" y="811"/>
                </a:moveTo>
                <a:cubicBezTo>
                  <a:pt x="27" y="819"/>
                  <a:pt x="21" y="825"/>
                  <a:pt x="13" y="825"/>
                </a:cubicBezTo>
                <a:cubicBezTo>
                  <a:pt x="6" y="825"/>
                  <a:pt x="0" y="819"/>
                  <a:pt x="0" y="811"/>
                </a:cubicBezTo>
                <a:cubicBezTo>
                  <a:pt x="0" y="803"/>
                  <a:pt x="6" y="797"/>
                  <a:pt x="13" y="797"/>
                </a:cubicBezTo>
                <a:cubicBezTo>
                  <a:pt x="21" y="797"/>
                  <a:pt x="27" y="803"/>
                  <a:pt x="27" y="811"/>
                </a:cubicBezTo>
              </a:path>
              <a:path w="308" h="825">
                <a:moveTo>
                  <a:pt x="308" y="697"/>
                </a:moveTo>
                <a:cubicBezTo>
                  <a:pt x="308" y="705"/>
                  <a:pt x="302" y="711"/>
                  <a:pt x="294" y="711"/>
                </a:cubicBezTo>
                <a:cubicBezTo>
                  <a:pt x="286" y="711"/>
                  <a:pt x="280" y="705"/>
                  <a:pt x="280" y="697"/>
                </a:cubicBezTo>
                <a:cubicBezTo>
                  <a:pt x="280" y="689"/>
                  <a:pt x="286" y="683"/>
                  <a:pt x="294" y="683"/>
                </a:cubicBezTo>
                <a:cubicBezTo>
                  <a:pt x="302" y="683"/>
                  <a:pt x="308" y="689"/>
                  <a:pt x="308" y="697"/>
                </a:cubicBezTo>
              </a:path>
              <a:path w="308" h="825">
                <a:moveTo>
                  <a:pt x="168" y="697"/>
                </a:moveTo>
                <a:cubicBezTo>
                  <a:pt x="168" y="705"/>
                  <a:pt x="161" y="711"/>
                  <a:pt x="154" y="711"/>
                </a:cubicBezTo>
                <a:cubicBezTo>
                  <a:pt x="146" y="711"/>
                  <a:pt x="140" y="705"/>
                  <a:pt x="140" y="697"/>
                </a:cubicBezTo>
                <a:cubicBezTo>
                  <a:pt x="140" y="689"/>
                  <a:pt x="146" y="683"/>
                  <a:pt x="154" y="683"/>
                </a:cubicBezTo>
                <a:cubicBezTo>
                  <a:pt x="161" y="683"/>
                  <a:pt x="168" y="689"/>
                  <a:pt x="168" y="697"/>
                </a:cubicBezTo>
              </a:path>
              <a:path w="308" h="825">
                <a:moveTo>
                  <a:pt x="27" y="697"/>
                </a:moveTo>
                <a:cubicBezTo>
                  <a:pt x="27" y="705"/>
                  <a:pt x="21" y="711"/>
                  <a:pt x="13" y="711"/>
                </a:cubicBezTo>
                <a:cubicBezTo>
                  <a:pt x="6" y="711"/>
                  <a:pt x="0" y="705"/>
                  <a:pt x="0" y="697"/>
                </a:cubicBezTo>
                <a:cubicBezTo>
                  <a:pt x="0" y="689"/>
                  <a:pt x="6" y="683"/>
                  <a:pt x="13" y="683"/>
                </a:cubicBezTo>
                <a:cubicBezTo>
                  <a:pt x="21" y="683"/>
                  <a:pt x="27" y="689"/>
                  <a:pt x="27" y="697"/>
                </a:cubicBezTo>
              </a:path>
              <a:path w="308" h="825">
                <a:moveTo>
                  <a:pt x="308" y="583"/>
                </a:moveTo>
                <a:cubicBezTo>
                  <a:pt x="308" y="591"/>
                  <a:pt x="302" y="597"/>
                  <a:pt x="294" y="597"/>
                </a:cubicBezTo>
                <a:cubicBezTo>
                  <a:pt x="286" y="597"/>
                  <a:pt x="280" y="591"/>
                  <a:pt x="280" y="583"/>
                </a:cubicBezTo>
                <a:cubicBezTo>
                  <a:pt x="280" y="575"/>
                  <a:pt x="286" y="569"/>
                  <a:pt x="294" y="569"/>
                </a:cubicBezTo>
                <a:cubicBezTo>
                  <a:pt x="302" y="569"/>
                  <a:pt x="308" y="575"/>
                  <a:pt x="308" y="583"/>
                </a:cubicBezTo>
              </a:path>
              <a:path w="308" h="825">
                <a:moveTo>
                  <a:pt x="168" y="583"/>
                </a:moveTo>
                <a:cubicBezTo>
                  <a:pt x="168" y="591"/>
                  <a:pt x="161" y="597"/>
                  <a:pt x="154" y="597"/>
                </a:cubicBezTo>
                <a:cubicBezTo>
                  <a:pt x="146" y="597"/>
                  <a:pt x="140" y="591"/>
                  <a:pt x="140" y="583"/>
                </a:cubicBezTo>
                <a:cubicBezTo>
                  <a:pt x="140" y="575"/>
                  <a:pt x="146" y="569"/>
                  <a:pt x="154" y="569"/>
                </a:cubicBezTo>
                <a:cubicBezTo>
                  <a:pt x="161" y="569"/>
                  <a:pt x="168" y="575"/>
                  <a:pt x="168" y="583"/>
                </a:cubicBezTo>
              </a:path>
              <a:path w="308" h="825">
                <a:moveTo>
                  <a:pt x="27" y="583"/>
                </a:moveTo>
                <a:cubicBezTo>
                  <a:pt x="27" y="591"/>
                  <a:pt x="21" y="597"/>
                  <a:pt x="13" y="597"/>
                </a:cubicBezTo>
                <a:cubicBezTo>
                  <a:pt x="6" y="597"/>
                  <a:pt x="0" y="591"/>
                  <a:pt x="0" y="583"/>
                </a:cubicBezTo>
                <a:cubicBezTo>
                  <a:pt x="0" y="575"/>
                  <a:pt x="6" y="569"/>
                  <a:pt x="13" y="569"/>
                </a:cubicBezTo>
                <a:cubicBezTo>
                  <a:pt x="21" y="569"/>
                  <a:pt x="27" y="575"/>
                  <a:pt x="27" y="583"/>
                </a:cubicBezTo>
              </a:path>
              <a:path w="308" h="825">
                <a:moveTo>
                  <a:pt x="308" y="469"/>
                </a:moveTo>
                <a:cubicBezTo>
                  <a:pt x="308" y="477"/>
                  <a:pt x="302" y="483"/>
                  <a:pt x="294" y="483"/>
                </a:cubicBezTo>
                <a:cubicBezTo>
                  <a:pt x="286" y="483"/>
                  <a:pt x="280" y="477"/>
                  <a:pt x="280" y="469"/>
                </a:cubicBezTo>
                <a:cubicBezTo>
                  <a:pt x="280" y="461"/>
                  <a:pt x="286" y="455"/>
                  <a:pt x="294" y="455"/>
                </a:cubicBezTo>
                <a:cubicBezTo>
                  <a:pt x="302" y="455"/>
                  <a:pt x="308" y="461"/>
                  <a:pt x="308" y="469"/>
                </a:cubicBezTo>
              </a:path>
              <a:path w="308" h="825">
                <a:moveTo>
                  <a:pt x="168" y="469"/>
                </a:moveTo>
                <a:cubicBezTo>
                  <a:pt x="168" y="477"/>
                  <a:pt x="161" y="483"/>
                  <a:pt x="154" y="483"/>
                </a:cubicBezTo>
                <a:cubicBezTo>
                  <a:pt x="146" y="483"/>
                  <a:pt x="140" y="477"/>
                  <a:pt x="140" y="469"/>
                </a:cubicBezTo>
                <a:cubicBezTo>
                  <a:pt x="140" y="461"/>
                  <a:pt x="146" y="455"/>
                  <a:pt x="154" y="455"/>
                </a:cubicBezTo>
                <a:cubicBezTo>
                  <a:pt x="161" y="455"/>
                  <a:pt x="168" y="461"/>
                  <a:pt x="168" y="469"/>
                </a:cubicBezTo>
              </a:path>
              <a:path w="308" h="825">
                <a:moveTo>
                  <a:pt x="27" y="469"/>
                </a:moveTo>
                <a:cubicBezTo>
                  <a:pt x="27" y="477"/>
                  <a:pt x="21" y="483"/>
                  <a:pt x="13" y="483"/>
                </a:cubicBezTo>
                <a:cubicBezTo>
                  <a:pt x="6" y="483"/>
                  <a:pt x="0" y="477"/>
                  <a:pt x="0" y="469"/>
                </a:cubicBezTo>
                <a:cubicBezTo>
                  <a:pt x="0" y="461"/>
                  <a:pt x="6" y="455"/>
                  <a:pt x="13" y="455"/>
                </a:cubicBezTo>
                <a:cubicBezTo>
                  <a:pt x="21" y="455"/>
                  <a:pt x="27" y="461"/>
                  <a:pt x="27" y="469"/>
                </a:cubicBezTo>
              </a:path>
              <a:path w="308" h="825">
                <a:moveTo>
                  <a:pt x="308" y="355"/>
                </a:moveTo>
                <a:cubicBezTo>
                  <a:pt x="308" y="363"/>
                  <a:pt x="302" y="369"/>
                  <a:pt x="294" y="369"/>
                </a:cubicBezTo>
                <a:cubicBezTo>
                  <a:pt x="286" y="369"/>
                  <a:pt x="280" y="363"/>
                  <a:pt x="280" y="355"/>
                </a:cubicBezTo>
                <a:cubicBezTo>
                  <a:pt x="280" y="347"/>
                  <a:pt x="286" y="341"/>
                  <a:pt x="294" y="341"/>
                </a:cubicBezTo>
                <a:cubicBezTo>
                  <a:pt x="302" y="341"/>
                  <a:pt x="308" y="347"/>
                  <a:pt x="308" y="355"/>
                </a:cubicBezTo>
              </a:path>
              <a:path w="308" h="825">
                <a:moveTo>
                  <a:pt x="168" y="355"/>
                </a:moveTo>
                <a:cubicBezTo>
                  <a:pt x="168" y="363"/>
                  <a:pt x="161" y="369"/>
                  <a:pt x="154" y="369"/>
                </a:cubicBezTo>
                <a:cubicBezTo>
                  <a:pt x="146" y="369"/>
                  <a:pt x="140" y="363"/>
                  <a:pt x="140" y="355"/>
                </a:cubicBezTo>
                <a:cubicBezTo>
                  <a:pt x="140" y="347"/>
                  <a:pt x="146" y="341"/>
                  <a:pt x="154" y="341"/>
                </a:cubicBezTo>
                <a:cubicBezTo>
                  <a:pt x="161" y="341"/>
                  <a:pt x="168" y="347"/>
                  <a:pt x="168" y="355"/>
                </a:cubicBezTo>
              </a:path>
              <a:path w="308" h="825">
                <a:moveTo>
                  <a:pt x="27" y="355"/>
                </a:moveTo>
                <a:cubicBezTo>
                  <a:pt x="27" y="363"/>
                  <a:pt x="21" y="369"/>
                  <a:pt x="13" y="369"/>
                </a:cubicBezTo>
                <a:cubicBezTo>
                  <a:pt x="6" y="369"/>
                  <a:pt x="0" y="363"/>
                  <a:pt x="0" y="355"/>
                </a:cubicBezTo>
                <a:cubicBezTo>
                  <a:pt x="0" y="347"/>
                  <a:pt x="6" y="341"/>
                  <a:pt x="13" y="341"/>
                </a:cubicBezTo>
                <a:cubicBezTo>
                  <a:pt x="21" y="341"/>
                  <a:pt x="27" y="347"/>
                  <a:pt x="27" y="355"/>
                </a:cubicBezTo>
              </a:path>
              <a:path w="308" h="825">
                <a:moveTo>
                  <a:pt x="308" y="241"/>
                </a:moveTo>
                <a:cubicBezTo>
                  <a:pt x="308" y="249"/>
                  <a:pt x="302" y="255"/>
                  <a:pt x="294" y="255"/>
                </a:cubicBezTo>
                <a:cubicBezTo>
                  <a:pt x="286" y="255"/>
                  <a:pt x="280" y="249"/>
                  <a:pt x="280" y="241"/>
                </a:cubicBezTo>
                <a:cubicBezTo>
                  <a:pt x="280" y="234"/>
                  <a:pt x="286" y="227"/>
                  <a:pt x="294" y="227"/>
                </a:cubicBezTo>
                <a:cubicBezTo>
                  <a:pt x="302" y="227"/>
                  <a:pt x="308" y="234"/>
                  <a:pt x="308" y="241"/>
                </a:cubicBezTo>
              </a:path>
              <a:path w="308" h="825">
                <a:moveTo>
                  <a:pt x="168" y="241"/>
                </a:moveTo>
                <a:cubicBezTo>
                  <a:pt x="168" y="249"/>
                  <a:pt x="161" y="255"/>
                  <a:pt x="154" y="255"/>
                </a:cubicBezTo>
                <a:cubicBezTo>
                  <a:pt x="146" y="255"/>
                  <a:pt x="140" y="249"/>
                  <a:pt x="140" y="241"/>
                </a:cubicBezTo>
                <a:cubicBezTo>
                  <a:pt x="140" y="234"/>
                  <a:pt x="146" y="227"/>
                  <a:pt x="154" y="227"/>
                </a:cubicBezTo>
                <a:cubicBezTo>
                  <a:pt x="161" y="227"/>
                  <a:pt x="168" y="234"/>
                  <a:pt x="168" y="241"/>
                </a:cubicBezTo>
              </a:path>
              <a:path w="308" h="825">
                <a:moveTo>
                  <a:pt x="27" y="241"/>
                </a:moveTo>
                <a:cubicBezTo>
                  <a:pt x="27" y="249"/>
                  <a:pt x="21" y="255"/>
                  <a:pt x="13" y="255"/>
                </a:cubicBezTo>
                <a:cubicBezTo>
                  <a:pt x="6" y="255"/>
                  <a:pt x="0" y="249"/>
                  <a:pt x="0" y="241"/>
                </a:cubicBezTo>
                <a:cubicBezTo>
                  <a:pt x="0" y="234"/>
                  <a:pt x="6" y="227"/>
                  <a:pt x="13" y="227"/>
                </a:cubicBezTo>
                <a:cubicBezTo>
                  <a:pt x="21" y="227"/>
                  <a:pt x="27" y="234"/>
                  <a:pt x="27" y="241"/>
                </a:cubicBezTo>
              </a:path>
              <a:path w="308" h="825">
                <a:moveTo>
                  <a:pt x="308" y="127"/>
                </a:moveTo>
                <a:cubicBezTo>
                  <a:pt x="308" y="135"/>
                  <a:pt x="302" y="142"/>
                  <a:pt x="294" y="142"/>
                </a:cubicBezTo>
                <a:cubicBezTo>
                  <a:pt x="286" y="142"/>
                  <a:pt x="280" y="135"/>
                  <a:pt x="280" y="127"/>
                </a:cubicBezTo>
                <a:cubicBezTo>
                  <a:pt x="280" y="120"/>
                  <a:pt x="286" y="113"/>
                  <a:pt x="294" y="113"/>
                </a:cubicBezTo>
                <a:cubicBezTo>
                  <a:pt x="302" y="113"/>
                  <a:pt x="308" y="120"/>
                  <a:pt x="308" y="127"/>
                </a:cubicBezTo>
              </a:path>
              <a:path w="308" h="825">
                <a:moveTo>
                  <a:pt x="168" y="127"/>
                </a:moveTo>
                <a:cubicBezTo>
                  <a:pt x="168" y="135"/>
                  <a:pt x="161" y="142"/>
                  <a:pt x="154" y="142"/>
                </a:cubicBezTo>
                <a:cubicBezTo>
                  <a:pt x="146" y="142"/>
                  <a:pt x="140" y="135"/>
                  <a:pt x="140" y="127"/>
                </a:cubicBezTo>
                <a:cubicBezTo>
                  <a:pt x="140" y="120"/>
                  <a:pt x="146" y="113"/>
                  <a:pt x="154" y="113"/>
                </a:cubicBezTo>
                <a:cubicBezTo>
                  <a:pt x="161" y="113"/>
                  <a:pt x="168" y="120"/>
                  <a:pt x="168" y="127"/>
                </a:cubicBezTo>
              </a:path>
              <a:path w="308" h="825">
                <a:moveTo>
                  <a:pt x="27" y="127"/>
                </a:moveTo>
                <a:cubicBezTo>
                  <a:pt x="27" y="135"/>
                  <a:pt x="21" y="142"/>
                  <a:pt x="13" y="142"/>
                </a:cubicBezTo>
                <a:cubicBezTo>
                  <a:pt x="6" y="142"/>
                  <a:pt x="0" y="135"/>
                  <a:pt x="0" y="127"/>
                </a:cubicBezTo>
                <a:cubicBezTo>
                  <a:pt x="0" y="120"/>
                  <a:pt x="6" y="113"/>
                  <a:pt x="13" y="113"/>
                </a:cubicBezTo>
                <a:cubicBezTo>
                  <a:pt x="21" y="113"/>
                  <a:pt x="27" y="120"/>
                  <a:pt x="27" y="127"/>
                </a:cubicBezTo>
              </a:path>
              <a:path w="308" h="825">
                <a:moveTo>
                  <a:pt x="308" y="14"/>
                </a:moveTo>
                <a:cubicBezTo>
                  <a:pt x="308" y="21"/>
                  <a:pt x="302" y="27"/>
                  <a:pt x="294" y="27"/>
                </a:cubicBezTo>
                <a:cubicBezTo>
                  <a:pt x="286" y="27"/>
                  <a:pt x="280" y="21"/>
                  <a:pt x="280" y="14"/>
                </a:cubicBezTo>
                <a:cubicBezTo>
                  <a:pt x="280" y="6"/>
                  <a:pt x="286" y="0"/>
                  <a:pt x="294" y="0"/>
                </a:cubicBezTo>
                <a:cubicBezTo>
                  <a:pt x="302" y="0"/>
                  <a:pt x="308" y="6"/>
                  <a:pt x="308" y="14"/>
                </a:cubicBezTo>
              </a:path>
              <a:path w="308" h="825">
                <a:moveTo>
                  <a:pt x="168" y="14"/>
                </a:moveTo>
                <a:cubicBezTo>
                  <a:pt x="168" y="21"/>
                  <a:pt x="161" y="27"/>
                  <a:pt x="154" y="27"/>
                </a:cubicBezTo>
                <a:cubicBezTo>
                  <a:pt x="146" y="27"/>
                  <a:pt x="140" y="21"/>
                  <a:pt x="140" y="14"/>
                </a:cubicBezTo>
                <a:cubicBezTo>
                  <a:pt x="140" y="6"/>
                  <a:pt x="146" y="0"/>
                  <a:pt x="154" y="0"/>
                </a:cubicBezTo>
                <a:cubicBezTo>
                  <a:pt x="161" y="0"/>
                  <a:pt x="168" y="6"/>
                  <a:pt x="168" y="14"/>
                </a:cubicBezTo>
              </a:path>
              <a:path w="308" h="825">
                <a:moveTo>
                  <a:pt x="27" y="14"/>
                </a:moveTo>
                <a:cubicBezTo>
                  <a:pt x="27" y="21"/>
                  <a:pt x="21" y="27"/>
                  <a:pt x="13" y="27"/>
                </a:cubicBezTo>
                <a:cubicBezTo>
                  <a:pt x="6" y="27"/>
                  <a:pt x="0" y="21"/>
                  <a:pt x="0" y="14"/>
                </a:cubicBezTo>
                <a:cubicBezTo>
                  <a:pt x="0" y="6"/>
                  <a:pt x="6" y="0"/>
                  <a:pt x="13" y="0"/>
                </a:cubicBezTo>
                <a:cubicBezTo>
                  <a:pt x="21" y="0"/>
                  <a:pt x="27" y="6"/>
                  <a:pt x="27" y="14"/>
                </a:cubicBezTo>
              </a:path>
            </a:pathLst>
          </a:custGeom>
          <a:solidFill>
            <a:srgbClr val="D5E2C9">
              <a:alpha val="100000"/>
            </a:srgbClr>
          </a:solidFill>
          <a:ln w="0" cap="flat">
            <a:noFill/>
            <a:prstDash val="solid"/>
            <a:miter lim="0"/>
          </a:ln>
        </p:spPr>
        <p:txBody>
          <a:bodyPr rtlCol="0"/>
          <a:lstStyle/>
          <a:p>
            <a:pPr algn="ctr"/>
            <a:endParaRPr lang="zh-CN" altLang="en-US"/>
          </a:p>
        </p:txBody>
      </p:sp>
      <p:pic>
        <p:nvPicPr>
          <p:cNvPr id="2374" name="picture 2374"/>
          <p:cNvPicPr>
            <a:picLocks noChangeAspect="1"/>
          </p:cNvPicPr>
          <p:nvPr/>
        </p:nvPicPr>
        <p:blipFill>
          <a:blip r:embed="rId40"/>
          <a:stretch>
            <a:fillRect/>
          </a:stretch>
        </p:blipFill>
        <p:spPr>
          <a:xfrm rot="21600000">
            <a:off x="11307818" y="1069604"/>
            <a:ext cx="884181" cy="1167459"/>
          </a:xfrm>
          <a:prstGeom prst="rect">
            <a:avLst/>
          </a:prstGeom>
        </p:spPr>
      </p:pic>
      <p:pic>
        <p:nvPicPr>
          <p:cNvPr id="2376" name="picture 2376"/>
          <p:cNvPicPr>
            <a:picLocks noChangeAspect="1"/>
          </p:cNvPicPr>
          <p:nvPr/>
        </p:nvPicPr>
        <p:blipFill>
          <a:blip r:embed="rId41"/>
          <a:stretch>
            <a:fillRect/>
          </a:stretch>
        </p:blipFill>
        <p:spPr>
          <a:xfrm rot="21600000">
            <a:off x="11144250" y="0"/>
            <a:ext cx="560451" cy="482600"/>
          </a:xfrm>
          <a:prstGeom prst="rect">
            <a:avLst/>
          </a:prstGeom>
        </p:spPr>
      </p:pic>
      <p:sp>
        <p:nvSpPr>
          <p:cNvPr id="2378" name="path 2378"/>
          <p:cNvSpPr/>
          <p:nvPr/>
        </p:nvSpPr>
        <p:spPr>
          <a:xfrm>
            <a:off x="10737977" y="5198871"/>
            <a:ext cx="1400047" cy="807427"/>
          </a:xfrm>
          <a:custGeom>
            <a:avLst/>
            <a:gdLst/>
            <a:ahLst/>
            <a:cxnLst/>
            <a:rect l="0" t="0" r="0" b="0"/>
            <a:pathLst>
              <a:path w="2204" h="1271">
                <a:moveTo>
                  <a:pt x="0" y="21"/>
                </a:moveTo>
                <a:cubicBezTo>
                  <a:pt x="0" y="9"/>
                  <a:pt x="9" y="0"/>
                  <a:pt x="21" y="0"/>
                </a:cubicBezTo>
                <a:cubicBezTo>
                  <a:pt x="33" y="0"/>
                  <a:pt x="43" y="9"/>
                  <a:pt x="43" y="21"/>
                </a:cubicBezTo>
                <a:cubicBezTo>
                  <a:pt x="43" y="33"/>
                  <a:pt x="33" y="43"/>
                  <a:pt x="21" y="43"/>
                </a:cubicBezTo>
                <a:cubicBezTo>
                  <a:pt x="9" y="43"/>
                  <a:pt x="0" y="33"/>
                  <a:pt x="0" y="21"/>
                </a:cubicBezTo>
              </a:path>
              <a:path w="2204" h="1271">
                <a:moveTo>
                  <a:pt x="216" y="21"/>
                </a:moveTo>
                <a:cubicBezTo>
                  <a:pt x="216" y="9"/>
                  <a:pt x="225" y="0"/>
                  <a:pt x="237" y="0"/>
                </a:cubicBezTo>
                <a:cubicBezTo>
                  <a:pt x="249" y="0"/>
                  <a:pt x="259" y="9"/>
                  <a:pt x="259" y="21"/>
                </a:cubicBezTo>
                <a:cubicBezTo>
                  <a:pt x="259" y="33"/>
                  <a:pt x="249" y="43"/>
                  <a:pt x="237" y="43"/>
                </a:cubicBezTo>
                <a:cubicBezTo>
                  <a:pt x="225" y="43"/>
                  <a:pt x="216" y="33"/>
                  <a:pt x="216" y="21"/>
                </a:cubicBezTo>
              </a:path>
              <a:path w="2204" h="1271">
                <a:moveTo>
                  <a:pt x="432" y="21"/>
                </a:moveTo>
                <a:cubicBezTo>
                  <a:pt x="432" y="9"/>
                  <a:pt x="441" y="0"/>
                  <a:pt x="454" y="0"/>
                </a:cubicBezTo>
                <a:cubicBezTo>
                  <a:pt x="465" y="0"/>
                  <a:pt x="475" y="9"/>
                  <a:pt x="475" y="21"/>
                </a:cubicBezTo>
                <a:cubicBezTo>
                  <a:pt x="475" y="33"/>
                  <a:pt x="465" y="43"/>
                  <a:pt x="454" y="43"/>
                </a:cubicBezTo>
                <a:cubicBezTo>
                  <a:pt x="441" y="43"/>
                  <a:pt x="432" y="33"/>
                  <a:pt x="432" y="21"/>
                </a:cubicBezTo>
              </a:path>
              <a:path w="2204" h="1271">
                <a:moveTo>
                  <a:pt x="648" y="21"/>
                </a:moveTo>
                <a:cubicBezTo>
                  <a:pt x="648" y="9"/>
                  <a:pt x="658" y="0"/>
                  <a:pt x="670" y="0"/>
                </a:cubicBezTo>
                <a:cubicBezTo>
                  <a:pt x="681" y="0"/>
                  <a:pt x="691" y="9"/>
                  <a:pt x="691" y="21"/>
                </a:cubicBezTo>
                <a:cubicBezTo>
                  <a:pt x="691" y="33"/>
                  <a:pt x="681" y="43"/>
                  <a:pt x="670" y="43"/>
                </a:cubicBezTo>
                <a:cubicBezTo>
                  <a:pt x="658" y="43"/>
                  <a:pt x="648" y="33"/>
                  <a:pt x="648" y="21"/>
                </a:cubicBezTo>
              </a:path>
              <a:path w="2204" h="1271">
                <a:moveTo>
                  <a:pt x="864" y="21"/>
                </a:moveTo>
                <a:cubicBezTo>
                  <a:pt x="864" y="9"/>
                  <a:pt x="874" y="0"/>
                  <a:pt x="886" y="0"/>
                </a:cubicBezTo>
                <a:cubicBezTo>
                  <a:pt x="898" y="0"/>
                  <a:pt x="907" y="9"/>
                  <a:pt x="907" y="21"/>
                </a:cubicBezTo>
                <a:cubicBezTo>
                  <a:pt x="907" y="33"/>
                  <a:pt x="898" y="43"/>
                  <a:pt x="886" y="43"/>
                </a:cubicBezTo>
                <a:cubicBezTo>
                  <a:pt x="874" y="43"/>
                  <a:pt x="864" y="33"/>
                  <a:pt x="864" y="21"/>
                </a:cubicBezTo>
              </a:path>
              <a:path w="2204" h="1271">
                <a:moveTo>
                  <a:pt x="1080" y="21"/>
                </a:moveTo>
                <a:cubicBezTo>
                  <a:pt x="1080" y="9"/>
                  <a:pt x="1090" y="0"/>
                  <a:pt x="1102" y="0"/>
                </a:cubicBezTo>
                <a:cubicBezTo>
                  <a:pt x="1114" y="0"/>
                  <a:pt x="1124" y="9"/>
                  <a:pt x="1124" y="21"/>
                </a:cubicBezTo>
                <a:cubicBezTo>
                  <a:pt x="1124" y="33"/>
                  <a:pt x="1114" y="43"/>
                  <a:pt x="1102" y="43"/>
                </a:cubicBezTo>
                <a:cubicBezTo>
                  <a:pt x="1090" y="43"/>
                  <a:pt x="1080" y="33"/>
                  <a:pt x="1080" y="21"/>
                </a:cubicBezTo>
              </a:path>
              <a:path w="2204" h="1271">
                <a:moveTo>
                  <a:pt x="1296" y="21"/>
                </a:moveTo>
                <a:cubicBezTo>
                  <a:pt x="1296" y="9"/>
                  <a:pt x="1306" y="0"/>
                  <a:pt x="1318" y="0"/>
                </a:cubicBezTo>
                <a:cubicBezTo>
                  <a:pt x="1330" y="0"/>
                  <a:pt x="1340" y="9"/>
                  <a:pt x="1340" y="21"/>
                </a:cubicBezTo>
                <a:cubicBezTo>
                  <a:pt x="1340" y="33"/>
                  <a:pt x="1330" y="43"/>
                  <a:pt x="1318" y="43"/>
                </a:cubicBezTo>
                <a:cubicBezTo>
                  <a:pt x="1306" y="43"/>
                  <a:pt x="1296" y="33"/>
                  <a:pt x="1296" y="21"/>
                </a:cubicBezTo>
              </a:path>
              <a:path w="2204" h="1271">
                <a:moveTo>
                  <a:pt x="1513" y="21"/>
                </a:moveTo>
                <a:cubicBezTo>
                  <a:pt x="1513" y="9"/>
                  <a:pt x="1522" y="0"/>
                  <a:pt x="1534" y="0"/>
                </a:cubicBezTo>
                <a:cubicBezTo>
                  <a:pt x="1546" y="0"/>
                  <a:pt x="1556" y="9"/>
                  <a:pt x="1556" y="21"/>
                </a:cubicBezTo>
                <a:cubicBezTo>
                  <a:pt x="1556" y="33"/>
                  <a:pt x="1546" y="43"/>
                  <a:pt x="1534" y="43"/>
                </a:cubicBezTo>
                <a:cubicBezTo>
                  <a:pt x="1522" y="43"/>
                  <a:pt x="1513" y="33"/>
                  <a:pt x="1513" y="21"/>
                </a:cubicBezTo>
              </a:path>
              <a:path w="2204" h="1271">
                <a:moveTo>
                  <a:pt x="1729" y="21"/>
                </a:moveTo>
                <a:cubicBezTo>
                  <a:pt x="1729" y="9"/>
                  <a:pt x="1739" y="0"/>
                  <a:pt x="1750" y="0"/>
                </a:cubicBezTo>
                <a:cubicBezTo>
                  <a:pt x="1762" y="0"/>
                  <a:pt x="1772" y="9"/>
                  <a:pt x="1772" y="21"/>
                </a:cubicBezTo>
                <a:cubicBezTo>
                  <a:pt x="1772" y="33"/>
                  <a:pt x="1762" y="43"/>
                  <a:pt x="1750" y="43"/>
                </a:cubicBezTo>
                <a:cubicBezTo>
                  <a:pt x="1739" y="43"/>
                  <a:pt x="1729" y="33"/>
                  <a:pt x="1729" y="21"/>
                </a:cubicBezTo>
              </a:path>
              <a:path w="2204" h="1271">
                <a:moveTo>
                  <a:pt x="1945" y="21"/>
                </a:moveTo>
                <a:cubicBezTo>
                  <a:pt x="1945" y="9"/>
                  <a:pt x="1955" y="0"/>
                  <a:pt x="1966" y="0"/>
                </a:cubicBezTo>
                <a:cubicBezTo>
                  <a:pt x="1979" y="0"/>
                  <a:pt x="1988" y="9"/>
                  <a:pt x="1988" y="21"/>
                </a:cubicBezTo>
                <a:cubicBezTo>
                  <a:pt x="1988" y="33"/>
                  <a:pt x="1979" y="43"/>
                  <a:pt x="1966" y="43"/>
                </a:cubicBezTo>
                <a:cubicBezTo>
                  <a:pt x="1955" y="43"/>
                  <a:pt x="1945" y="33"/>
                  <a:pt x="1945" y="21"/>
                </a:cubicBezTo>
              </a:path>
              <a:path w="2204" h="1271">
                <a:moveTo>
                  <a:pt x="2161" y="21"/>
                </a:moveTo>
                <a:cubicBezTo>
                  <a:pt x="2161" y="9"/>
                  <a:pt x="2171" y="0"/>
                  <a:pt x="2183" y="0"/>
                </a:cubicBezTo>
                <a:cubicBezTo>
                  <a:pt x="2195" y="0"/>
                  <a:pt x="2204" y="9"/>
                  <a:pt x="2204" y="21"/>
                </a:cubicBezTo>
                <a:cubicBezTo>
                  <a:pt x="2204" y="33"/>
                  <a:pt x="2195" y="43"/>
                  <a:pt x="2183" y="43"/>
                </a:cubicBezTo>
                <a:cubicBezTo>
                  <a:pt x="2171" y="43"/>
                  <a:pt x="2161" y="33"/>
                  <a:pt x="2161" y="21"/>
                </a:cubicBezTo>
              </a:path>
              <a:path w="2204" h="1271">
                <a:moveTo>
                  <a:pt x="0" y="197"/>
                </a:moveTo>
                <a:cubicBezTo>
                  <a:pt x="0" y="185"/>
                  <a:pt x="9" y="175"/>
                  <a:pt x="21" y="175"/>
                </a:cubicBezTo>
                <a:cubicBezTo>
                  <a:pt x="33" y="175"/>
                  <a:pt x="43" y="185"/>
                  <a:pt x="43" y="197"/>
                </a:cubicBezTo>
                <a:cubicBezTo>
                  <a:pt x="43" y="209"/>
                  <a:pt x="33" y="218"/>
                  <a:pt x="21" y="218"/>
                </a:cubicBezTo>
                <a:cubicBezTo>
                  <a:pt x="9" y="218"/>
                  <a:pt x="0" y="209"/>
                  <a:pt x="0" y="197"/>
                </a:cubicBezTo>
              </a:path>
              <a:path w="2204" h="1271">
                <a:moveTo>
                  <a:pt x="216" y="197"/>
                </a:moveTo>
                <a:cubicBezTo>
                  <a:pt x="216" y="185"/>
                  <a:pt x="225" y="175"/>
                  <a:pt x="237" y="175"/>
                </a:cubicBezTo>
                <a:cubicBezTo>
                  <a:pt x="249" y="175"/>
                  <a:pt x="259" y="185"/>
                  <a:pt x="259" y="197"/>
                </a:cubicBezTo>
                <a:cubicBezTo>
                  <a:pt x="259" y="209"/>
                  <a:pt x="249" y="218"/>
                  <a:pt x="237" y="218"/>
                </a:cubicBezTo>
                <a:cubicBezTo>
                  <a:pt x="225" y="218"/>
                  <a:pt x="216" y="209"/>
                  <a:pt x="216" y="197"/>
                </a:cubicBezTo>
              </a:path>
              <a:path w="2204" h="1271">
                <a:moveTo>
                  <a:pt x="432" y="197"/>
                </a:moveTo>
                <a:cubicBezTo>
                  <a:pt x="432" y="185"/>
                  <a:pt x="441" y="175"/>
                  <a:pt x="454" y="175"/>
                </a:cubicBezTo>
                <a:cubicBezTo>
                  <a:pt x="465" y="175"/>
                  <a:pt x="475" y="185"/>
                  <a:pt x="475" y="197"/>
                </a:cubicBezTo>
                <a:cubicBezTo>
                  <a:pt x="475" y="209"/>
                  <a:pt x="465" y="218"/>
                  <a:pt x="454" y="218"/>
                </a:cubicBezTo>
                <a:cubicBezTo>
                  <a:pt x="441" y="218"/>
                  <a:pt x="432" y="209"/>
                  <a:pt x="432" y="197"/>
                </a:cubicBezTo>
              </a:path>
              <a:path w="2204" h="1271">
                <a:moveTo>
                  <a:pt x="648" y="197"/>
                </a:moveTo>
                <a:cubicBezTo>
                  <a:pt x="648" y="185"/>
                  <a:pt x="658" y="175"/>
                  <a:pt x="670" y="175"/>
                </a:cubicBezTo>
                <a:cubicBezTo>
                  <a:pt x="681" y="175"/>
                  <a:pt x="691" y="185"/>
                  <a:pt x="691" y="197"/>
                </a:cubicBezTo>
                <a:cubicBezTo>
                  <a:pt x="691" y="209"/>
                  <a:pt x="681" y="218"/>
                  <a:pt x="670" y="218"/>
                </a:cubicBezTo>
                <a:cubicBezTo>
                  <a:pt x="658" y="218"/>
                  <a:pt x="648" y="209"/>
                  <a:pt x="648" y="197"/>
                </a:cubicBezTo>
              </a:path>
              <a:path w="2204" h="1271">
                <a:moveTo>
                  <a:pt x="864" y="197"/>
                </a:moveTo>
                <a:cubicBezTo>
                  <a:pt x="864" y="185"/>
                  <a:pt x="874" y="175"/>
                  <a:pt x="886" y="175"/>
                </a:cubicBezTo>
                <a:cubicBezTo>
                  <a:pt x="898" y="175"/>
                  <a:pt x="907" y="185"/>
                  <a:pt x="907" y="197"/>
                </a:cubicBezTo>
                <a:cubicBezTo>
                  <a:pt x="907" y="209"/>
                  <a:pt x="898" y="218"/>
                  <a:pt x="886" y="218"/>
                </a:cubicBezTo>
                <a:cubicBezTo>
                  <a:pt x="874" y="218"/>
                  <a:pt x="864" y="209"/>
                  <a:pt x="864" y="197"/>
                </a:cubicBezTo>
              </a:path>
              <a:path w="2204" h="1271">
                <a:moveTo>
                  <a:pt x="1080" y="197"/>
                </a:moveTo>
                <a:cubicBezTo>
                  <a:pt x="1080" y="185"/>
                  <a:pt x="1090" y="175"/>
                  <a:pt x="1102" y="175"/>
                </a:cubicBezTo>
                <a:cubicBezTo>
                  <a:pt x="1114" y="175"/>
                  <a:pt x="1124" y="185"/>
                  <a:pt x="1124" y="197"/>
                </a:cubicBezTo>
                <a:cubicBezTo>
                  <a:pt x="1124" y="209"/>
                  <a:pt x="1114" y="218"/>
                  <a:pt x="1102" y="218"/>
                </a:cubicBezTo>
                <a:cubicBezTo>
                  <a:pt x="1090" y="218"/>
                  <a:pt x="1080" y="209"/>
                  <a:pt x="1080" y="197"/>
                </a:cubicBezTo>
              </a:path>
              <a:path w="2204" h="1271">
                <a:moveTo>
                  <a:pt x="1296" y="197"/>
                </a:moveTo>
                <a:cubicBezTo>
                  <a:pt x="1296" y="185"/>
                  <a:pt x="1306" y="175"/>
                  <a:pt x="1318" y="175"/>
                </a:cubicBezTo>
                <a:cubicBezTo>
                  <a:pt x="1330" y="175"/>
                  <a:pt x="1340" y="185"/>
                  <a:pt x="1340" y="197"/>
                </a:cubicBezTo>
                <a:cubicBezTo>
                  <a:pt x="1340" y="209"/>
                  <a:pt x="1330" y="218"/>
                  <a:pt x="1318" y="218"/>
                </a:cubicBezTo>
                <a:cubicBezTo>
                  <a:pt x="1306" y="218"/>
                  <a:pt x="1296" y="209"/>
                  <a:pt x="1296" y="197"/>
                </a:cubicBezTo>
              </a:path>
              <a:path w="2204" h="1271">
                <a:moveTo>
                  <a:pt x="1513" y="197"/>
                </a:moveTo>
                <a:cubicBezTo>
                  <a:pt x="1513" y="185"/>
                  <a:pt x="1522" y="175"/>
                  <a:pt x="1534" y="175"/>
                </a:cubicBezTo>
                <a:cubicBezTo>
                  <a:pt x="1546" y="175"/>
                  <a:pt x="1556" y="185"/>
                  <a:pt x="1556" y="197"/>
                </a:cubicBezTo>
                <a:cubicBezTo>
                  <a:pt x="1556" y="209"/>
                  <a:pt x="1546" y="218"/>
                  <a:pt x="1534" y="218"/>
                </a:cubicBezTo>
                <a:cubicBezTo>
                  <a:pt x="1522" y="218"/>
                  <a:pt x="1513" y="209"/>
                  <a:pt x="1513" y="197"/>
                </a:cubicBezTo>
              </a:path>
              <a:path w="2204" h="1271">
                <a:moveTo>
                  <a:pt x="1729" y="197"/>
                </a:moveTo>
                <a:cubicBezTo>
                  <a:pt x="1729" y="185"/>
                  <a:pt x="1739" y="175"/>
                  <a:pt x="1750" y="175"/>
                </a:cubicBezTo>
                <a:cubicBezTo>
                  <a:pt x="1762" y="175"/>
                  <a:pt x="1772" y="185"/>
                  <a:pt x="1772" y="197"/>
                </a:cubicBezTo>
                <a:cubicBezTo>
                  <a:pt x="1772" y="209"/>
                  <a:pt x="1762" y="218"/>
                  <a:pt x="1750" y="218"/>
                </a:cubicBezTo>
                <a:cubicBezTo>
                  <a:pt x="1739" y="218"/>
                  <a:pt x="1729" y="209"/>
                  <a:pt x="1729" y="197"/>
                </a:cubicBezTo>
              </a:path>
              <a:path w="2204" h="1271">
                <a:moveTo>
                  <a:pt x="1945" y="197"/>
                </a:moveTo>
                <a:cubicBezTo>
                  <a:pt x="1945" y="185"/>
                  <a:pt x="1955" y="175"/>
                  <a:pt x="1966" y="175"/>
                </a:cubicBezTo>
                <a:cubicBezTo>
                  <a:pt x="1979" y="175"/>
                  <a:pt x="1988" y="185"/>
                  <a:pt x="1988" y="197"/>
                </a:cubicBezTo>
                <a:cubicBezTo>
                  <a:pt x="1988" y="209"/>
                  <a:pt x="1979" y="218"/>
                  <a:pt x="1966" y="218"/>
                </a:cubicBezTo>
                <a:cubicBezTo>
                  <a:pt x="1955" y="218"/>
                  <a:pt x="1945" y="209"/>
                  <a:pt x="1945" y="197"/>
                </a:cubicBezTo>
              </a:path>
              <a:path w="2204" h="1271">
                <a:moveTo>
                  <a:pt x="2161" y="197"/>
                </a:moveTo>
                <a:cubicBezTo>
                  <a:pt x="2161" y="185"/>
                  <a:pt x="2171" y="175"/>
                  <a:pt x="2183" y="175"/>
                </a:cubicBezTo>
                <a:cubicBezTo>
                  <a:pt x="2195" y="175"/>
                  <a:pt x="2204" y="185"/>
                  <a:pt x="2204" y="197"/>
                </a:cubicBezTo>
                <a:cubicBezTo>
                  <a:pt x="2204" y="209"/>
                  <a:pt x="2195" y="218"/>
                  <a:pt x="2183" y="218"/>
                </a:cubicBezTo>
                <a:cubicBezTo>
                  <a:pt x="2171" y="218"/>
                  <a:pt x="2161" y="209"/>
                  <a:pt x="2161" y="197"/>
                </a:cubicBezTo>
              </a:path>
              <a:path w="2204" h="1271">
                <a:moveTo>
                  <a:pt x="0" y="372"/>
                </a:moveTo>
                <a:cubicBezTo>
                  <a:pt x="0" y="360"/>
                  <a:pt x="9" y="351"/>
                  <a:pt x="21" y="351"/>
                </a:cubicBezTo>
                <a:cubicBezTo>
                  <a:pt x="33" y="351"/>
                  <a:pt x="43" y="360"/>
                  <a:pt x="43" y="372"/>
                </a:cubicBezTo>
                <a:cubicBezTo>
                  <a:pt x="43" y="384"/>
                  <a:pt x="33" y="394"/>
                  <a:pt x="21" y="394"/>
                </a:cubicBezTo>
                <a:cubicBezTo>
                  <a:pt x="9" y="394"/>
                  <a:pt x="0" y="384"/>
                  <a:pt x="0" y="372"/>
                </a:cubicBezTo>
              </a:path>
              <a:path w="2204" h="1271">
                <a:moveTo>
                  <a:pt x="216" y="372"/>
                </a:moveTo>
                <a:cubicBezTo>
                  <a:pt x="216" y="360"/>
                  <a:pt x="225" y="351"/>
                  <a:pt x="237" y="351"/>
                </a:cubicBezTo>
                <a:cubicBezTo>
                  <a:pt x="249" y="351"/>
                  <a:pt x="259" y="360"/>
                  <a:pt x="259" y="372"/>
                </a:cubicBezTo>
                <a:cubicBezTo>
                  <a:pt x="259" y="384"/>
                  <a:pt x="249" y="394"/>
                  <a:pt x="237" y="394"/>
                </a:cubicBezTo>
                <a:cubicBezTo>
                  <a:pt x="225" y="394"/>
                  <a:pt x="216" y="384"/>
                  <a:pt x="216" y="372"/>
                </a:cubicBezTo>
              </a:path>
              <a:path w="2204" h="1271">
                <a:moveTo>
                  <a:pt x="432" y="372"/>
                </a:moveTo>
                <a:cubicBezTo>
                  <a:pt x="432" y="360"/>
                  <a:pt x="441" y="351"/>
                  <a:pt x="454" y="351"/>
                </a:cubicBezTo>
                <a:cubicBezTo>
                  <a:pt x="465" y="351"/>
                  <a:pt x="475" y="360"/>
                  <a:pt x="475" y="372"/>
                </a:cubicBezTo>
                <a:cubicBezTo>
                  <a:pt x="475" y="384"/>
                  <a:pt x="465" y="394"/>
                  <a:pt x="454" y="394"/>
                </a:cubicBezTo>
                <a:cubicBezTo>
                  <a:pt x="441" y="394"/>
                  <a:pt x="432" y="384"/>
                  <a:pt x="432" y="372"/>
                </a:cubicBezTo>
              </a:path>
              <a:path w="2204" h="1271">
                <a:moveTo>
                  <a:pt x="648" y="372"/>
                </a:moveTo>
                <a:cubicBezTo>
                  <a:pt x="648" y="360"/>
                  <a:pt x="658" y="351"/>
                  <a:pt x="670" y="351"/>
                </a:cubicBezTo>
                <a:cubicBezTo>
                  <a:pt x="681" y="351"/>
                  <a:pt x="691" y="360"/>
                  <a:pt x="691" y="372"/>
                </a:cubicBezTo>
                <a:cubicBezTo>
                  <a:pt x="691" y="384"/>
                  <a:pt x="681" y="394"/>
                  <a:pt x="670" y="394"/>
                </a:cubicBezTo>
                <a:cubicBezTo>
                  <a:pt x="658" y="394"/>
                  <a:pt x="648" y="384"/>
                  <a:pt x="648" y="372"/>
                </a:cubicBezTo>
              </a:path>
              <a:path w="2204" h="1271">
                <a:moveTo>
                  <a:pt x="864" y="372"/>
                </a:moveTo>
                <a:cubicBezTo>
                  <a:pt x="864" y="360"/>
                  <a:pt x="874" y="351"/>
                  <a:pt x="886" y="351"/>
                </a:cubicBezTo>
                <a:cubicBezTo>
                  <a:pt x="898" y="351"/>
                  <a:pt x="907" y="360"/>
                  <a:pt x="907" y="372"/>
                </a:cubicBezTo>
                <a:cubicBezTo>
                  <a:pt x="907" y="384"/>
                  <a:pt x="898" y="394"/>
                  <a:pt x="886" y="394"/>
                </a:cubicBezTo>
                <a:cubicBezTo>
                  <a:pt x="874" y="394"/>
                  <a:pt x="864" y="384"/>
                  <a:pt x="864" y="372"/>
                </a:cubicBezTo>
              </a:path>
              <a:path w="2204" h="1271">
                <a:moveTo>
                  <a:pt x="1080" y="372"/>
                </a:moveTo>
                <a:cubicBezTo>
                  <a:pt x="1080" y="360"/>
                  <a:pt x="1090" y="351"/>
                  <a:pt x="1102" y="351"/>
                </a:cubicBezTo>
                <a:cubicBezTo>
                  <a:pt x="1114" y="351"/>
                  <a:pt x="1124" y="360"/>
                  <a:pt x="1124" y="372"/>
                </a:cubicBezTo>
                <a:cubicBezTo>
                  <a:pt x="1124" y="384"/>
                  <a:pt x="1114" y="394"/>
                  <a:pt x="1102" y="394"/>
                </a:cubicBezTo>
                <a:cubicBezTo>
                  <a:pt x="1090" y="394"/>
                  <a:pt x="1080" y="384"/>
                  <a:pt x="1080" y="372"/>
                </a:cubicBezTo>
              </a:path>
              <a:path w="2204" h="1271">
                <a:moveTo>
                  <a:pt x="1296" y="372"/>
                </a:moveTo>
                <a:cubicBezTo>
                  <a:pt x="1296" y="360"/>
                  <a:pt x="1306" y="351"/>
                  <a:pt x="1318" y="351"/>
                </a:cubicBezTo>
                <a:cubicBezTo>
                  <a:pt x="1330" y="351"/>
                  <a:pt x="1340" y="360"/>
                  <a:pt x="1340" y="372"/>
                </a:cubicBezTo>
                <a:cubicBezTo>
                  <a:pt x="1340" y="384"/>
                  <a:pt x="1330" y="394"/>
                  <a:pt x="1318" y="394"/>
                </a:cubicBezTo>
                <a:cubicBezTo>
                  <a:pt x="1306" y="394"/>
                  <a:pt x="1296" y="384"/>
                  <a:pt x="1296" y="372"/>
                </a:cubicBezTo>
              </a:path>
              <a:path w="2204" h="1271">
                <a:moveTo>
                  <a:pt x="1513" y="372"/>
                </a:moveTo>
                <a:cubicBezTo>
                  <a:pt x="1513" y="360"/>
                  <a:pt x="1522" y="351"/>
                  <a:pt x="1534" y="351"/>
                </a:cubicBezTo>
                <a:cubicBezTo>
                  <a:pt x="1546" y="351"/>
                  <a:pt x="1556" y="360"/>
                  <a:pt x="1556" y="372"/>
                </a:cubicBezTo>
                <a:cubicBezTo>
                  <a:pt x="1556" y="384"/>
                  <a:pt x="1546" y="394"/>
                  <a:pt x="1534" y="394"/>
                </a:cubicBezTo>
                <a:cubicBezTo>
                  <a:pt x="1522" y="394"/>
                  <a:pt x="1513" y="384"/>
                  <a:pt x="1513" y="372"/>
                </a:cubicBezTo>
              </a:path>
              <a:path w="2204" h="1271">
                <a:moveTo>
                  <a:pt x="1729" y="372"/>
                </a:moveTo>
                <a:cubicBezTo>
                  <a:pt x="1729" y="360"/>
                  <a:pt x="1739" y="351"/>
                  <a:pt x="1750" y="351"/>
                </a:cubicBezTo>
                <a:cubicBezTo>
                  <a:pt x="1762" y="351"/>
                  <a:pt x="1772" y="360"/>
                  <a:pt x="1772" y="372"/>
                </a:cubicBezTo>
                <a:cubicBezTo>
                  <a:pt x="1772" y="384"/>
                  <a:pt x="1762" y="394"/>
                  <a:pt x="1750" y="394"/>
                </a:cubicBezTo>
                <a:cubicBezTo>
                  <a:pt x="1739" y="394"/>
                  <a:pt x="1729" y="384"/>
                  <a:pt x="1729" y="372"/>
                </a:cubicBezTo>
              </a:path>
              <a:path w="2204" h="1271">
                <a:moveTo>
                  <a:pt x="1945" y="372"/>
                </a:moveTo>
                <a:cubicBezTo>
                  <a:pt x="1945" y="360"/>
                  <a:pt x="1955" y="351"/>
                  <a:pt x="1966" y="351"/>
                </a:cubicBezTo>
                <a:cubicBezTo>
                  <a:pt x="1979" y="351"/>
                  <a:pt x="1988" y="360"/>
                  <a:pt x="1988" y="372"/>
                </a:cubicBezTo>
                <a:cubicBezTo>
                  <a:pt x="1988" y="384"/>
                  <a:pt x="1979" y="394"/>
                  <a:pt x="1966" y="394"/>
                </a:cubicBezTo>
                <a:cubicBezTo>
                  <a:pt x="1955" y="394"/>
                  <a:pt x="1945" y="384"/>
                  <a:pt x="1945" y="372"/>
                </a:cubicBezTo>
              </a:path>
              <a:path w="2204" h="1271">
                <a:moveTo>
                  <a:pt x="2161" y="372"/>
                </a:moveTo>
                <a:cubicBezTo>
                  <a:pt x="2161" y="360"/>
                  <a:pt x="2171" y="351"/>
                  <a:pt x="2183" y="351"/>
                </a:cubicBezTo>
                <a:cubicBezTo>
                  <a:pt x="2195" y="351"/>
                  <a:pt x="2204" y="360"/>
                  <a:pt x="2204" y="372"/>
                </a:cubicBezTo>
                <a:cubicBezTo>
                  <a:pt x="2204" y="384"/>
                  <a:pt x="2195" y="394"/>
                  <a:pt x="2183" y="394"/>
                </a:cubicBezTo>
                <a:cubicBezTo>
                  <a:pt x="2171" y="394"/>
                  <a:pt x="2161" y="384"/>
                  <a:pt x="2161" y="372"/>
                </a:cubicBezTo>
              </a:path>
              <a:path w="2204" h="1271">
                <a:moveTo>
                  <a:pt x="0" y="548"/>
                </a:moveTo>
                <a:cubicBezTo>
                  <a:pt x="0" y="536"/>
                  <a:pt x="9" y="526"/>
                  <a:pt x="21" y="526"/>
                </a:cubicBezTo>
                <a:cubicBezTo>
                  <a:pt x="33" y="526"/>
                  <a:pt x="43" y="536"/>
                  <a:pt x="43" y="548"/>
                </a:cubicBezTo>
                <a:cubicBezTo>
                  <a:pt x="43" y="560"/>
                  <a:pt x="33" y="569"/>
                  <a:pt x="21" y="569"/>
                </a:cubicBezTo>
                <a:cubicBezTo>
                  <a:pt x="9" y="569"/>
                  <a:pt x="0" y="560"/>
                  <a:pt x="0" y="548"/>
                </a:cubicBezTo>
              </a:path>
              <a:path w="2204" h="1271">
                <a:moveTo>
                  <a:pt x="216" y="548"/>
                </a:moveTo>
                <a:cubicBezTo>
                  <a:pt x="216" y="536"/>
                  <a:pt x="225" y="526"/>
                  <a:pt x="237" y="526"/>
                </a:cubicBezTo>
                <a:cubicBezTo>
                  <a:pt x="249" y="526"/>
                  <a:pt x="259" y="536"/>
                  <a:pt x="259" y="548"/>
                </a:cubicBezTo>
                <a:cubicBezTo>
                  <a:pt x="259" y="560"/>
                  <a:pt x="249" y="569"/>
                  <a:pt x="237" y="569"/>
                </a:cubicBezTo>
                <a:cubicBezTo>
                  <a:pt x="225" y="569"/>
                  <a:pt x="216" y="560"/>
                  <a:pt x="216" y="548"/>
                </a:cubicBezTo>
              </a:path>
              <a:path w="2204" h="1271">
                <a:moveTo>
                  <a:pt x="432" y="548"/>
                </a:moveTo>
                <a:cubicBezTo>
                  <a:pt x="432" y="536"/>
                  <a:pt x="441" y="526"/>
                  <a:pt x="454" y="526"/>
                </a:cubicBezTo>
                <a:cubicBezTo>
                  <a:pt x="465" y="526"/>
                  <a:pt x="475" y="536"/>
                  <a:pt x="475" y="548"/>
                </a:cubicBezTo>
                <a:cubicBezTo>
                  <a:pt x="475" y="560"/>
                  <a:pt x="465" y="569"/>
                  <a:pt x="454" y="569"/>
                </a:cubicBezTo>
                <a:cubicBezTo>
                  <a:pt x="441" y="569"/>
                  <a:pt x="432" y="560"/>
                  <a:pt x="432" y="548"/>
                </a:cubicBezTo>
              </a:path>
              <a:path w="2204" h="1271">
                <a:moveTo>
                  <a:pt x="648" y="548"/>
                </a:moveTo>
                <a:cubicBezTo>
                  <a:pt x="648" y="536"/>
                  <a:pt x="658" y="526"/>
                  <a:pt x="670" y="526"/>
                </a:cubicBezTo>
                <a:cubicBezTo>
                  <a:pt x="681" y="526"/>
                  <a:pt x="691" y="536"/>
                  <a:pt x="691" y="548"/>
                </a:cubicBezTo>
                <a:cubicBezTo>
                  <a:pt x="691" y="560"/>
                  <a:pt x="681" y="569"/>
                  <a:pt x="670" y="569"/>
                </a:cubicBezTo>
                <a:cubicBezTo>
                  <a:pt x="658" y="569"/>
                  <a:pt x="648" y="560"/>
                  <a:pt x="648" y="548"/>
                </a:cubicBezTo>
              </a:path>
              <a:path w="2204" h="1271">
                <a:moveTo>
                  <a:pt x="864" y="548"/>
                </a:moveTo>
                <a:cubicBezTo>
                  <a:pt x="864" y="536"/>
                  <a:pt x="874" y="526"/>
                  <a:pt x="886" y="526"/>
                </a:cubicBezTo>
                <a:cubicBezTo>
                  <a:pt x="898" y="526"/>
                  <a:pt x="907" y="536"/>
                  <a:pt x="907" y="548"/>
                </a:cubicBezTo>
                <a:cubicBezTo>
                  <a:pt x="907" y="560"/>
                  <a:pt x="898" y="569"/>
                  <a:pt x="886" y="569"/>
                </a:cubicBezTo>
                <a:cubicBezTo>
                  <a:pt x="874" y="569"/>
                  <a:pt x="864" y="560"/>
                  <a:pt x="864" y="548"/>
                </a:cubicBezTo>
              </a:path>
              <a:path w="2204" h="1271">
                <a:moveTo>
                  <a:pt x="1080" y="548"/>
                </a:moveTo>
                <a:cubicBezTo>
                  <a:pt x="1080" y="536"/>
                  <a:pt x="1090" y="526"/>
                  <a:pt x="1102" y="526"/>
                </a:cubicBezTo>
                <a:cubicBezTo>
                  <a:pt x="1114" y="526"/>
                  <a:pt x="1124" y="536"/>
                  <a:pt x="1124" y="548"/>
                </a:cubicBezTo>
                <a:cubicBezTo>
                  <a:pt x="1124" y="560"/>
                  <a:pt x="1114" y="569"/>
                  <a:pt x="1102" y="569"/>
                </a:cubicBezTo>
                <a:cubicBezTo>
                  <a:pt x="1090" y="569"/>
                  <a:pt x="1080" y="560"/>
                  <a:pt x="1080" y="548"/>
                </a:cubicBezTo>
              </a:path>
              <a:path w="2204" h="1271">
                <a:moveTo>
                  <a:pt x="1296" y="548"/>
                </a:moveTo>
                <a:cubicBezTo>
                  <a:pt x="1296" y="536"/>
                  <a:pt x="1306" y="526"/>
                  <a:pt x="1318" y="526"/>
                </a:cubicBezTo>
                <a:cubicBezTo>
                  <a:pt x="1330" y="526"/>
                  <a:pt x="1340" y="536"/>
                  <a:pt x="1340" y="548"/>
                </a:cubicBezTo>
                <a:cubicBezTo>
                  <a:pt x="1340" y="560"/>
                  <a:pt x="1330" y="569"/>
                  <a:pt x="1318" y="569"/>
                </a:cubicBezTo>
                <a:cubicBezTo>
                  <a:pt x="1306" y="569"/>
                  <a:pt x="1296" y="560"/>
                  <a:pt x="1296" y="548"/>
                </a:cubicBezTo>
              </a:path>
              <a:path w="2204" h="1271">
                <a:moveTo>
                  <a:pt x="1513" y="548"/>
                </a:moveTo>
                <a:cubicBezTo>
                  <a:pt x="1513" y="536"/>
                  <a:pt x="1522" y="526"/>
                  <a:pt x="1534" y="526"/>
                </a:cubicBezTo>
                <a:cubicBezTo>
                  <a:pt x="1546" y="526"/>
                  <a:pt x="1556" y="536"/>
                  <a:pt x="1556" y="548"/>
                </a:cubicBezTo>
                <a:cubicBezTo>
                  <a:pt x="1556" y="560"/>
                  <a:pt x="1546" y="569"/>
                  <a:pt x="1534" y="569"/>
                </a:cubicBezTo>
                <a:cubicBezTo>
                  <a:pt x="1522" y="569"/>
                  <a:pt x="1513" y="560"/>
                  <a:pt x="1513" y="548"/>
                </a:cubicBezTo>
              </a:path>
              <a:path w="2204" h="1271">
                <a:moveTo>
                  <a:pt x="1729" y="548"/>
                </a:moveTo>
                <a:cubicBezTo>
                  <a:pt x="1729" y="536"/>
                  <a:pt x="1739" y="526"/>
                  <a:pt x="1750" y="526"/>
                </a:cubicBezTo>
                <a:cubicBezTo>
                  <a:pt x="1762" y="526"/>
                  <a:pt x="1772" y="536"/>
                  <a:pt x="1772" y="548"/>
                </a:cubicBezTo>
                <a:cubicBezTo>
                  <a:pt x="1772" y="560"/>
                  <a:pt x="1762" y="569"/>
                  <a:pt x="1750" y="569"/>
                </a:cubicBezTo>
                <a:cubicBezTo>
                  <a:pt x="1739" y="569"/>
                  <a:pt x="1729" y="560"/>
                  <a:pt x="1729" y="548"/>
                </a:cubicBezTo>
              </a:path>
              <a:path w="2204" h="1271">
                <a:moveTo>
                  <a:pt x="1945" y="548"/>
                </a:moveTo>
                <a:cubicBezTo>
                  <a:pt x="1945" y="536"/>
                  <a:pt x="1955" y="526"/>
                  <a:pt x="1966" y="526"/>
                </a:cubicBezTo>
                <a:cubicBezTo>
                  <a:pt x="1979" y="526"/>
                  <a:pt x="1988" y="536"/>
                  <a:pt x="1988" y="548"/>
                </a:cubicBezTo>
                <a:cubicBezTo>
                  <a:pt x="1988" y="560"/>
                  <a:pt x="1979" y="569"/>
                  <a:pt x="1966" y="569"/>
                </a:cubicBezTo>
                <a:cubicBezTo>
                  <a:pt x="1955" y="569"/>
                  <a:pt x="1945" y="560"/>
                  <a:pt x="1945" y="548"/>
                </a:cubicBezTo>
              </a:path>
              <a:path w="2204" h="1271">
                <a:moveTo>
                  <a:pt x="2161" y="548"/>
                </a:moveTo>
                <a:cubicBezTo>
                  <a:pt x="2161" y="536"/>
                  <a:pt x="2171" y="526"/>
                  <a:pt x="2183" y="526"/>
                </a:cubicBezTo>
                <a:cubicBezTo>
                  <a:pt x="2195" y="526"/>
                  <a:pt x="2204" y="536"/>
                  <a:pt x="2204" y="548"/>
                </a:cubicBezTo>
                <a:cubicBezTo>
                  <a:pt x="2204" y="560"/>
                  <a:pt x="2195" y="569"/>
                  <a:pt x="2183" y="569"/>
                </a:cubicBezTo>
                <a:cubicBezTo>
                  <a:pt x="2171" y="569"/>
                  <a:pt x="2161" y="560"/>
                  <a:pt x="2161" y="548"/>
                </a:cubicBezTo>
              </a:path>
              <a:path w="2204" h="1271">
                <a:moveTo>
                  <a:pt x="0" y="723"/>
                </a:moveTo>
                <a:cubicBezTo>
                  <a:pt x="0" y="711"/>
                  <a:pt x="9" y="701"/>
                  <a:pt x="21" y="701"/>
                </a:cubicBezTo>
                <a:cubicBezTo>
                  <a:pt x="33" y="701"/>
                  <a:pt x="43" y="711"/>
                  <a:pt x="43" y="723"/>
                </a:cubicBezTo>
                <a:cubicBezTo>
                  <a:pt x="43" y="735"/>
                  <a:pt x="33" y="745"/>
                  <a:pt x="21" y="745"/>
                </a:cubicBezTo>
                <a:cubicBezTo>
                  <a:pt x="9" y="745"/>
                  <a:pt x="0" y="735"/>
                  <a:pt x="0" y="723"/>
                </a:cubicBezTo>
              </a:path>
              <a:path w="2204" h="1271">
                <a:moveTo>
                  <a:pt x="216" y="723"/>
                </a:moveTo>
                <a:cubicBezTo>
                  <a:pt x="216" y="711"/>
                  <a:pt x="225" y="701"/>
                  <a:pt x="237" y="701"/>
                </a:cubicBezTo>
                <a:cubicBezTo>
                  <a:pt x="249" y="701"/>
                  <a:pt x="259" y="711"/>
                  <a:pt x="259" y="723"/>
                </a:cubicBezTo>
                <a:cubicBezTo>
                  <a:pt x="259" y="735"/>
                  <a:pt x="249" y="745"/>
                  <a:pt x="237" y="745"/>
                </a:cubicBezTo>
                <a:cubicBezTo>
                  <a:pt x="225" y="745"/>
                  <a:pt x="216" y="735"/>
                  <a:pt x="216" y="723"/>
                </a:cubicBezTo>
              </a:path>
              <a:path w="2204" h="1271">
                <a:moveTo>
                  <a:pt x="432" y="723"/>
                </a:moveTo>
                <a:cubicBezTo>
                  <a:pt x="432" y="711"/>
                  <a:pt x="441" y="701"/>
                  <a:pt x="454" y="701"/>
                </a:cubicBezTo>
                <a:cubicBezTo>
                  <a:pt x="465" y="701"/>
                  <a:pt x="475" y="711"/>
                  <a:pt x="475" y="723"/>
                </a:cubicBezTo>
                <a:cubicBezTo>
                  <a:pt x="475" y="735"/>
                  <a:pt x="465" y="745"/>
                  <a:pt x="454" y="745"/>
                </a:cubicBezTo>
                <a:cubicBezTo>
                  <a:pt x="441" y="745"/>
                  <a:pt x="432" y="735"/>
                  <a:pt x="432" y="723"/>
                </a:cubicBezTo>
              </a:path>
              <a:path w="2204" h="1271">
                <a:moveTo>
                  <a:pt x="648" y="723"/>
                </a:moveTo>
                <a:cubicBezTo>
                  <a:pt x="648" y="711"/>
                  <a:pt x="658" y="701"/>
                  <a:pt x="670" y="701"/>
                </a:cubicBezTo>
                <a:cubicBezTo>
                  <a:pt x="681" y="701"/>
                  <a:pt x="691" y="711"/>
                  <a:pt x="691" y="723"/>
                </a:cubicBezTo>
                <a:cubicBezTo>
                  <a:pt x="691" y="735"/>
                  <a:pt x="681" y="745"/>
                  <a:pt x="670" y="745"/>
                </a:cubicBezTo>
                <a:cubicBezTo>
                  <a:pt x="658" y="745"/>
                  <a:pt x="648" y="735"/>
                  <a:pt x="648" y="723"/>
                </a:cubicBezTo>
              </a:path>
              <a:path w="2204" h="1271">
                <a:moveTo>
                  <a:pt x="864" y="723"/>
                </a:moveTo>
                <a:cubicBezTo>
                  <a:pt x="864" y="711"/>
                  <a:pt x="874" y="701"/>
                  <a:pt x="886" y="701"/>
                </a:cubicBezTo>
                <a:cubicBezTo>
                  <a:pt x="898" y="701"/>
                  <a:pt x="907" y="711"/>
                  <a:pt x="907" y="723"/>
                </a:cubicBezTo>
                <a:cubicBezTo>
                  <a:pt x="907" y="735"/>
                  <a:pt x="898" y="745"/>
                  <a:pt x="886" y="745"/>
                </a:cubicBezTo>
                <a:cubicBezTo>
                  <a:pt x="874" y="745"/>
                  <a:pt x="864" y="735"/>
                  <a:pt x="864" y="723"/>
                </a:cubicBezTo>
              </a:path>
              <a:path w="2204" h="1271">
                <a:moveTo>
                  <a:pt x="1080" y="723"/>
                </a:moveTo>
                <a:cubicBezTo>
                  <a:pt x="1080" y="711"/>
                  <a:pt x="1090" y="701"/>
                  <a:pt x="1102" y="701"/>
                </a:cubicBezTo>
                <a:cubicBezTo>
                  <a:pt x="1114" y="701"/>
                  <a:pt x="1124" y="711"/>
                  <a:pt x="1124" y="723"/>
                </a:cubicBezTo>
                <a:cubicBezTo>
                  <a:pt x="1124" y="735"/>
                  <a:pt x="1114" y="745"/>
                  <a:pt x="1102" y="745"/>
                </a:cubicBezTo>
                <a:cubicBezTo>
                  <a:pt x="1090" y="745"/>
                  <a:pt x="1080" y="735"/>
                  <a:pt x="1080" y="723"/>
                </a:cubicBezTo>
              </a:path>
              <a:path w="2204" h="1271">
                <a:moveTo>
                  <a:pt x="1296" y="723"/>
                </a:moveTo>
                <a:cubicBezTo>
                  <a:pt x="1296" y="711"/>
                  <a:pt x="1306" y="701"/>
                  <a:pt x="1318" y="701"/>
                </a:cubicBezTo>
                <a:cubicBezTo>
                  <a:pt x="1330" y="701"/>
                  <a:pt x="1340" y="711"/>
                  <a:pt x="1340" y="723"/>
                </a:cubicBezTo>
                <a:cubicBezTo>
                  <a:pt x="1340" y="735"/>
                  <a:pt x="1330" y="745"/>
                  <a:pt x="1318" y="745"/>
                </a:cubicBezTo>
                <a:cubicBezTo>
                  <a:pt x="1306" y="745"/>
                  <a:pt x="1296" y="735"/>
                  <a:pt x="1296" y="723"/>
                </a:cubicBezTo>
              </a:path>
              <a:path w="2204" h="1271">
                <a:moveTo>
                  <a:pt x="1513" y="723"/>
                </a:moveTo>
                <a:cubicBezTo>
                  <a:pt x="1513" y="711"/>
                  <a:pt x="1522" y="701"/>
                  <a:pt x="1534" y="701"/>
                </a:cubicBezTo>
                <a:cubicBezTo>
                  <a:pt x="1546" y="701"/>
                  <a:pt x="1556" y="711"/>
                  <a:pt x="1556" y="723"/>
                </a:cubicBezTo>
                <a:cubicBezTo>
                  <a:pt x="1556" y="735"/>
                  <a:pt x="1546" y="745"/>
                  <a:pt x="1534" y="745"/>
                </a:cubicBezTo>
                <a:cubicBezTo>
                  <a:pt x="1522" y="745"/>
                  <a:pt x="1513" y="735"/>
                  <a:pt x="1513" y="723"/>
                </a:cubicBezTo>
              </a:path>
              <a:path w="2204" h="1271">
                <a:moveTo>
                  <a:pt x="1729" y="723"/>
                </a:moveTo>
                <a:cubicBezTo>
                  <a:pt x="1729" y="711"/>
                  <a:pt x="1739" y="701"/>
                  <a:pt x="1750" y="701"/>
                </a:cubicBezTo>
                <a:cubicBezTo>
                  <a:pt x="1762" y="701"/>
                  <a:pt x="1772" y="711"/>
                  <a:pt x="1772" y="723"/>
                </a:cubicBezTo>
                <a:cubicBezTo>
                  <a:pt x="1772" y="735"/>
                  <a:pt x="1762" y="745"/>
                  <a:pt x="1750" y="745"/>
                </a:cubicBezTo>
                <a:cubicBezTo>
                  <a:pt x="1739" y="745"/>
                  <a:pt x="1729" y="735"/>
                  <a:pt x="1729" y="723"/>
                </a:cubicBezTo>
              </a:path>
              <a:path w="2204" h="1271">
                <a:moveTo>
                  <a:pt x="1945" y="723"/>
                </a:moveTo>
                <a:cubicBezTo>
                  <a:pt x="1945" y="711"/>
                  <a:pt x="1955" y="701"/>
                  <a:pt x="1966" y="701"/>
                </a:cubicBezTo>
                <a:cubicBezTo>
                  <a:pt x="1979" y="701"/>
                  <a:pt x="1988" y="711"/>
                  <a:pt x="1988" y="723"/>
                </a:cubicBezTo>
                <a:cubicBezTo>
                  <a:pt x="1988" y="735"/>
                  <a:pt x="1979" y="745"/>
                  <a:pt x="1966" y="745"/>
                </a:cubicBezTo>
                <a:cubicBezTo>
                  <a:pt x="1955" y="745"/>
                  <a:pt x="1945" y="735"/>
                  <a:pt x="1945" y="723"/>
                </a:cubicBezTo>
              </a:path>
              <a:path w="2204" h="1271">
                <a:moveTo>
                  <a:pt x="2161" y="723"/>
                </a:moveTo>
                <a:cubicBezTo>
                  <a:pt x="2161" y="711"/>
                  <a:pt x="2171" y="701"/>
                  <a:pt x="2183" y="701"/>
                </a:cubicBezTo>
                <a:cubicBezTo>
                  <a:pt x="2195" y="701"/>
                  <a:pt x="2204" y="711"/>
                  <a:pt x="2204" y="723"/>
                </a:cubicBezTo>
                <a:cubicBezTo>
                  <a:pt x="2204" y="735"/>
                  <a:pt x="2195" y="745"/>
                  <a:pt x="2183" y="745"/>
                </a:cubicBezTo>
                <a:cubicBezTo>
                  <a:pt x="2171" y="745"/>
                  <a:pt x="2161" y="735"/>
                  <a:pt x="2161" y="723"/>
                </a:cubicBezTo>
              </a:path>
              <a:path w="2204" h="1271">
                <a:moveTo>
                  <a:pt x="0" y="898"/>
                </a:moveTo>
                <a:cubicBezTo>
                  <a:pt x="0" y="887"/>
                  <a:pt x="9" y="877"/>
                  <a:pt x="21" y="877"/>
                </a:cubicBezTo>
                <a:cubicBezTo>
                  <a:pt x="33" y="877"/>
                  <a:pt x="43" y="887"/>
                  <a:pt x="43" y="898"/>
                </a:cubicBezTo>
                <a:cubicBezTo>
                  <a:pt x="43" y="910"/>
                  <a:pt x="33" y="920"/>
                  <a:pt x="21" y="920"/>
                </a:cubicBezTo>
                <a:cubicBezTo>
                  <a:pt x="9" y="920"/>
                  <a:pt x="0" y="910"/>
                  <a:pt x="0" y="898"/>
                </a:cubicBezTo>
              </a:path>
              <a:path w="2204" h="1271">
                <a:moveTo>
                  <a:pt x="216" y="898"/>
                </a:moveTo>
                <a:cubicBezTo>
                  <a:pt x="216" y="887"/>
                  <a:pt x="225" y="877"/>
                  <a:pt x="237" y="877"/>
                </a:cubicBezTo>
                <a:cubicBezTo>
                  <a:pt x="249" y="877"/>
                  <a:pt x="259" y="887"/>
                  <a:pt x="259" y="898"/>
                </a:cubicBezTo>
                <a:cubicBezTo>
                  <a:pt x="259" y="910"/>
                  <a:pt x="249" y="920"/>
                  <a:pt x="237" y="920"/>
                </a:cubicBezTo>
                <a:cubicBezTo>
                  <a:pt x="225" y="920"/>
                  <a:pt x="216" y="910"/>
                  <a:pt x="216" y="898"/>
                </a:cubicBezTo>
              </a:path>
              <a:path w="2204" h="1271">
                <a:moveTo>
                  <a:pt x="432" y="898"/>
                </a:moveTo>
                <a:cubicBezTo>
                  <a:pt x="432" y="887"/>
                  <a:pt x="441" y="877"/>
                  <a:pt x="454" y="877"/>
                </a:cubicBezTo>
                <a:cubicBezTo>
                  <a:pt x="465" y="877"/>
                  <a:pt x="475" y="887"/>
                  <a:pt x="475" y="898"/>
                </a:cubicBezTo>
                <a:cubicBezTo>
                  <a:pt x="475" y="910"/>
                  <a:pt x="465" y="920"/>
                  <a:pt x="454" y="920"/>
                </a:cubicBezTo>
                <a:cubicBezTo>
                  <a:pt x="441" y="920"/>
                  <a:pt x="432" y="910"/>
                  <a:pt x="432" y="898"/>
                </a:cubicBezTo>
              </a:path>
              <a:path w="2204" h="1271">
                <a:moveTo>
                  <a:pt x="648" y="898"/>
                </a:moveTo>
                <a:cubicBezTo>
                  <a:pt x="648" y="887"/>
                  <a:pt x="658" y="877"/>
                  <a:pt x="670" y="877"/>
                </a:cubicBezTo>
                <a:cubicBezTo>
                  <a:pt x="681" y="877"/>
                  <a:pt x="691" y="887"/>
                  <a:pt x="691" y="898"/>
                </a:cubicBezTo>
                <a:cubicBezTo>
                  <a:pt x="691" y="910"/>
                  <a:pt x="681" y="920"/>
                  <a:pt x="670" y="920"/>
                </a:cubicBezTo>
                <a:cubicBezTo>
                  <a:pt x="658" y="920"/>
                  <a:pt x="648" y="910"/>
                  <a:pt x="648" y="898"/>
                </a:cubicBezTo>
              </a:path>
              <a:path w="2204" h="1271">
                <a:moveTo>
                  <a:pt x="864" y="898"/>
                </a:moveTo>
                <a:cubicBezTo>
                  <a:pt x="864" y="887"/>
                  <a:pt x="874" y="877"/>
                  <a:pt x="886" y="877"/>
                </a:cubicBezTo>
                <a:cubicBezTo>
                  <a:pt x="898" y="877"/>
                  <a:pt x="907" y="887"/>
                  <a:pt x="907" y="898"/>
                </a:cubicBezTo>
                <a:cubicBezTo>
                  <a:pt x="907" y="910"/>
                  <a:pt x="898" y="920"/>
                  <a:pt x="886" y="920"/>
                </a:cubicBezTo>
                <a:cubicBezTo>
                  <a:pt x="874" y="920"/>
                  <a:pt x="864" y="910"/>
                  <a:pt x="864" y="898"/>
                </a:cubicBezTo>
              </a:path>
              <a:path w="2204" h="1271">
                <a:moveTo>
                  <a:pt x="1080" y="898"/>
                </a:moveTo>
                <a:cubicBezTo>
                  <a:pt x="1080" y="887"/>
                  <a:pt x="1090" y="877"/>
                  <a:pt x="1102" y="877"/>
                </a:cubicBezTo>
                <a:cubicBezTo>
                  <a:pt x="1114" y="877"/>
                  <a:pt x="1124" y="887"/>
                  <a:pt x="1124" y="898"/>
                </a:cubicBezTo>
                <a:cubicBezTo>
                  <a:pt x="1124" y="910"/>
                  <a:pt x="1114" y="920"/>
                  <a:pt x="1102" y="920"/>
                </a:cubicBezTo>
                <a:cubicBezTo>
                  <a:pt x="1090" y="920"/>
                  <a:pt x="1080" y="910"/>
                  <a:pt x="1080" y="898"/>
                </a:cubicBezTo>
              </a:path>
              <a:path w="2204" h="1271">
                <a:moveTo>
                  <a:pt x="1296" y="898"/>
                </a:moveTo>
                <a:cubicBezTo>
                  <a:pt x="1296" y="887"/>
                  <a:pt x="1306" y="877"/>
                  <a:pt x="1318" y="877"/>
                </a:cubicBezTo>
                <a:cubicBezTo>
                  <a:pt x="1330" y="877"/>
                  <a:pt x="1340" y="887"/>
                  <a:pt x="1340" y="898"/>
                </a:cubicBezTo>
                <a:cubicBezTo>
                  <a:pt x="1340" y="910"/>
                  <a:pt x="1330" y="920"/>
                  <a:pt x="1318" y="920"/>
                </a:cubicBezTo>
                <a:cubicBezTo>
                  <a:pt x="1306" y="920"/>
                  <a:pt x="1296" y="910"/>
                  <a:pt x="1296" y="898"/>
                </a:cubicBezTo>
              </a:path>
              <a:path w="2204" h="1271">
                <a:moveTo>
                  <a:pt x="1513" y="898"/>
                </a:moveTo>
                <a:cubicBezTo>
                  <a:pt x="1513" y="887"/>
                  <a:pt x="1522" y="877"/>
                  <a:pt x="1534" y="877"/>
                </a:cubicBezTo>
                <a:cubicBezTo>
                  <a:pt x="1546" y="877"/>
                  <a:pt x="1556" y="887"/>
                  <a:pt x="1556" y="898"/>
                </a:cubicBezTo>
                <a:cubicBezTo>
                  <a:pt x="1556" y="910"/>
                  <a:pt x="1546" y="920"/>
                  <a:pt x="1534" y="920"/>
                </a:cubicBezTo>
                <a:cubicBezTo>
                  <a:pt x="1522" y="920"/>
                  <a:pt x="1513" y="910"/>
                  <a:pt x="1513" y="898"/>
                </a:cubicBezTo>
              </a:path>
              <a:path w="2204" h="1271">
                <a:moveTo>
                  <a:pt x="1729" y="898"/>
                </a:moveTo>
                <a:cubicBezTo>
                  <a:pt x="1729" y="887"/>
                  <a:pt x="1739" y="877"/>
                  <a:pt x="1750" y="877"/>
                </a:cubicBezTo>
                <a:cubicBezTo>
                  <a:pt x="1762" y="877"/>
                  <a:pt x="1772" y="887"/>
                  <a:pt x="1772" y="898"/>
                </a:cubicBezTo>
                <a:cubicBezTo>
                  <a:pt x="1772" y="910"/>
                  <a:pt x="1762" y="920"/>
                  <a:pt x="1750" y="920"/>
                </a:cubicBezTo>
                <a:cubicBezTo>
                  <a:pt x="1739" y="920"/>
                  <a:pt x="1729" y="910"/>
                  <a:pt x="1729" y="898"/>
                </a:cubicBezTo>
              </a:path>
              <a:path w="2204" h="1271">
                <a:moveTo>
                  <a:pt x="1945" y="898"/>
                </a:moveTo>
                <a:cubicBezTo>
                  <a:pt x="1945" y="887"/>
                  <a:pt x="1955" y="877"/>
                  <a:pt x="1966" y="877"/>
                </a:cubicBezTo>
                <a:cubicBezTo>
                  <a:pt x="1979" y="877"/>
                  <a:pt x="1988" y="887"/>
                  <a:pt x="1988" y="898"/>
                </a:cubicBezTo>
                <a:cubicBezTo>
                  <a:pt x="1988" y="910"/>
                  <a:pt x="1979" y="920"/>
                  <a:pt x="1966" y="920"/>
                </a:cubicBezTo>
                <a:cubicBezTo>
                  <a:pt x="1955" y="920"/>
                  <a:pt x="1945" y="910"/>
                  <a:pt x="1945" y="898"/>
                </a:cubicBezTo>
              </a:path>
              <a:path w="2204" h="1271">
                <a:moveTo>
                  <a:pt x="2161" y="898"/>
                </a:moveTo>
                <a:cubicBezTo>
                  <a:pt x="2161" y="887"/>
                  <a:pt x="2171" y="877"/>
                  <a:pt x="2183" y="877"/>
                </a:cubicBezTo>
                <a:cubicBezTo>
                  <a:pt x="2195" y="877"/>
                  <a:pt x="2204" y="887"/>
                  <a:pt x="2204" y="898"/>
                </a:cubicBezTo>
                <a:cubicBezTo>
                  <a:pt x="2204" y="910"/>
                  <a:pt x="2195" y="920"/>
                  <a:pt x="2183" y="920"/>
                </a:cubicBezTo>
                <a:cubicBezTo>
                  <a:pt x="2171" y="920"/>
                  <a:pt x="2161" y="910"/>
                  <a:pt x="2161" y="898"/>
                </a:cubicBezTo>
              </a:path>
              <a:path w="2204" h="1271">
                <a:moveTo>
                  <a:pt x="0" y="1074"/>
                </a:moveTo>
                <a:cubicBezTo>
                  <a:pt x="0" y="1062"/>
                  <a:pt x="9" y="1052"/>
                  <a:pt x="21" y="1052"/>
                </a:cubicBezTo>
                <a:cubicBezTo>
                  <a:pt x="33" y="1052"/>
                  <a:pt x="43" y="1062"/>
                  <a:pt x="43" y="1074"/>
                </a:cubicBezTo>
                <a:cubicBezTo>
                  <a:pt x="43" y="1086"/>
                  <a:pt x="33" y="1096"/>
                  <a:pt x="21" y="1096"/>
                </a:cubicBezTo>
                <a:cubicBezTo>
                  <a:pt x="9" y="1096"/>
                  <a:pt x="0" y="1086"/>
                  <a:pt x="0" y="1074"/>
                </a:cubicBezTo>
              </a:path>
              <a:path w="2204" h="1271">
                <a:moveTo>
                  <a:pt x="216" y="1074"/>
                </a:moveTo>
                <a:cubicBezTo>
                  <a:pt x="216" y="1062"/>
                  <a:pt x="225" y="1052"/>
                  <a:pt x="237" y="1052"/>
                </a:cubicBezTo>
                <a:cubicBezTo>
                  <a:pt x="249" y="1052"/>
                  <a:pt x="259" y="1062"/>
                  <a:pt x="259" y="1074"/>
                </a:cubicBezTo>
                <a:cubicBezTo>
                  <a:pt x="259" y="1086"/>
                  <a:pt x="249" y="1096"/>
                  <a:pt x="237" y="1096"/>
                </a:cubicBezTo>
                <a:cubicBezTo>
                  <a:pt x="225" y="1096"/>
                  <a:pt x="216" y="1086"/>
                  <a:pt x="216" y="1074"/>
                </a:cubicBezTo>
              </a:path>
              <a:path w="2204" h="1271">
                <a:moveTo>
                  <a:pt x="432" y="1074"/>
                </a:moveTo>
                <a:cubicBezTo>
                  <a:pt x="432" y="1062"/>
                  <a:pt x="441" y="1052"/>
                  <a:pt x="454" y="1052"/>
                </a:cubicBezTo>
                <a:cubicBezTo>
                  <a:pt x="465" y="1052"/>
                  <a:pt x="475" y="1062"/>
                  <a:pt x="475" y="1074"/>
                </a:cubicBezTo>
                <a:cubicBezTo>
                  <a:pt x="475" y="1086"/>
                  <a:pt x="465" y="1096"/>
                  <a:pt x="454" y="1096"/>
                </a:cubicBezTo>
                <a:cubicBezTo>
                  <a:pt x="441" y="1096"/>
                  <a:pt x="432" y="1086"/>
                  <a:pt x="432" y="1074"/>
                </a:cubicBezTo>
              </a:path>
              <a:path w="2204" h="1271">
                <a:moveTo>
                  <a:pt x="648" y="1074"/>
                </a:moveTo>
                <a:cubicBezTo>
                  <a:pt x="648" y="1062"/>
                  <a:pt x="658" y="1052"/>
                  <a:pt x="670" y="1052"/>
                </a:cubicBezTo>
                <a:cubicBezTo>
                  <a:pt x="681" y="1052"/>
                  <a:pt x="691" y="1062"/>
                  <a:pt x="691" y="1074"/>
                </a:cubicBezTo>
                <a:cubicBezTo>
                  <a:pt x="691" y="1086"/>
                  <a:pt x="681" y="1096"/>
                  <a:pt x="670" y="1096"/>
                </a:cubicBezTo>
                <a:cubicBezTo>
                  <a:pt x="658" y="1096"/>
                  <a:pt x="648" y="1086"/>
                  <a:pt x="648" y="1074"/>
                </a:cubicBezTo>
              </a:path>
              <a:path w="2204" h="1271">
                <a:moveTo>
                  <a:pt x="864" y="1074"/>
                </a:moveTo>
                <a:cubicBezTo>
                  <a:pt x="864" y="1062"/>
                  <a:pt x="874" y="1052"/>
                  <a:pt x="886" y="1052"/>
                </a:cubicBezTo>
                <a:cubicBezTo>
                  <a:pt x="898" y="1052"/>
                  <a:pt x="907" y="1062"/>
                  <a:pt x="907" y="1074"/>
                </a:cubicBezTo>
                <a:cubicBezTo>
                  <a:pt x="907" y="1086"/>
                  <a:pt x="898" y="1096"/>
                  <a:pt x="886" y="1096"/>
                </a:cubicBezTo>
                <a:cubicBezTo>
                  <a:pt x="874" y="1096"/>
                  <a:pt x="864" y="1086"/>
                  <a:pt x="864" y="1074"/>
                </a:cubicBezTo>
              </a:path>
              <a:path w="2204" h="1271">
                <a:moveTo>
                  <a:pt x="1080" y="1074"/>
                </a:moveTo>
                <a:cubicBezTo>
                  <a:pt x="1080" y="1062"/>
                  <a:pt x="1090" y="1052"/>
                  <a:pt x="1102" y="1052"/>
                </a:cubicBezTo>
                <a:cubicBezTo>
                  <a:pt x="1114" y="1052"/>
                  <a:pt x="1124" y="1062"/>
                  <a:pt x="1124" y="1074"/>
                </a:cubicBezTo>
                <a:cubicBezTo>
                  <a:pt x="1124" y="1086"/>
                  <a:pt x="1114" y="1096"/>
                  <a:pt x="1102" y="1096"/>
                </a:cubicBezTo>
                <a:cubicBezTo>
                  <a:pt x="1090" y="1096"/>
                  <a:pt x="1080" y="1086"/>
                  <a:pt x="1080" y="1074"/>
                </a:cubicBezTo>
              </a:path>
              <a:path w="2204" h="1271">
                <a:moveTo>
                  <a:pt x="1296" y="1074"/>
                </a:moveTo>
                <a:cubicBezTo>
                  <a:pt x="1296" y="1062"/>
                  <a:pt x="1306" y="1052"/>
                  <a:pt x="1318" y="1052"/>
                </a:cubicBezTo>
                <a:cubicBezTo>
                  <a:pt x="1330" y="1052"/>
                  <a:pt x="1340" y="1062"/>
                  <a:pt x="1340" y="1074"/>
                </a:cubicBezTo>
                <a:cubicBezTo>
                  <a:pt x="1340" y="1086"/>
                  <a:pt x="1330" y="1096"/>
                  <a:pt x="1318" y="1096"/>
                </a:cubicBezTo>
                <a:cubicBezTo>
                  <a:pt x="1306" y="1096"/>
                  <a:pt x="1296" y="1086"/>
                  <a:pt x="1296" y="1074"/>
                </a:cubicBezTo>
              </a:path>
              <a:path w="2204" h="1271">
                <a:moveTo>
                  <a:pt x="1513" y="1074"/>
                </a:moveTo>
                <a:cubicBezTo>
                  <a:pt x="1513" y="1062"/>
                  <a:pt x="1522" y="1052"/>
                  <a:pt x="1534" y="1052"/>
                </a:cubicBezTo>
                <a:cubicBezTo>
                  <a:pt x="1546" y="1052"/>
                  <a:pt x="1556" y="1062"/>
                  <a:pt x="1556" y="1074"/>
                </a:cubicBezTo>
                <a:cubicBezTo>
                  <a:pt x="1556" y="1086"/>
                  <a:pt x="1546" y="1096"/>
                  <a:pt x="1534" y="1096"/>
                </a:cubicBezTo>
                <a:cubicBezTo>
                  <a:pt x="1522" y="1096"/>
                  <a:pt x="1513" y="1086"/>
                  <a:pt x="1513" y="1074"/>
                </a:cubicBezTo>
              </a:path>
              <a:path w="2204" h="1271">
                <a:moveTo>
                  <a:pt x="1729" y="1074"/>
                </a:moveTo>
                <a:cubicBezTo>
                  <a:pt x="1729" y="1062"/>
                  <a:pt x="1739" y="1052"/>
                  <a:pt x="1750" y="1052"/>
                </a:cubicBezTo>
                <a:cubicBezTo>
                  <a:pt x="1762" y="1052"/>
                  <a:pt x="1772" y="1062"/>
                  <a:pt x="1772" y="1074"/>
                </a:cubicBezTo>
                <a:cubicBezTo>
                  <a:pt x="1772" y="1086"/>
                  <a:pt x="1762" y="1096"/>
                  <a:pt x="1750" y="1096"/>
                </a:cubicBezTo>
                <a:cubicBezTo>
                  <a:pt x="1739" y="1096"/>
                  <a:pt x="1729" y="1086"/>
                  <a:pt x="1729" y="1074"/>
                </a:cubicBezTo>
              </a:path>
              <a:path w="2204" h="1271">
                <a:moveTo>
                  <a:pt x="1945" y="1074"/>
                </a:moveTo>
                <a:cubicBezTo>
                  <a:pt x="1945" y="1062"/>
                  <a:pt x="1955" y="1052"/>
                  <a:pt x="1966" y="1052"/>
                </a:cubicBezTo>
                <a:cubicBezTo>
                  <a:pt x="1979" y="1052"/>
                  <a:pt x="1988" y="1062"/>
                  <a:pt x="1988" y="1074"/>
                </a:cubicBezTo>
                <a:cubicBezTo>
                  <a:pt x="1988" y="1086"/>
                  <a:pt x="1979" y="1096"/>
                  <a:pt x="1966" y="1096"/>
                </a:cubicBezTo>
                <a:cubicBezTo>
                  <a:pt x="1955" y="1096"/>
                  <a:pt x="1945" y="1086"/>
                  <a:pt x="1945" y="1074"/>
                </a:cubicBezTo>
              </a:path>
              <a:path w="2204" h="1271">
                <a:moveTo>
                  <a:pt x="2161" y="1074"/>
                </a:moveTo>
                <a:cubicBezTo>
                  <a:pt x="2161" y="1062"/>
                  <a:pt x="2171" y="1052"/>
                  <a:pt x="2183" y="1052"/>
                </a:cubicBezTo>
                <a:cubicBezTo>
                  <a:pt x="2195" y="1052"/>
                  <a:pt x="2204" y="1062"/>
                  <a:pt x="2204" y="1074"/>
                </a:cubicBezTo>
                <a:cubicBezTo>
                  <a:pt x="2204" y="1086"/>
                  <a:pt x="2195" y="1096"/>
                  <a:pt x="2183" y="1096"/>
                </a:cubicBezTo>
                <a:cubicBezTo>
                  <a:pt x="2171" y="1096"/>
                  <a:pt x="2161" y="1086"/>
                  <a:pt x="2161" y="1074"/>
                </a:cubicBezTo>
              </a:path>
              <a:path w="2204" h="1271">
                <a:moveTo>
                  <a:pt x="0" y="1249"/>
                </a:moveTo>
                <a:cubicBezTo>
                  <a:pt x="0" y="1237"/>
                  <a:pt x="9" y="1228"/>
                  <a:pt x="21" y="1228"/>
                </a:cubicBezTo>
                <a:cubicBezTo>
                  <a:pt x="33" y="1228"/>
                  <a:pt x="43" y="1237"/>
                  <a:pt x="43" y="1249"/>
                </a:cubicBezTo>
                <a:cubicBezTo>
                  <a:pt x="43" y="1261"/>
                  <a:pt x="33" y="1271"/>
                  <a:pt x="21" y="1271"/>
                </a:cubicBezTo>
                <a:cubicBezTo>
                  <a:pt x="9" y="1271"/>
                  <a:pt x="0" y="1261"/>
                  <a:pt x="0" y="1249"/>
                </a:cubicBezTo>
              </a:path>
              <a:path w="2204" h="1271">
                <a:moveTo>
                  <a:pt x="216" y="1249"/>
                </a:moveTo>
                <a:cubicBezTo>
                  <a:pt x="216" y="1237"/>
                  <a:pt x="225" y="1228"/>
                  <a:pt x="237" y="1228"/>
                </a:cubicBezTo>
                <a:cubicBezTo>
                  <a:pt x="249" y="1228"/>
                  <a:pt x="259" y="1237"/>
                  <a:pt x="259" y="1249"/>
                </a:cubicBezTo>
                <a:cubicBezTo>
                  <a:pt x="259" y="1261"/>
                  <a:pt x="249" y="1271"/>
                  <a:pt x="237" y="1271"/>
                </a:cubicBezTo>
                <a:cubicBezTo>
                  <a:pt x="225" y="1271"/>
                  <a:pt x="216" y="1261"/>
                  <a:pt x="216" y="1249"/>
                </a:cubicBezTo>
              </a:path>
              <a:path w="2204" h="1271">
                <a:moveTo>
                  <a:pt x="432" y="1249"/>
                </a:moveTo>
                <a:cubicBezTo>
                  <a:pt x="432" y="1237"/>
                  <a:pt x="441" y="1228"/>
                  <a:pt x="454" y="1228"/>
                </a:cubicBezTo>
                <a:cubicBezTo>
                  <a:pt x="465" y="1228"/>
                  <a:pt x="475" y="1237"/>
                  <a:pt x="475" y="1249"/>
                </a:cubicBezTo>
                <a:cubicBezTo>
                  <a:pt x="475" y="1261"/>
                  <a:pt x="465" y="1271"/>
                  <a:pt x="454" y="1271"/>
                </a:cubicBezTo>
                <a:cubicBezTo>
                  <a:pt x="441" y="1271"/>
                  <a:pt x="432" y="1261"/>
                  <a:pt x="432" y="1249"/>
                </a:cubicBezTo>
              </a:path>
              <a:path w="2204" h="1271">
                <a:moveTo>
                  <a:pt x="648" y="1249"/>
                </a:moveTo>
                <a:cubicBezTo>
                  <a:pt x="648" y="1237"/>
                  <a:pt x="658" y="1228"/>
                  <a:pt x="670" y="1228"/>
                </a:cubicBezTo>
                <a:cubicBezTo>
                  <a:pt x="681" y="1228"/>
                  <a:pt x="691" y="1237"/>
                  <a:pt x="691" y="1249"/>
                </a:cubicBezTo>
                <a:cubicBezTo>
                  <a:pt x="691" y="1261"/>
                  <a:pt x="681" y="1271"/>
                  <a:pt x="670" y="1271"/>
                </a:cubicBezTo>
                <a:cubicBezTo>
                  <a:pt x="658" y="1271"/>
                  <a:pt x="648" y="1261"/>
                  <a:pt x="648" y="1249"/>
                </a:cubicBezTo>
              </a:path>
              <a:path w="2204" h="1271">
                <a:moveTo>
                  <a:pt x="864" y="1249"/>
                </a:moveTo>
                <a:cubicBezTo>
                  <a:pt x="864" y="1237"/>
                  <a:pt x="874" y="1228"/>
                  <a:pt x="886" y="1228"/>
                </a:cubicBezTo>
                <a:cubicBezTo>
                  <a:pt x="898" y="1228"/>
                  <a:pt x="907" y="1237"/>
                  <a:pt x="907" y="1249"/>
                </a:cubicBezTo>
                <a:cubicBezTo>
                  <a:pt x="907" y="1261"/>
                  <a:pt x="898" y="1271"/>
                  <a:pt x="886" y="1271"/>
                </a:cubicBezTo>
                <a:cubicBezTo>
                  <a:pt x="874" y="1271"/>
                  <a:pt x="864" y="1261"/>
                  <a:pt x="864" y="1249"/>
                </a:cubicBezTo>
              </a:path>
              <a:path w="2204" h="1271">
                <a:moveTo>
                  <a:pt x="1080" y="1249"/>
                </a:moveTo>
                <a:cubicBezTo>
                  <a:pt x="1080" y="1237"/>
                  <a:pt x="1090" y="1228"/>
                  <a:pt x="1102" y="1228"/>
                </a:cubicBezTo>
                <a:cubicBezTo>
                  <a:pt x="1114" y="1228"/>
                  <a:pt x="1124" y="1237"/>
                  <a:pt x="1124" y="1249"/>
                </a:cubicBezTo>
                <a:cubicBezTo>
                  <a:pt x="1124" y="1261"/>
                  <a:pt x="1114" y="1271"/>
                  <a:pt x="1102" y="1271"/>
                </a:cubicBezTo>
                <a:cubicBezTo>
                  <a:pt x="1090" y="1271"/>
                  <a:pt x="1080" y="1261"/>
                  <a:pt x="1080" y="1249"/>
                </a:cubicBezTo>
              </a:path>
              <a:path w="2204" h="1271">
                <a:moveTo>
                  <a:pt x="1296" y="1249"/>
                </a:moveTo>
                <a:cubicBezTo>
                  <a:pt x="1296" y="1237"/>
                  <a:pt x="1306" y="1228"/>
                  <a:pt x="1318" y="1228"/>
                </a:cubicBezTo>
                <a:cubicBezTo>
                  <a:pt x="1330" y="1228"/>
                  <a:pt x="1340" y="1237"/>
                  <a:pt x="1340" y="1249"/>
                </a:cubicBezTo>
                <a:cubicBezTo>
                  <a:pt x="1340" y="1261"/>
                  <a:pt x="1330" y="1271"/>
                  <a:pt x="1318" y="1271"/>
                </a:cubicBezTo>
                <a:cubicBezTo>
                  <a:pt x="1306" y="1271"/>
                  <a:pt x="1296" y="1261"/>
                  <a:pt x="1296" y="1249"/>
                </a:cubicBezTo>
              </a:path>
              <a:path w="2204" h="1271">
                <a:moveTo>
                  <a:pt x="1513" y="1249"/>
                </a:moveTo>
                <a:cubicBezTo>
                  <a:pt x="1513" y="1237"/>
                  <a:pt x="1522" y="1228"/>
                  <a:pt x="1534" y="1228"/>
                </a:cubicBezTo>
                <a:cubicBezTo>
                  <a:pt x="1546" y="1228"/>
                  <a:pt x="1556" y="1237"/>
                  <a:pt x="1556" y="1249"/>
                </a:cubicBezTo>
                <a:cubicBezTo>
                  <a:pt x="1556" y="1261"/>
                  <a:pt x="1546" y="1271"/>
                  <a:pt x="1534" y="1271"/>
                </a:cubicBezTo>
                <a:cubicBezTo>
                  <a:pt x="1522" y="1271"/>
                  <a:pt x="1513" y="1261"/>
                  <a:pt x="1513" y="1249"/>
                </a:cubicBezTo>
              </a:path>
              <a:path w="2204" h="1271">
                <a:moveTo>
                  <a:pt x="1729" y="1249"/>
                </a:moveTo>
                <a:cubicBezTo>
                  <a:pt x="1729" y="1237"/>
                  <a:pt x="1739" y="1228"/>
                  <a:pt x="1750" y="1228"/>
                </a:cubicBezTo>
                <a:cubicBezTo>
                  <a:pt x="1762" y="1228"/>
                  <a:pt x="1772" y="1237"/>
                  <a:pt x="1772" y="1249"/>
                </a:cubicBezTo>
                <a:cubicBezTo>
                  <a:pt x="1772" y="1261"/>
                  <a:pt x="1762" y="1271"/>
                  <a:pt x="1750" y="1271"/>
                </a:cubicBezTo>
                <a:cubicBezTo>
                  <a:pt x="1739" y="1271"/>
                  <a:pt x="1729" y="1261"/>
                  <a:pt x="1729" y="1249"/>
                </a:cubicBezTo>
              </a:path>
              <a:path w="2204" h="1271">
                <a:moveTo>
                  <a:pt x="1945" y="1249"/>
                </a:moveTo>
                <a:cubicBezTo>
                  <a:pt x="1945" y="1237"/>
                  <a:pt x="1955" y="1228"/>
                  <a:pt x="1966" y="1228"/>
                </a:cubicBezTo>
                <a:cubicBezTo>
                  <a:pt x="1979" y="1228"/>
                  <a:pt x="1988" y="1237"/>
                  <a:pt x="1988" y="1249"/>
                </a:cubicBezTo>
                <a:cubicBezTo>
                  <a:pt x="1988" y="1261"/>
                  <a:pt x="1979" y="1271"/>
                  <a:pt x="1966" y="1271"/>
                </a:cubicBezTo>
                <a:cubicBezTo>
                  <a:pt x="1955" y="1271"/>
                  <a:pt x="1945" y="1261"/>
                  <a:pt x="1945" y="1249"/>
                </a:cubicBezTo>
              </a:path>
              <a:path w="2204" h="1271">
                <a:moveTo>
                  <a:pt x="2161" y="1249"/>
                </a:moveTo>
                <a:cubicBezTo>
                  <a:pt x="2161" y="1237"/>
                  <a:pt x="2171" y="1228"/>
                  <a:pt x="2183" y="1228"/>
                </a:cubicBezTo>
                <a:cubicBezTo>
                  <a:pt x="2195" y="1228"/>
                  <a:pt x="2204" y="1237"/>
                  <a:pt x="2204" y="1249"/>
                </a:cubicBezTo>
                <a:cubicBezTo>
                  <a:pt x="2204" y="1261"/>
                  <a:pt x="2195" y="1271"/>
                  <a:pt x="2183" y="1271"/>
                </a:cubicBezTo>
                <a:cubicBezTo>
                  <a:pt x="2171" y="1271"/>
                  <a:pt x="2161" y="1261"/>
                  <a:pt x="2161" y="1249"/>
                </a:cubicBezTo>
              </a:path>
            </a:pathLst>
          </a:custGeom>
          <a:solidFill>
            <a:srgbClr val="FFFFFF">
              <a:alpha val="20000"/>
            </a:srgbClr>
          </a:solidFill>
          <a:ln w="0" cap="flat">
            <a:noFill/>
            <a:prstDash val="solid"/>
            <a:miter lim="0"/>
          </a:ln>
        </p:spPr>
        <p:txBody>
          <a:bodyPr rtlCol="0"/>
          <a:lstStyle/>
          <a:p>
            <a:pPr algn="ctr"/>
            <a:endParaRPr lang="zh-CN" altLang="en-US"/>
          </a:p>
        </p:txBody>
      </p:sp>
      <p:pic>
        <p:nvPicPr>
          <p:cNvPr id="2380" name="picture 2380"/>
          <p:cNvPicPr>
            <a:picLocks noChangeAspect="1"/>
          </p:cNvPicPr>
          <p:nvPr/>
        </p:nvPicPr>
        <p:blipFill>
          <a:blip r:embed="rId42"/>
          <a:stretch>
            <a:fillRect/>
          </a:stretch>
        </p:blipFill>
        <p:spPr>
          <a:xfrm rot="21600000">
            <a:off x="38061" y="307975"/>
            <a:ext cx="11865102" cy="6261100"/>
          </a:xfrm>
          <a:prstGeom prst="rect">
            <a:avLst/>
          </a:prstGeom>
        </p:spPr>
      </p:pic>
      <p:graphicFrame>
        <p:nvGraphicFramePr>
          <p:cNvPr id="2382" name="table 2382"/>
          <p:cNvGraphicFramePr>
            <a:graphicFrameLocks noGrp="1"/>
          </p:cNvGraphicFramePr>
          <p:nvPr/>
        </p:nvGraphicFramePr>
        <p:xfrm>
          <a:off x="299999" y="306387"/>
          <a:ext cx="11604624" cy="6264275"/>
        </p:xfrm>
        <a:graphic>
          <a:graphicData uri="http://schemas.openxmlformats.org/drawingml/2006/table">
            <a:tbl>
              <a:tblPr/>
              <a:tblGrid>
                <a:gridCol w="5074920"/>
                <a:gridCol w="6529704"/>
              </a:tblGrid>
              <a:tr h="6264275">
                <a:tc>
                  <a:txBody>
                    <a:bodyPr/>
                    <a:lstStyle/>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marL="340995" algn="l" rtl="0" eaLnBrk="0">
                        <a:lnSpc>
                          <a:spcPct val="85000"/>
                        </a:lnSpc>
                        <a:spcBef>
                          <a:spcPts val="5"/>
                        </a:spcBef>
                      </a:pPr>
                      <a:r>
                        <a:rPr sz="3900" b="1" kern="0" spc="80" dirty="0">
                          <a:solidFill>
                            <a:srgbClr val="C5785C">
                              <a:alpha val="100000"/>
                            </a:srgbClr>
                          </a:solidFill>
                          <a:latin typeface="黑体" panose="02010609060101010101" charset="-122"/>
                          <a:ea typeface="黑体" panose="02010609060101010101" charset="-122"/>
                          <a:cs typeface="黑体" panose="02010609060101010101" charset="-122"/>
                        </a:rPr>
                        <a:t>02.</a:t>
                      </a:r>
                      <a:endParaRPr sz="3900" dirty="0">
                        <a:latin typeface="黑体" panose="02010609060101010101" charset="-122"/>
                        <a:ea typeface="黑体" panose="02010609060101010101" charset="-122"/>
                        <a:cs typeface="黑体" panose="02010609060101010101" charset="-122"/>
                      </a:endParaRPr>
                    </a:p>
                    <a:p>
                      <a:pPr algn="ctr" rtl="0" eaLnBrk="0">
                        <a:lnSpc>
                          <a:spcPct val="127000"/>
                        </a:lnSpc>
                      </a:pPr>
                      <a:r>
                        <a:rPr sz="2400" b="1" kern="0" spc="90" dirty="0">
                          <a:solidFill>
                            <a:srgbClr val="C65F10">
                              <a:alpha val="100000"/>
                            </a:srgbClr>
                          </a:solidFill>
                          <a:latin typeface="Times New Roman" panose="02020603050405020304" charset="0"/>
                          <a:ea typeface="Arial" panose="020B0604020202020204"/>
                          <a:cs typeface="Times New Roman" panose="02020603050405020304" charset="0"/>
                        </a:rPr>
                        <a:t>Finding</a:t>
                      </a:r>
                      <a:r>
                        <a:rPr sz="2400" b="1" kern="0" spc="-50" dirty="0">
                          <a:solidFill>
                            <a:srgbClr val="C65F10">
                              <a:alpha val="100000"/>
                            </a:srgbClr>
                          </a:solidFill>
                          <a:latin typeface="Times New Roman" panose="02020603050405020304" charset="0"/>
                          <a:ea typeface="Arial" panose="020B0604020202020204"/>
                          <a:cs typeface="Times New Roman" panose="02020603050405020304" charset="0"/>
                        </a:rPr>
                        <a:t> </a:t>
                      </a:r>
                      <a:r>
                        <a:rPr sz="2400" b="1" kern="0" spc="90" dirty="0">
                          <a:solidFill>
                            <a:srgbClr val="C65F10">
                              <a:alpha val="100000"/>
                            </a:srgbClr>
                          </a:solidFill>
                          <a:latin typeface="Times New Roman" panose="02020603050405020304" charset="0"/>
                          <a:ea typeface="Arial" panose="020B0604020202020204"/>
                          <a:cs typeface="Times New Roman" panose="02020603050405020304" charset="0"/>
                        </a:rPr>
                        <a:t>Equivalencevalues</a:t>
                      </a:r>
                      <a:endParaRPr sz="2400" b="1" dirty="0">
                        <a:latin typeface="Times New Roman" panose="02020603050405020304" charset="0"/>
                        <a:ea typeface="Arial" panose="020B0604020202020204"/>
                        <a:cs typeface="Times New Roman" panose="02020603050405020304" charset="0"/>
                      </a:endParaRPr>
                    </a:p>
                  </a:txBody>
                  <a:tcPr marL="0" marR="0" marT="0" marB="0" vert="horz">
                    <a:lnL w="3175" cap="flat" cmpd="sng" algn="ctr">
                      <a:solidFill>
                        <a:srgbClr val="D9D9D9"/>
                      </a:solidFill>
                      <a:prstDash val="solid"/>
                      <a:round/>
                      <a:headEnd type="none" w="med" len="med"/>
                      <a:tailEnd type="none" w="med" len="med"/>
                    </a:lnL>
                    <a:lnR w="12700" cap="flat" cmpd="sng" algn="ctr">
                      <a:solidFill>
                        <a:srgbClr val="C5785C"/>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c>
                  <a:txBody>
                    <a:bodyPr/>
                    <a:lstStyle/>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r>
                        <a:rPr lang="en-US" sz="1800" kern="0" spc="80" dirty="0">
                          <a:solidFill>
                            <a:srgbClr val="C65F10">
                              <a:alpha val="100000"/>
                            </a:srgbClr>
                          </a:solidFill>
                          <a:latin typeface="Times New Roman" panose="02020603050405020304" charset="0"/>
                          <a:ea typeface="Arial" panose="020B0604020202020204"/>
                          <a:cs typeface="Times New Roman" panose="02020603050405020304" charset="0"/>
                        </a:rPr>
                        <a:t>     </a:t>
                      </a:r>
                      <a:r>
                        <a:rPr sz="1800" kern="0" spc="8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Futurevalue:</a:t>
                      </a: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marL="370205" algn="l" rtl="0" eaLnBrk="0">
                        <a:lnSpc>
                          <a:spcPct val="79000"/>
                        </a:lnSpc>
                        <a:spcBef>
                          <a:spcPts val="810"/>
                        </a:spcBef>
                      </a:pPr>
                      <a:r>
                        <a:rPr sz="1800" kern="0" spc="37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F=P(1+i</a:t>
                      </a:r>
                      <a:r>
                        <a:rPr lang="en-US" sz="1800" kern="0" spc="37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a:t>
                      </a: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87000"/>
                        </a:lnSpc>
                      </a:pP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marL="372110" algn="l" rtl="0" eaLnBrk="0">
                        <a:lnSpc>
                          <a:spcPct val="77000"/>
                        </a:lnSpc>
                        <a:spcBef>
                          <a:spcPts val="425"/>
                        </a:spcBef>
                      </a:pPr>
                      <a:r>
                        <a:rPr sz="1800" kern="0" spc="19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presentvalue:</a:t>
                      </a: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marL="370205" algn="l" rtl="0" eaLnBrk="0">
                        <a:lnSpc>
                          <a:spcPct val="79000"/>
                        </a:lnSpc>
                        <a:spcBef>
                          <a:spcPts val="810"/>
                        </a:spcBef>
                      </a:pPr>
                      <a:r>
                        <a:rPr sz="1800" kern="0" spc="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P=F/(1 </a:t>
                      </a:r>
                      <a:r>
                        <a:rPr sz="1800" kern="0" spc="88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a:t>
                      </a:r>
                      <a:r>
                        <a:rPr lang="en-US" sz="1800" kern="0" spc="88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i)</a:t>
                      </a: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00000"/>
                        </a:lnSpc>
                      </a:pP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01000"/>
                        </a:lnSpc>
                      </a:pP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marL="440690" algn="l" rtl="0" eaLnBrk="0">
                        <a:lnSpc>
                          <a:spcPct val="86000"/>
                        </a:lnSpc>
                        <a:spcBef>
                          <a:spcPts val="485"/>
                        </a:spcBef>
                      </a:pPr>
                      <a:r>
                        <a:rPr sz="1800" kern="0" spc="7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Example:</a:t>
                      </a: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marL="444500" indent="-6350" algn="l" rtl="0" eaLnBrk="0">
                        <a:lnSpc>
                          <a:spcPct val="98000"/>
                        </a:lnSpc>
                        <a:spcBef>
                          <a:spcPts val="325"/>
                        </a:spcBef>
                      </a:pPr>
                      <a:r>
                        <a:rPr sz="1800" kern="0" spc="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At</a:t>
                      </a:r>
                      <a:r>
                        <a:rPr lang="en-US" sz="1800" kern="0" spc="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sz="1800" kern="0" spc="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10%</a:t>
                      </a:r>
                      <a:r>
                        <a:rPr lang="en-US" sz="1800" kern="0" spc="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sz="1800" kern="0" spc="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compound</a:t>
                      </a:r>
                      <a:r>
                        <a:rPr sz="1800" kern="0" spc="-1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lang="en-US" sz="1800" kern="0" spc="-1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sz="1800" kern="0" spc="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interest,what</a:t>
                      </a:r>
                      <a:r>
                        <a:rPr lang="en-US" sz="1800" kern="0" spc="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sz="1800" kern="0" spc="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amou</a:t>
                      </a:r>
                      <a:r>
                        <a:rPr sz="1800" kern="0" spc="3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nt</a:t>
                      </a:r>
                      <a:r>
                        <a:rPr sz="1800" kern="0" spc="-13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lang="en-US" sz="1800" kern="0" spc="-13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sz="1800" kern="0" spc="3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in</a:t>
                      </a:r>
                      <a:r>
                        <a:rPr lang="en-US" sz="1800" kern="0" spc="3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sz="1800" kern="0" spc="3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3years</a:t>
                      </a:r>
                      <a:r>
                        <a:rPr sz="1800" kern="0" spc="-7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lang="en-US" sz="1800" kern="0" spc="-7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sz="1800" kern="0" spc="3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is</a:t>
                      </a:r>
                      <a:r>
                        <a:rPr sz="1800" kern="0" spc="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equivalent</a:t>
                      </a:r>
                      <a:r>
                        <a:rPr lang="en-US" sz="1800" kern="0" spc="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sz="1800" kern="0" spc="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to</a:t>
                      </a:r>
                      <a:r>
                        <a:rPr lang="en-US" sz="1800" kern="0" spc="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sz="1800" kern="0" spc="5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$2,000</a:t>
                      </a:r>
                      <a:r>
                        <a:rPr lang="en-US" sz="1800" kern="0" spc="5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sz="1800" kern="0" spc="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today</a:t>
                      </a:r>
                      <a:r>
                        <a:rPr sz="1800" kern="0" spc="5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a:t>
                      </a: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65000"/>
                        </a:lnSpc>
                      </a:pP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marL="537210" algn="l" rtl="0" eaLnBrk="0">
                        <a:lnSpc>
                          <a:spcPct val="77000"/>
                        </a:lnSpc>
                        <a:spcBef>
                          <a:spcPts val="550"/>
                        </a:spcBef>
                      </a:pPr>
                      <a:r>
                        <a:rPr sz="1800" kern="0" spc="5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P=$2,000, i= 10%,n=3</a:t>
                      </a: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21000"/>
                        </a:lnSpc>
                      </a:pP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08000"/>
                        </a:lnSpc>
                      </a:pPr>
                      <a:endParaRPr sz="18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marL="537210" algn="l" rtl="0" eaLnBrk="0">
                        <a:lnSpc>
                          <a:spcPct val="86000"/>
                        </a:lnSpc>
                        <a:spcBef>
                          <a:spcPts val="0"/>
                        </a:spcBef>
                      </a:pPr>
                      <a:r>
                        <a:rPr sz="1800" kern="0" spc="1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F=P(1+i)=2000 X</a:t>
                      </a:r>
                      <a:r>
                        <a:rPr sz="1800" kern="0" spc="36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 </a:t>
                      </a:r>
                      <a:r>
                        <a:rPr sz="1800" kern="0" spc="14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1.33</a:t>
                      </a:r>
                      <a:r>
                        <a:rPr sz="1800" kern="0" spc="130" dirty="0">
                          <a:solidFill>
                            <a:schemeClr val="accent2">
                              <a:lumMod val="75000"/>
                              <a:alpha val="100000"/>
                            </a:schemeClr>
                          </a:solidFill>
                          <a:latin typeface="Times New Roman" panose="02020603050405020304" charset="0"/>
                          <a:ea typeface="Arial" panose="020B0604020202020204"/>
                          <a:cs typeface="Times New Roman" panose="02020603050405020304" charset="0"/>
                        </a:rPr>
                        <a:t>1=$2,662</a:t>
                      </a:r>
                      <a:endParaRPr sz="1800" kern="0" spc="130" dirty="0">
                        <a:solidFill>
                          <a:schemeClr val="accent2">
                            <a:lumMod val="75000"/>
                            <a:alpha val="100000"/>
                          </a:schemeClr>
                        </a:solidFill>
                        <a:latin typeface="Times New Roman" panose="02020603050405020304" charset="0"/>
                        <a:ea typeface="Arial" panose="020B0604020202020204"/>
                        <a:cs typeface="Times New Roman" panose="02020603050405020304" charset="0"/>
                      </a:endParaRPr>
                    </a:p>
                  </a:txBody>
                  <a:tcPr marL="0" marR="0" marT="0" marB="0" vert="horz">
                    <a:lnL w="12700" cap="flat" cmpd="sng" algn="ctr">
                      <a:solidFill>
                        <a:srgbClr val="C5785C"/>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tcPr>
                </a:tc>
              </a:tr>
            </a:tbl>
          </a:graphicData>
        </a:graphic>
      </p:graphicFrame>
      <p:pic>
        <p:nvPicPr>
          <p:cNvPr id="2384" name="picture 2384"/>
          <p:cNvPicPr>
            <a:picLocks noChangeAspect="1"/>
          </p:cNvPicPr>
          <p:nvPr/>
        </p:nvPicPr>
        <p:blipFill>
          <a:blip r:embed="rId43"/>
          <a:stretch>
            <a:fillRect/>
          </a:stretch>
        </p:blipFill>
        <p:spPr>
          <a:xfrm rot="21600000">
            <a:off x="1309116" y="2823781"/>
            <a:ext cx="3186747" cy="3479384"/>
          </a:xfrm>
          <a:prstGeom prst="rect">
            <a:avLst/>
          </a:prstGeom>
        </p:spPr>
      </p:pic>
      <p:pic>
        <p:nvPicPr>
          <p:cNvPr id="2386" name="picture 2386"/>
          <p:cNvPicPr>
            <a:picLocks noChangeAspect="1"/>
          </p:cNvPicPr>
          <p:nvPr/>
        </p:nvPicPr>
        <p:blipFill>
          <a:blip r:embed="rId44"/>
          <a:stretch>
            <a:fillRect/>
          </a:stretch>
        </p:blipFill>
        <p:spPr>
          <a:xfrm rot="21600000">
            <a:off x="11887560" y="308012"/>
            <a:ext cx="279069" cy="61327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2" name="picture 2412"/>
          <p:cNvPicPr>
            <a:picLocks noChangeAspect="1"/>
          </p:cNvPicPr>
          <p:nvPr/>
        </p:nvPicPr>
        <p:blipFill>
          <a:blip r:embed="rId1"/>
          <a:stretch>
            <a:fillRect/>
          </a:stretch>
        </p:blipFill>
        <p:spPr>
          <a:xfrm rot="21600000">
            <a:off x="1" y="0"/>
            <a:ext cx="12191998" cy="6858000"/>
          </a:xfrm>
          <a:prstGeom prst="rect">
            <a:avLst/>
          </a:prstGeom>
        </p:spPr>
      </p:pic>
      <p:pic>
        <p:nvPicPr>
          <p:cNvPr id="2414" name="picture 2414"/>
          <p:cNvPicPr>
            <a:picLocks noChangeAspect="1"/>
          </p:cNvPicPr>
          <p:nvPr/>
        </p:nvPicPr>
        <p:blipFill>
          <a:blip r:embed="rId2"/>
          <a:stretch>
            <a:fillRect/>
          </a:stretch>
        </p:blipFill>
        <p:spPr>
          <a:xfrm rot="21600000">
            <a:off x="659523" y="5163311"/>
            <a:ext cx="27444" cy="27558"/>
          </a:xfrm>
          <a:prstGeom prst="rect">
            <a:avLst/>
          </a:prstGeom>
        </p:spPr>
      </p:pic>
      <p:pic>
        <p:nvPicPr>
          <p:cNvPr id="2416" name="picture 2416"/>
          <p:cNvPicPr>
            <a:picLocks noChangeAspect="1"/>
          </p:cNvPicPr>
          <p:nvPr/>
        </p:nvPicPr>
        <p:blipFill>
          <a:blip r:embed="rId3"/>
          <a:stretch>
            <a:fillRect/>
          </a:stretch>
        </p:blipFill>
        <p:spPr>
          <a:xfrm rot="21600000">
            <a:off x="548093" y="5163311"/>
            <a:ext cx="27457" cy="27558"/>
          </a:xfrm>
          <a:prstGeom prst="rect">
            <a:avLst/>
          </a:prstGeom>
        </p:spPr>
      </p:pic>
      <p:pic>
        <p:nvPicPr>
          <p:cNvPr id="2418" name="picture 2418"/>
          <p:cNvPicPr>
            <a:picLocks noChangeAspect="1"/>
          </p:cNvPicPr>
          <p:nvPr/>
        </p:nvPicPr>
        <p:blipFill>
          <a:blip r:embed="rId4"/>
          <a:stretch>
            <a:fillRect/>
          </a:stretch>
        </p:blipFill>
        <p:spPr>
          <a:xfrm rot="21600000">
            <a:off x="548093" y="5026152"/>
            <a:ext cx="27457" cy="27431"/>
          </a:xfrm>
          <a:prstGeom prst="rect">
            <a:avLst/>
          </a:prstGeom>
        </p:spPr>
      </p:pic>
      <p:pic>
        <p:nvPicPr>
          <p:cNvPr id="2420" name="picture 2420"/>
          <p:cNvPicPr>
            <a:picLocks noChangeAspect="1"/>
          </p:cNvPicPr>
          <p:nvPr/>
        </p:nvPicPr>
        <p:blipFill>
          <a:blip r:embed="rId5"/>
          <a:stretch>
            <a:fillRect/>
          </a:stretch>
        </p:blipFill>
        <p:spPr>
          <a:xfrm rot="21600000">
            <a:off x="548093" y="5300598"/>
            <a:ext cx="27457" cy="27431"/>
          </a:xfrm>
          <a:prstGeom prst="rect">
            <a:avLst/>
          </a:prstGeom>
        </p:spPr>
      </p:pic>
      <p:pic>
        <p:nvPicPr>
          <p:cNvPr id="2422" name="picture 2422"/>
          <p:cNvPicPr>
            <a:picLocks noChangeAspect="1"/>
          </p:cNvPicPr>
          <p:nvPr/>
        </p:nvPicPr>
        <p:blipFill>
          <a:blip r:embed="rId6"/>
          <a:stretch>
            <a:fillRect/>
          </a:stretch>
        </p:blipFill>
        <p:spPr>
          <a:xfrm rot="21600000">
            <a:off x="659523" y="5300598"/>
            <a:ext cx="27444" cy="27431"/>
          </a:xfrm>
          <a:prstGeom prst="rect">
            <a:avLst/>
          </a:prstGeom>
        </p:spPr>
      </p:pic>
      <p:pic>
        <p:nvPicPr>
          <p:cNvPr id="2424" name="picture 2424"/>
          <p:cNvPicPr>
            <a:picLocks noChangeAspect="1"/>
          </p:cNvPicPr>
          <p:nvPr/>
        </p:nvPicPr>
        <p:blipFill>
          <a:blip r:embed="rId7"/>
          <a:stretch>
            <a:fillRect/>
          </a:stretch>
        </p:blipFill>
        <p:spPr>
          <a:xfrm rot="21600000">
            <a:off x="659523" y="5026152"/>
            <a:ext cx="27444" cy="27431"/>
          </a:xfrm>
          <a:prstGeom prst="rect">
            <a:avLst/>
          </a:prstGeom>
        </p:spPr>
      </p:pic>
      <p:pic>
        <p:nvPicPr>
          <p:cNvPr id="2426" name="picture 2426"/>
          <p:cNvPicPr>
            <a:picLocks noChangeAspect="1"/>
          </p:cNvPicPr>
          <p:nvPr/>
        </p:nvPicPr>
        <p:blipFill>
          <a:blip r:embed="rId8"/>
          <a:stretch>
            <a:fillRect/>
          </a:stretch>
        </p:blipFill>
        <p:spPr>
          <a:xfrm rot="21600000">
            <a:off x="548093" y="4888865"/>
            <a:ext cx="27457" cy="27432"/>
          </a:xfrm>
          <a:prstGeom prst="rect">
            <a:avLst/>
          </a:prstGeom>
        </p:spPr>
      </p:pic>
      <p:sp>
        <p:nvSpPr>
          <p:cNvPr id="2428" name="path 2428"/>
          <p:cNvSpPr/>
          <p:nvPr/>
        </p:nvSpPr>
        <p:spPr>
          <a:xfrm>
            <a:off x="8082280" y="1104010"/>
            <a:ext cx="195960" cy="524002"/>
          </a:xfrm>
          <a:custGeom>
            <a:avLst/>
            <a:gdLst/>
            <a:ahLst/>
            <a:cxnLst/>
            <a:rect l="0" t="0" r="0" b="0"/>
            <a:pathLst>
              <a:path w="308" h="825">
                <a:moveTo>
                  <a:pt x="308" y="811"/>
                </a:moveTo>
                <a:cubicBezTo>
                  <a:pt x="308" y="819"/>
                  <a:pt x="302" y="825"/>
                  <a:pt x="294" y="825"/>
                </a:cubicBezTo>
                <a:cubicBezTo>
                  <a:pt x="286" y="825"/>
                  <a:pt x="280" y="819"/>
                  <a:pt x="280" y="811"/>
                </a:cubicBezTo>
                <a:cubicBezTo>
                  <a:pt x="280" y="803"/>
                  <a:pt x="286" y="797"/>
                  <a:pt x="294" y="797"/>
                </a:cubicBezTo>
                <a:cubicBezTo>
                  <a:pt x="302" y="797"/>
                  <a:pt x="308" y="803"/>
                  <a:pt x="308" y="811"/>
                </a:cubicBezTo>
              </a:path>
              <a:path w="308" h="825">
                <a:moveTo>
                  <a:pt x="168" y="811"/>
                </a:moveTo>
                <a:cubicBezTo>
                  <a:pt x="168" y="819"/>
                  <a:pt x="161" y="825"/>
                  <a:pt x="154" y="825"/>
                </a:cubicBezTo>
                <a:cubicBezTo>
                  <a:pt x="146" y="825"/>
                  <a:pt x="140" y="819"/>
                  <a:pt x="140" y="811"/>
                </a:cubicBezTo>
                <a:cubicBezTo>
                  <a:pt x="140" y="803"/>
                  <a:pt x="146" y="797"/>
                  <a:pt x="154" y="797"/>
                </a:cubicBezTo>
                <a:cubicBezTo>
                  <a:pt x="161" y="797"/>
                  <a:pt x="168" y="803"/>
                  <a:pt x="168" y="811"/>
                </a:cubicBezTo>
              </a:path>
              <a:path w="308" h="825">
                <a:moveTo>
                  <a:pt x="27" y="811"/>
                </a:moveTo>
                <a:cubicBezTo>
                  <a:pt x="27" y="819"/>
                  <a:pt x="21" y="825"/>
                  <a:pt x="13" y="825"/>
                </a:cubicBezTo>
                <a:cubicBezTo>
                  <a:pt x="6" y="825"/>
                  <a:pt x="0" y="819"/>
                  <a:pt x="0" y="811"/>
                </a:cubicBezTo>
                <a:cubicBezTo>
                  <a:pt x="0" y="803"/>
                  <a:pt x="6" y="797"/>
                  <a:pt x="13" y="797"/>
                </a:cubicBezTo>
                <a:cubicBezTo>
                  <a:pt x="21" y="797"/>
                  <a:pt x="27" y="803"/>
                  <a:pt x="27" y="811"/>
                </a:cubicBezTo>
              </a:path>
              <a:path w="308" h="825">
                <a:moveTo>
                  <a:pt x="308" y="697"/>
                </a:moveTo>
                <a:cubicBezTo>
                  <a:pt x="308" y="705"/>
                  <a:pt x="302" y="711"/>
                  <a:pt x="294" y="711"/>
                </a:cubicBezTo>
                <a:cubicBezTo>
                  <a:pt x="286" y="711"/>
                  <a:pt x="280" y="705"/>
                  <a:pt x="280" y="697"/>
                </a:cubicBezTo>
                <a:cubicBezTo>
                  <a:pt x="280" y="689"/>
                  <a:pt x="286" y="683"/>
                  <a:pt x="294" y="683"/>
                </a:cubicBezTo>
                <a:cubicBezTo>
                  <a:pt x="302" y="683"/>
                  <a:pt x="308" y="689"/>
                  <a:pt x="308" y="697"/>
                </a:cubicBezTo>
              </a:path>
              <a:path w="308" h="825">
                <a:moveTo>
                  <a:pt x="168" y="697"/>
                </a:moveTo>
                <a:cubicBezTo>
                  <a:pt x="168" y="705"/>
                  <a:pt x="161" y="711"/>
                  <a:pt x="154" y="711"/>
                </a:cubicBezTo>
                <a:cubicBezTo>
                  <a:pt x="146" y="711"/>
                  <a:pt x="140" y="705"/>
                  <a:pt x="140" y="697"/>
                </a:cubicBezTo>
                <a:cubicBezTo>
                  <a:pt x="140" y="689"/>
                  <a:pt x="146" y="683"/>
                  <a:pt x="154" y="683"/>
                </a:cubicBezTo>
                <a:cubicBezTo>
                  <a:pt x="161" y="683"/>
                  <a:pt x="168" y="689"/>
                  <a:pt x="168" y="697"/>
                </a:cubicBezTo>
              </a:path>
              <a:path w="308" h="825">
                <a:moveTo>
                  <a:pt x="27" y="697"/>
                </a:moveTo>
                <a:cubicBezTo>
                  <a:pt x="27" y="705"/>
                  <a:pt x="21" y="711"/>
                  <a:pt x="13" y="711"/>
                </a:cubicBezTo>
                <a:cubicBezTo>
                  <a:pt x="6" y="711"/>
                  <a:pt x="0" y="705"/>
                  <a:pt x="0" y="697"/>
                </a:cubicBezTo>
                <a:cubicBezTo>
                  <a:pt x="0" y="689"/>
                  <a:pt x="6" y="683"/>
                  <a:pt x="13" y="683"/>
                </a:cubicBezTo>
                <a:cubicBezTo>
                  <a:pt x="21" y="683"/>
                  <a:pt x="27" y="689"/>
                  <a:pt x="27" y="697"/>
                </a:cubicBezTo>
              </a:path>
              <a:path w="308" h="825">
                <a:moveTo>
                  <a:pt x="308" y="583"/>
                </a:moveTo>
                <a:cubicBezTo>
                  <a:pt x="308" y="591"/>
                  <a:pt x="302" y="597"/>
                  <a:pt x="294" y="597"/>
                </a:cubicBezTo>
                <a:cubicBezTo>
                  <a:pt x="286" y="597"/>
                  <a:pt x="280" y="591"/>
                  <a:pt x="280" y="583"/>
                </a:cubicBezTo>
                <a:cubicBezTo>
                  <a:pt x="280" y="575"/>
                  <a:pt x="286" y="569"/>
                  <a:pt x="294" y="569"/>
                </a:cubicBezTo>
                <a:cubicBezTo>
                  <a:pt x="302" y="569"/>
                  <a:pt x="308" y="575"/>
                  <a:pt x="308" y="583"/>
                </a:cubicBezTo>
              </a:path>
              <a:path w="308" h="825">
                <a:moveTo>
                  <a:pt x="168" y="583"/>
                </a:moveTo>
                <a:cubicBezTo>
                  <a:pt x="168" y="591"/>
                  <a:pt x="161" y="597"/>
                  <a:pt x="154" y="597"/>
                </a:cubicBezTo>
                <a:cubicBezTo>
                  <a:pt x="146" y="597"/>
                  <a:pt x="140" y="591"/>
                  <a:pt x="140" y="583"/>
                </a:cubicBezTo>
                <a:cubicBezTo>
                  <a:pt x="140" y="575"/>
                  <a:pt x="146" y="569"/>
                  <a:pt x="154" y="569"/>
                </a:cubicBezTo>
                <a:cubicBezTo>
                  <a:pt x="161" y="569"/>
                  <a:pt x="168" y="575"/>
                  <a:pt x="168" y="583"/>
                </a:cubicBezTo>
              </a:path>
              <a:path w="308" h="825">
                <a:moveTo>
                  <a:pt x="27" y="583"/>
                </a:moveTo>
                <a:cubicBezTo>
                  <a:pt x="27" y="591"/>
                  <a:pt x="21" y="597"/>
                  <a:pt x="13" y="597"/>
                </a:cubicBezTo>
                <a:cubicBezTo>
                  <a:pt x="6" y="597"/>
                  <a:pt x="0" y="591"/>
                  <a:pt x="0" y="583"/>
                </a:cubicBezTo>
                <a:cubicBezTo>
                  <a:pt x="0" y="575"/>
                  <a:pt x="6" y="569"/>
                  <a:pt x="13" y="569"/>
                </a:cubicBezTo>
                <a:cubicBezTo>
                  <a:pt x="21" y="569"/>
                  <a:pt x="27" y="575"/>
                  <a:pt x="27" y="583"/>
                </a:cubicBezTo>
              </a:path>
              <a:path w="308" h="825">
                <a:moveTo>
                  <a:pt x="308" y="469"/>
                </a:moveTo>
                <a:cubicBezTo>
                  <a:pt x="308" y="477"/>
                  <a:pt x="302" y="483"/>
                  <a:pt x="294" y="483"/>
                </a:cubicBezTo>
                <a:cubicBezTo>
                  <a:pt x="286" y="483"/>
                  <a:pt x="280" y="477"/>
                  <a:pt x="280" y="469"/>
                </a:cubicBezTo>
                <a:cubicBezTo>
                  <a:pt x="280" y="461"/>
                  <a:pt x="286" y="455"/>
                  <a:pt x="294" y="455"/>
                </a:cubicBezTo>
                <a:cubicBezTo>
                  <a:pt x="302" y="455"/>
                  <a:pt x="308" y="461"/>
                  <a:pt x="308" y="469"/>
                </a:cubicBezTo>
              </a:path>
              <a:path w="308" h="825">
                <a:moveTo>
                  <a:pt x="168" y="469"/>
                </a:moveTo>
                <a:cubicBezTo>
                  <a:pt x="168" y="477"/>
                  <a:pt x="161" y="483"/>
                  <a:pt x="154" y="483"/>
                </a:cubicBezTo>
                <a:cubicBezTo>
                  <a:pt x="146" y="483"/>
                  <a:pt x="140" y="477"/>
                  <a:pt x="140" y="469"/>
                </a:cubicBezTo>
                <a:cubicBezTo>
                  <a:pt x="140" y="461"/>
                  <a:pt x="146" y="455"/>
                  <a:pt x="154" y="455"/>
                </a:cubicBezTo>
                <a:cubicBezTo>
                  <a:pt x="161" y="455"/>
                  <a:pt x="168" y="461"/>
                  <a:pt x="168" y="469"/>
                </a:cubicBezTo>
              </a:path>
              <a:path w="308" h="825">
                <a:moveTo>
                  <a:pt x="27" y="469"/>
                </a:moveTo>
                <a:cubicBezTo>
                  <a:pt x="27" y="477"/>
                  <a:pt x="21" y="483"/>
                  <a:pt x="13" y="483"/>
                </a:cubicBezTo>
                <a:cubicBezTo>
                  <a:pt x="6" y="483"/>
                  <a:pt x="0" y="477"/>
                  <a:pt x="0" y="469"/>
                </a:cubicBezTo>
                <a:cubicBezTo>
                  <a:pt x="0" y="461"/>
                  <a:pt x="6" y="455"/>
                  <a:pt x="13" y="455"/>
                </a:cubicBezTo>
                <a:cubicBezTo>
                  <a:pt x="21" y="455"/>
                  <a:pt x="27" y="461"/>
                  <a:pt x="27" y="469"/>
                </a:cubicBezTo>
              </a:path>
              <a:path w="308" h="825">
                <a:moveTo>
                  <a:pt x="308" y="355"/>
                </a:moveTo>
                <a:cubicBezTo>
                  <a:pt x="308" y="363"/>
                  <a:pt x="302" y="369"/>
                  <a:pt x="294" y="369"/>
                </a:cubicBezTo>
                <a:cubicBezTo>
                  <a:pt x="286" y="369"/>
                  <a:pt x="280" y="363"/>
                  <a:pt x="280" y="355"/>
                </a:cubicBezTo>
                <a:cubicBezTo>
                  <a:pt x="280" y="347"/>
                  <a:pt x="286" y="341"/>
                  <a:pt x="294" y="341"/>
                </a:cubicBezTo>
                <a:cubicBezTo>
                  <a:pt x="302" y="341"/>
                  <a:pt x="308" y="347"/>
                  <a:pt x="308" y="355"/>
                </a:cubicBezTo>
              </a:path>
              <a:path w="308" h="825">
                <a:moveTo>
                  <a:pt x="168" y="355"/>
                </a:moveTo>
                <a:cubicBezTo>
                  <a:pt x="168" y="363"/>
                  <a:pt x="161" y="369"/>
                  <a:pt x="154" y="369"/>
                </a:cubicBezTo>
                <a:cubicBezTo>
                  <a:pt x="146" y="369"/>
                  <a:pt x="140" y="363"/>
                  <a:pt x="140" y="355"/>
                </a:cubicBezTo>
                <a:cubicBezTo>
                  <a:pt x="140" y="347"/>
                  <a:pt x="146" y="341"/>
                  <a:pt x="154" y="341"/>
                </a:cubicBezTo>
                <a:cubicBezTo>
                  <a:pt x="161" y="341"/>
                  <a:pt x="168" y="347"/>
                  <a:pt x="168" y="355"/>
                </a:cubicBezTo>
              </a:path>
              <a:path w="308" h="825">
                <a:moveTo>
                  <a:pt x="27" y="355"/>
                </a:moveTo>
                <a:cubicBezTo>
                  <a:pt x="27" y="363"/>
                  <a:pt x="21" y="369"/>
                  <a:pt x="13" y="369"/>
                </a:cubicBezTo>
                <a:cubicBezTo>
                  <a:pt x="6" y="369"/>
                  <a:pt x="0" y="363"/>
                  <a:pt x="0" y="355"/>
                </a:cubicBezTo>
                <a:cubicBezTo>
                  <a:pt x="0" y="347"/>
                  <a:pt x="6" y="341"/>
                  <a:pt x="13" y="341"/>
                </a:cubicBezTo>
                <a:cubicBezTo>
                  <a:pt x="21" y="341"/>
                  <a:pt x="27" y="347"/>
                  <a:pt x="27" y="355"/>
                </a:cubicBezTo>
              </a:path>
              <a:path w="308" h="825">
                <a:moveTo>
                  <a:pt x="308" y="241"/>
                </a:moveTo>
                <a:cubicBezTo>
                  <a:pt x="308" y="249"/>
                  <a:pt x="302" y="255"/>
                  <a:pt x="294" y="255"/>
                </a:cubicBezTo>
                <a:cubicBezTo>
                  <a:pt x="286" y="255"/>
                  <a:pt x="280" y="249"/>
                  <a:pt x="280" y="241"/>
                </a:cubicBezTo>
                <a:cubicBezTo>
                  <a:pt x="280" y="234"/>
                  <a:pt x="286" y="227"/>
                  <a:pt x="294" y="227"/>
                </a:cubicBezTo>
                <a:cubicBezTo>
                  <a:pt x="302" y="227"/>
                  <a:pt x="308" y="234"/>
                  <a:pt x="308" y="241"/>
                </a:cubicBezTo>
              </a:path>
              <a:path w="308" h="825">
                <a:moveTo>
                  <a:pt x="168" y="241"/>
                </a:moveTo>
                <a:cubicBezTo>
                  <a:pt x="168" y="249"/>
                  <a:pt x="161" y="255"/>
                  <a:pt x="154" y="255"/>
                </a:cubicBezTo>
                <a:cubicBezTo>
                  <a:pt x="146" y="255"/>
                  <a:pt x="140" y="249"/>
                  <a:pt x="140" y="241"/>
                </a:cubicBezTo>
                <a:cubicBezTo>
                  <a:pt x="140" y="234"/>
                  <a:pt x="146" y="227"/>
                  <a:pt x="154" y="227"/>
                </a:cubicBezTo>
                <a:cubicBezTo>
                  <a:pt x="161" y="227"/>
                  <a:pt x="168" y="234"/>
                  <a:pt x="168" y="241"/>
                </a:cubicBezTo>
              </a:path>
              <a:path w="308" h="825">
                <a:moveTo>
                  <a:pt x="27" y="241"/>
                </a:moveTo>
                <a:cubicBezTo>
                  <a:pt x="27" y="249"/>
                  <a:pt x="21" y="255"/>
                  <a:pt x="13" y="255"/>
                </a:cubicBezTo>
                <a:cubicBezTo>
                  <a:pt x="6" y="255"/>
                  <a:pt x="0" y="249"/>
                  <a:pt x="0" y="241"/>
                </a:cubicBezTo>
                <a:cubicBezTo>
                  <a:pt x="0" y="234"/>
                  <a:pt x="6" y="227"/>
                  <a:pt x="13" y="227"/>
                </a:cubicBezTo>
                <a:cubicBezTo>
                  <a:pt x="21" y="227"/>
                  <a:pt x="27" y="234"/>
                  <a:pt x="27" y="241"/>
                </a:cubicBezTo>
              </a:path>
              <a:path w="308" h="825">
                <a:moveTo>
                  <a:pt x="308" y="127"/>
                </a:moveTo>
                <a:cubicBezTo>
                  <a:pt x="308" y="135"/>
                  <a:pt x="302" y="142"/>
                  <a:pt x="294" y="142"/>
                </a:cubicBezTo>
                <a:cubicBezTo>
                  <a:pt x="286" y="142"/>
                  <a:pt x="280" y="135"/>
                  <a:pt x="280" y="127"/>
                </a:cubicBezTo>
                <a:cubicBezTo>
                  <a:pt x="280" y="120"/>
                  <a:pt x="286" y="113"/>
                  <a:pt x="294" y="113"/>
                </a:cubicBezTo>
                <a:cubicBezTo>
                  <a:pt x="302" y="113"/>
                  <a:pt x="308" y="120"/>
                  <a:pt x="308" y="127"/>
                </a:cubicBezTo>
              </a:path>
              <a:path w="308" h="825">
                <a:moveTo>
                  <a:pt x="168" y="127"/>
                </a:moveTo>
                <a:cubicBezTo>
                  <a:pt x="168" y="135"/>
                  <a:pt x="161" y="142"/>
                  <a:pt x="154" y="142"/>
                </a:cubicBezTo>
                <a:cubicBezTo>
                  <a:pt x="146" y="142"/>
                  <a:pt x="140" y="135"/>
                  <a:pt x="140" y="127"/>
                </a:cubicBezTo>
                <a:cubicBezTo>
                  <a:pt x="140" y="120"/>
                  <a:pt x="146" y="113"/>
                  <a:pt x="154" y="113"/>
                </a:cubicBezTo>
                <a:cubicBezTo>
                  <a:pt x="161" y="113"/>
                  <a:pt x="168" y="120"/>
                  <a:pt x="168" y="127"/>
                </a:cubicBezTo>
              </a:path>
              <a:path w="308" h="825">
                <a:moveTo>
                  <a:pt x="27" y="127"/>
                </a:moveTo>
                <a:cubicBezTo>
                  <a:pt x="27" y="135"/>
                  <a:pt x="21" y="142"/>
                  <a:pt x="13" y="142"/>
                </a:cubicBezTo>
                <a:cubicBezTo>
                  <a:pt x="6" y="142"/>
                  <a:pt x="0" y="135"/>
                  <a:pt x="0" y="127"/>
                </a:cubicBezTo>
                <a:cubicBezTo>
                  <a:pt x="0" y="120"/>
                  <a:pt x="6" y="113"/>
                  <a:pt x="13" y="113"/>
                </a:cubicBezTo>
                <a:cubicBezTo>
                  <a:pt x="21" y="113"/>
                  <a:pt x="27" y="120"/>
                  <a:pt x="27" y="127"/>
                </a:cubicBezTo>
              </a:path>
              <a:path w="308" h="825">
                <a:moveTo>
                  <a:pt x="308" y="14"/>
                </a:moveTo>
                <a:cubicBezTo>
                  <a:pt x="308" y="21"/>
                  <a:pt x="302" y="27"/>
                  <a:pt x="294" y="27"/>
                </a:cubicBezTo>
                <a:cubicBezTo>
                  <a:pt x="286" y="27"/>
                  <a:pt x="280" y="21"/>
                  <a:pt x="280" y="14"/>
                </a:cubicBezTo>
                <a:cubicBezTo>
                  <a:pt x="280" y="6"/>
                  <a:pt x="286" y="0"/>
                  <a:pt x="294" y="0"/>
                </a:cubicBezTo>
                <a:cubicBezTo>
                  <a:pt x="302" y="0"/>
                  <a:pt x="308" y="6"/>
                  <a:pt x="308" y="14"/>
                </a:cubicBezTo>
              </a:path>
              <a:path w="308" h="825">
                <a:moveTo>
                  <a:pt x="168" y="14"/>
                </a:moveTo>
                <a:cubicBezTo>
                  <a:pt x="168" y="21"/>
                  <a:pt x="161" y="27"/>
                  <a:pt x="154" y="27"/>
                </a:cubicBezTo>
                <a:cubicBezTo>
                  <a:pt x="146" y="27"/>
                  <a:pt x="140" y="21"/>
                  <a:pt x="140" y="14"/>
                </a:cubicBezTo>
                <a:cubicBezTo>
                  <a:pt x="140" y="6"/>
                  <a:pt x="146" y="0"/>
                  <a:pt x="154" y="0"/>
                </a:cubicBezTo>
                <a:cubicBezTo>
                  <a:pt x="161" y="0"/>
                  <a:pt x="168" y="6"/>
                  <a:pt x="168" y="14"/>
                </a:cubicBezTo>
              </a:path>
              <a:path w="308" h="825">
                <a:moveTo>
                  <a:pt x="27" y="14"/>
                </a:moveTo>
                <a:cubicBezTo>
                  <a:pt x="27" y="21"/>
                  <a:pt x="21" y="27"/>
                  <a:pt x="13" y="27"/>
                </a:cubicBezTo>
                <a:cubicBezTo>
                  <a:pt x="6" y="27"/>
                  <a:pt x="0" y="21"/>
                  <a:pt x="0" y="14"/>
                </a:cubicBezTo>
                <a:cubicBezTo>
                  <a:pt x="0" y="6"/>
                  <a:pt x="6" y="0"/>
                  <a:pt x="13" y="0"/>
                </a:cubicBezTo>
                <a:cubicBezTo>
                  <a:pt x="21" y="0"/>
                  <a:pt x="27" y="6"/>
                  <a:pt x="27" y="14"/>
                </a:cubicBezTo>
              </a:path>
            </a:pathLst>
          </a:custGeom>
          <a:solidFill>
            <a:srgbClr val="D5E2C9">
              <a:alpha val="100000"/>
            </a:srgbClr>
          </a:solidFill>
          <a:ln w="0" cap="flat">
            <a:noFill/>
            <a:prstDash val="solid"/>
            <a:miter lim="0"/>
          </a:ln>
        </p:spPr>
        <p:txBody>
          <a:bodyPr rtlCol="0"/>
          <a:lstStyle/>
          <a:p>
            <a:pPr algn="ctr"/>
            <a:endParaRPr lang="zh-CN" altLang="en-US"/>
          </a:p>
        </p:txBody>
      </p:sp>
      <p:pic>
        <p:nvPicPr>
          <p:cNvPr id="2430" name="picture 2430"/>
          <p:cNvPicPr>
            <a:picLocks noChangeAspect="1"/>
          </p:cNvPicPr>
          <p:nvPr/>
        </p:nvPicPr>
        <p:blipFill>
          <a:blip r:embed="rId9"/>
          <a:stretch>
            <a:fillRect/>
          </a:stretch>
        </p:blipFill>
        <p:spPr>
          <a:xfrm rot="21600000">
            <a:off x="548093" y="5437885"/>
            <a:ext cx="27457" cy="27432"/>
          </a:xfrm>
          <a:prstGeom prst="rect">
            <a:avLst/>
          </a:prstGeom>
        </p:spPr>
      </p:pic>
      <p:pic>
        <p:nvPicPr>
          <p:cNvPr id="2432" name="picture 2432"/>
          <p:cNvPicPr>
            <a:picLocks noChangeAspect="1"/>
          </p:cNvPicPr>
          <p:nvPr/>
        </p:nvPicPr>
        <p:blipFill>
          <a:blip r:embed="rId10"/>
          <a:stretch>
            <a:fillRect/>
          </a:stretch>
        </p:blipFill>
        <p:spPr>
          <a:xfrm rot="21600000">
            <a:off x="9539351" y="6315075"/>
            <a:ext cx="911225" cy="542925"/>
          </a:xfrm>
          <a:prstGeom prst="rect">
            <a:avLst/>
          </a:prstGeom>
        </p:spPr>
      </p:pic>
      <p:sp>
        <p:nvSpPr>
          <p:cNvPr id="2434" name="path 2434"/>
          <p:cNvSpPr/>
          <p:nvPr/>
        </p:nvSpPr>
        <p:spPr>
          <a:xfrm>
            <a:off x="8884031" y="1104010"/>
            <a:ext cx="106933" cy="524002"/>
          </a:xfrm>
          <a:custGeom>
            <a:avLst/>
            <a:gdLst/>
            <a:ahLst/>
            <a:cxnLst/>
            <a:rect l="0" t="0" r="0" b="0"/>
            <a:pathLst>
              <a:path w="16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16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16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16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16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16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16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16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16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16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16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16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16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16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16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16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sp>
        <p:nvSpPr>
          <p:cNvPr id="2436" name="path 2436"/>
          <p:cNvSpPr/>
          <p:nvPr/>
        </p:nvSpPr>
        <p:spPr>
          <a:xfrm>
            <a:off x="8616823" y="1104010"/>
            <a:ext cx="195960" cy="524002"/>
          </a:xfrm>
          <a:custGeom>
            <a:avLst/>
            <a:gdLst/>
            <a:ahLst/>
            <a:cxnLst/>
            <a:rect l="0" t="0" r="0" b="0"/>
            <a:pathLst>
              <a:path w="308" h="825">
                <a:moveTo>
                  <a:pt x="308" y="811"/>
                </a:moveTo>
                <a:cubicBezTo>
                  <a:pt x="308" y="819"/>
                  <a:pt x="302" y="825"/>
                  <a:pt x="294" y="825"/>
                </a:cubicBezTo>
                <a:cubicBezTo>
                  <a:pt x="286" y="825"/>
                  <a:pt x="280" y="819"/>
                  <a:pt x="280" y="811"/>
                </a:cubicBezTo>
                <a:cubicBezTo>
                  <a:pt x="280" y="803"/>
                  <a:pt x="286" y="797"/>
                  <a:pt x="294" y="797"/>
                </a:cubicBezTo>
                <a:cubicBezTo>
                  <a:pt x="302" y="797"/>
                  <a:pt x="308" y="803"/>
                  <a:pt x="308" y="811"/>
                </a:cubicBezTo>
              </a:path>
              <a:path w="308" h="825">
                <a:moveTo>
                  <a:pt x="168" y="811"/>
                </a:moveTo>
                <a:cubicBezTo>
                  <a:pt x="168" y="819"/>
                  <a:pt x="161" y="825"/>
                  <a:pt x="154" y="825"/>
                </a:cubicBezTo>
                <a:cubicBezTo>
                  <a:pt x="146" y="825"/>
                  <a:pt x="140" y="819"/>
                  <a:pt x="140" y="811"/>
                </a:cubicBezTo>
                <a:cubicBezTo>
                  <a:pt x="140" y="803"/>
                  <a:pt x="146" y="797"/>
                  <a:pt x="154" y="797"/>
                </a:cubicBezTo>
                <a:cubicBezTo>
                  <a:pt x="161" y="797"/>
                  <a:pt x="168" y="803"/>
                  <a:pt x="168" y="811"/>
                </a:cubicBezTo>
              </a:path>
              <a:path w="308" h="825">
                <a:moveTo>
                  <a:pt x="27" y="811"/>
                </a:moveTo>
                <a:cubicBezTo>
                  <a:pt x="27" y="819"/>
                  <a:pt x="21" y="825"/>
                  <a:pt x="13" y="825"/>
                </a:cubicBezTo>
                <a:cubicBezTo>
                  <a:pt x="6" y="825"/>
                  <a:pt x="0" y="819"/>
                  <a:pt x="0" y="811"/>
                </a:cubicBezTo>
                <a:cubicBezTo>
                  <a:pt x="0" y="803"/>
                  <a:pt x="6" y="797"/>
                  <a:pt x="13" y="797"/>
                </a:cubicBezTo>
                <a:cubicBezTo>
                  <a:pt x="21" y="797"/>
                  <a:pt x="27" y="803"/>
                  <a:pt x="27" y="811"/>
                </a:cubicBezTo>
              </a:path>
              <a:path w="308" h="825">
                <a:moveTo>
                  <a:pt x="308" y="697"/>
                </a:moveTo>
                <a:cubicBezTo>
                  <a:pt x="308" y="705"/>
                  <a:pt x="302" y="711"/>
                  <a:pt x="294" y="711"/>
                </a:cubicBezTo>
                <a:cubicBezTo>
                  <a:pt x="286" y="711"/>
                  <a:pt x="280" y="705"/>
                  <a:pt x="280" y="697"/>
                </a:cubicBezTo>
                <a:cubicBezTo>
                  <a:pt x="280" y="689"/>
                  <a:pt x="286" y="683"/>
                  <a:pt x="294" y="683"/>
                </a:cubicBezTo>
                <a:cubicBezTo>
                  <a:pt x="302" y="683"/>
                  <a:pt x="308" y="689"/>
                  <a:pt x="308" y="697"/>
                </a:cubicBezTo>
              </a:path>
              <a:path w="308" h="825">
                <a:moveTo>
                  <a:pt x="168" y="697"/>
                </a:moveTo>
                <a:cubicBezTo>
                  <a:pt x="168" y="705"/>
                  <a:pt x="161" y="711"/>
                  <a:pt x="154" y="711"/>
                </a:cubicBezTo>
                <a:cubicBezTo>
                  <a:pt x="146" y="711"/>
                  <a:pt x="140" y="705"/>
                  <a:pt x="140" y="697"/>
                </a:cubicBezTo>
                <a:cubicBezTo>
                  <a:pt x="140" y="689"/>
                  <a:pt x="146" y="683"/>
                  <a:pt x="154" y="683"/>
                </a:cubicBezTo>
                <a:cubicBezTo>
                  <a:pt x="161" y="683"/>
                  <a:pt x="168" y="689"/>
                  <a:pt x="168" y="697"/>
                </a:cubicBezTo>
              </a:path>
              <a:path w="308" h="825">
                <a:moveTo>
                  <a:pt x="27" y="697"/>
                </a:moveTo>
                <a:cubicBezTo>
                  <a:pt x="27" y="705"/>
                  <a:pt x="21" y="711"/>
                  <a:pt x="13" y="711"/>
                </a:cubicBezTo>
                <a:cubicBezTo>
                  <a:pt x="6" y="711"/>
                  <a:pt x="0" y="705"/>
                  <a:pt x="0" y="697"/>
                </a:cubicBezTo>
                <a:cubicBezTo>
                  <a:pt x="0" y="689"/>
                  <a:pt x="6" y="683"/>
                  <a:pt x="13" y="683"/>
                </a:cubicBezTo>
                <a:cubicBezTo>
                  <a:pt x="21" y="683"/>
                  <a:pt x="27" y="689"/>
                  <a:pt x="27" y="697"/>
                </a:cubicBezTo>
              </a:path>
              <a:path w="308" h="825">
                <a:moveTo>
                  <a:pt x="308" y="583"/>
                </a:moveTo>
                <a:cubicBezTo>
                  <a:pt x="308" y="591"/>
                  <a:pt x="302" y="597"/>
                  <a:pt x="294" y="597"/>
                </a:cubicBezTo>
                <a:cubicBezTo>
                  <a:pt x="286" y="597"/>
                  <a:pt x="280" y="591"/>
                  <a:pt x="280" y="583"/>
                </a:cubicBezTo>
                <a:cubicBezTo>
                  <a:pt x="280" y="575"/>
                  <a:pt x="286" y="569"/>
                  <a:pt x="294" y="569"/>
                </a:cubicBezTo>
                <a:cubicBezTo>
                  <a:pt x="302" y="569"/>
                  <a:pt x="308" y="575"/>
                  <a:pt x="308" y="583"/>
                </a:cubicBezTo>
              </a:path>
              <a:path w="308" h="825">
                <a:moveTo>
                  <a:pt x="168" y="583"/>
                </a:moveTo>
                <a:cubicBezTo>
                  <a:pt x="168" y="591"/>
                  <a:pt x="161" y="597"/>
                  <a:pt x="154" y="597"/>
                </a:cubicBezTo>
                <a:cubicBezTo>
                  <a:pt x="146" y="597"/>
                  <a:pt x="140" y="591"/>
                  <a:pt x="140" y="583"/>
                </a:cubicBezTo>
                <a:cubicBezTo>
                  <a:pt x="140" y="575"/>
                  <a:pt x="146" y="569"/>
                  <a:pt x="154" y="569"/>
                </a:cubicBezTo>
                <a:cubicBezTo>
                  <a:pt x="161" y="569"/>
                  <a:pt x="168" y="575"/>
                  <a:pt x="168" y="583"/>
                </a:cubicBezTo>
              </a:path>
              <a:path w="308" h="825">
                <a:moveTo>
                  <a:pt x="27" y="583"/>
                </a:moveTo>
                <a:cubicBezTo>
                  <a:pt x="27" y="591"/>
                  <a:pt x="21" y="597"/>
                  <a:pt x="13" y="597"/>
                </a:cubicBezTo>
                <a:cubicBezTo>
                  <a:pt x="6" y="597"/>
                  <a:pt x="0" y="591"/>
                  <a:pt x="0" y="583"/>
                </a:cubicBezTo>
                <a:cubicBezTo>
                  <a:pt x="0" y="575"/>
                  <a:pt x="6" y="569"/>
                  <a:pt x="13" y="569"/>
                </a:cubicBezTo>
                <a:cubicBezTo>
                  <a:pt x="21" y="569"/>
                  <a:pt x="27" y="575"/>
                  <a:pt x="27" y="583"/>
                </a:cubicBezTo>
              </a:path>
              <a:path w="308" h="825">
                <a:moveTo>
                  <a:pt x="308" y="469"/>
                </a:moveTo>
                <a:cubicBezTo>
                  <a:pt x="308" y="477"/>
                  <a:pt x="302" y="483"/>
                  <a:pt x="294" y="483"/>
                </a:cubicBezTo>
                <a:cubicBezTo>
                  <a:pt x="286" y="483"/>
                  <a:pt x="280" y="477"/>
                  <a:pt x="280" y="469"/>
                </a:cubicBezTo>
                <a:cubicBezTo>
                  <a:pt x="280" y="461"/>
                  <a:pt x="286" y="455"/>
                  <a:pt x="294" y="455"/>
                </a:cubicBezTo>
                <a:cubicBezTo>
                  <a:pt x="302" y="455"/>
                  <a:pt x="308" y="461"/>
                  <a:pt x="308" y="469"/>
                </a:cubicBezTo>
              </a:path>
              <a:path w="308" h="825">
                <a:moveTo>
                  <a:pt x="168" y="469"/>
                </a:moveTo>
                <a:cubicBezTo>
                  <a:pt x="168" y="477"/>
                  <a:pt x="161" y="483"/>
                  <a:pt x="154" y="483"/>
                </a:cubicBezTo>
                <a:cubicBezTo>
                  <a:pt x="146" y="483"/>
                  <a:pt x="140" y="477"/>
                  <a:pt x="140" y="469"/>
                </a:cubicBezTo>
                <a:cubicBezTo>
                  <a:pt x="140" y="461"/>
                  <a:pt x="146" y="455"/>
                  <a:pt x="154" y="455"/>
                </a:cubicBezTo>
                <a:cubicBezTo>
                  <a:pt x="161" y="455"/>
                  <a:pt x="168" y="461"/>
                  <a:pt x="168" y="469"/>
                </a:cubicBezTo>
              </a:path>
              <a:path w="308" h="825">
                <a:moveTo>
                  <a:pt x="27" y="469"/>
                </a:moveTo>
                <a:cubicBezTo>
                  <a:pt x="27" y="477"/>
                  <a:pt x="21" y="483"/>
                  <a:pt x="13" y="483"/>
                </a:cubicBezTo>
                <a:cubicBezTo>
                  <a:pt x="6" y="483"/>
                  <a:pt x="0" y="477"/>
                  <a:pt x="0" y="469"/>
                </a:cubicBezTo>
                <a:cubicBezTo>
                  <a:pt x="0" y="461"/>
                  <a:pt x="6" y="455"/>
                  <a:pt x="13" y="455"/>
                </a:cubicBezTo>
                <a:cubicBezTo>
                  <a:pt x="21" y="455"/>
                  <a:pt x="27" y="461"/>
                  <a:pt x="27" y="469"/>
                </a:cubicBezTo>
              </a:path>
              <a:path w="308" h="825">
                <a:moveTo>
                  <a:pt x="308" y="355"/>
                </a:moveTo>
                <a:cubicBezTo>
                  <a:pt x="308" y="363"/>
                  <a:pt x="302" y="369"/>
                  <a:pt x="294" y="369"/>
                </a:cubicBezTo>
                <a:cubicBezTo>
                  <a:pt x="286" y="369"/>
                  <a:pt x="280" y="363"/>
                  <a:pt x="280" y="355"/>
                </a:cubicBezTo>
                <a:cubicBezTo>
                  <a:pt x="280" y="347"/>
                  <a:pt x="286" y="341"/>
                  <a:pt x="294" y="341"/>
                </a:cubicBezTo>
                <a:cubicBezTo>
                  <a:pt x="302" y="341"/>
                  <a:pt x="308" y="347"/>
                  <a:pt x="308" y="355"/>
                </a:cubicBezTo>
              </a:path>
              <a:path w="308" h="825">
                <a:moveTo>
                  <a:pt x="168" y="355"/>
                </a:moveTo>
                <a:cubicBezTo>
                  <a:pt x="168" y="363"/>
                  <a:pt x="161" y="369"/>
                  <a:pt x="154" y="369"/>
                </a:cubicBezTo>
                <a:cubicBezTo>
                  <a:pt x="146" y="369"/>
                  <a:pt x="140" y="363"/>
                  <a:pt x="140" y="355"/>
                </a:cubicBezTo>
                <a:cubicBezTo>
                  <a:pt x="140" y="347"/>
                  <a:pt x="146" y="341"/>
                  <a:pt x="154" y="341"/>
                </a:cubicBezTo>
                <a:cubicBezTo>
                  <a:pt x="161" y="341"/>
                  <a:pt x="168" y="347"/>
                  <a:pt x="168" y="355"/>
                </a:cubicBezTo>
              </a:path>
              <a:path w="308" h="825">
                <a:moveTo>
                  <a:pt x="27" y="355"/>
                </a:moveTo>
                <a:cubicBezTo>
                  <a:pt x="27" y="363"/>
                  <a:pt x="21" y="369"/>
                  <a:pt x="13" y="369"/>
                </a:cubicBezTo>
                <a:cubicBezTo>
                  <a:pt x="6" y="369"/>
                  <a:pt x="0" y="363"/>
                  <a:pt x="0" y="355"/>
                </a:cubicBezTo>
                <a:cubicBezTo>
                  <a:pt x="0" y="347"/>
                  <a:pt x="6" y="341"/>
                  <a:pt x="13" y="341"/>
                </a:cubicBezTo>
                <a:cubicBezTo>
                  <a:pt x="21" y="341"/>
                  <a:pt x="27" y="347"/>
                  <a:pt x="27" y="355"/>
                </a:cubicBezTo>
              </a:path>
              <a:path w="308" h="825">
                <a:moveTo>
                  <a:pt x="308" y="241"/>
                </a:moveTo>
                <a:cubicBezTo>
                  <a:pt x="308" y="249"/>
                  <a:pt x="302" y="255"/>
                  <a:pt x="294" y="255"/>
                </a:cubicBezTo>
                <a:cubicBezTo>
                  <a:pt x="286" y="255"/>
                  <a:pt x="280" y="249"/>
                  <a:pt x="280" y="241"/>
                </a:cubicBezTo>
                <a:cubicBezTo>
                  <a:pt x="280" y="234"/>
                  <a:pt x="286" y="227"/>
                  <a:pt x="294" y="227"/>
                </a:cubicBezTo>
                <a:cubicBezTo>
                  <a:pt x="302" y="227"/>
                  <a:pt x="308" y="234"/>
                  <a:pt x="308" y="241"/>
                </a:cubicBezTo>
              </a:path>
              <a:path w="308" h="825">
                <a:moveTo>
                  <a:pt x="168" y="241"/>
                </a:moveTo>
                <a:cubicBezTo>
                  <a:pt x="168" y="249"/>
                  <a:pt x="161" y="255"/>
                  <a:pt x="154" y="255"/>
                </a:cubicBezTo>
                <a:cubicBezTo>
                  <a:pt x="146" y="255"/>
                  <a:pt x="140" y="249"/>
                  <a:pt x="140" y="241"/>
                </a:cubicBezTo>
                <a:cubicBezTo>
                  <a:pt x="140" y="234"/>
                  <a:pt x="146" y="227"/>
                  <a:pt x="154" y="227"/>
                </a:cubicBezTo>
                <a:cubicBezTo>
                  <a:pt x="161" y="227"/>
                  <a:pt x="168" y="234"/>
                  <a:pt x="168" y="241"/>
                </a:cubicBezTo>
              </a:path>
              <a:path w="308" h="825">
                <a:moveTo>
                  <a:pt x="27" y="241"/>
                </a:moveTo>
                <a:cubicBezTo>
                  <a:pt x="27" y="249"/>
                  <a:pt x="21" y="255"/>
                  <a:pt x="13" y="255"/>
                </a:cubicBezTo>
                <a:cubicBezTo>
                  <a:pt x="6" y="255"/>
                  <a:pt x="0" y="249"/>
                  <a:pt x="0" y="241"/>
                </a:cubicBezTo>
                <a:cubicBezTo>
                  <a:pt x="0" y="234"/>
                  <a:pt x="6" y="227"/>
                  <a:pt x="13" y="227"/>
                </a:cubicBezTo>
                <a:cubicBezTo>
                  <a:pt x="21" y="227"/>
                  <a:pt x="27" y="234"/>
                  <a:pt x="27" y="241"/>
                </a:cubicBezTo>
              </a:path>
              <a:path w="308" h="825">
                <a:moveTo>
                  <a:pt x="308" y="127"/>
                </a:moveTo>
                <a:cubicBezTo>
                  <a:pt x="308" y="135"/>
                  <a:pt x="302" y="142"/>
                  <a:pt x="294" y="142"/>
                </a:cubicBezTo>
                <a:cubicBezTo>
                  <a:pt x="286" y="142"/>
                  <a:pt x="280" y="135"/>
                  <a:pt x="280" y="127"/>
                </a:cubicBezTo>
                <a:cubicBezTo>
                  <a:pt x="280" y="120"/>
                  <a:pt x="286" y="113"/>
                  <a:pt x="294" y="113"/>
                </a:cubicBezTo>
                <a:cubicBezTo>
                  <a:pt x="302" y="113"/>
                  <a:pt x="308" y="120"/>
                  <a:pt x="308" y="127"/>
                </a:cubicBezTo>
              </a:path>
              <a:path w="308" h="825">
                <a:moveTo>
                  <a:pt x="168" y="127"/>
                </a:moveTo>
                <a:cubicBezTo>
                  <a:pt x="168" y="135"/>
                  <a:pt x="161" y="142"/>
                  <a:pt x="154" y="142"/>
                </a:cubicBezTo>
                <a:cubicBezTo>
                  <a:pt x="146" y="142"/>
                  <a:pt x="140" y="135"/>
                  <a:pt x="140" y="127"/>
                </a:cubicBezTo>
                <a:cubicBezTo>
                  <a:pt x="140" y="120"/>
                  <a:pt x="146" y="113"/>
                  <a:pt x="154" y="113"/>
                </a:cubicBezTo>
                <a:cubicBezTo>
                  <a:pt x="161" y="113"/>
                  <a:pt x="168" y="120"/>
                  <a:pt x="168" y="127"/>
                </a:cubicBezTo>
              </a:path>
              <a:path w="308" h="825">
                <a:moveTo>
                  <a:pt x="27" y="127"/>
                </a:moveTo>
                <a:cubicBezTo>
                  <a:pt x="27" y="135"/>
                  <a:pt x="21" y="142"/>
                  <a:pt x="13" y="142"/>
                </a:cubicBezTo>
                <a:cubicBezTo>
                  <a:pt x="6" y="142"/>
                  <a:pt x="0" y="135"/>
                  <a:pt x="0" y="127"/>
                </a:cubicBezTo>
                <a:cubicBezTo>
                  <a:pt x="0" y="120"/>
                  <a:pt x="6" y="113"/>
                  <a:pt x="13" y="113"/>
                </a:cubicBezTo>
                <a:cubicBezTo>
                  <a:pt x="21" y="113"/>
                  <a:pt x="27" y="120"/>
                  <a:pt x="27" y="127"/>
                </a:cubicBezTo>
              </a:path>
              <a:path w="308" h="825">
                <a:moveTo>
                  <a:pt x="308" y="14"/>
                </a:moveTo>
                <a:cubicBezTo>
                  <a:pt x="308" y="21"/>
                  <a:pt x="302" y="27"/>
                  <a:pt x="294" y="27"/>
                </a:cubicBezTo>
                <a:cubicBezTo>
                  <a:pt x="286" y="27"/>
                  <a:pt x="280" y="21"/>
                  <a:pt x="280" y="14"/>
                </a:cubicBezTo>
                <a:cubicBezTo>
                  <a:pt x="280" y="6"/>
                  <a:pt x="286" y="0"/>
                  <a:pt x="294" y="0"/>
                </a:cubicBezTo>
                <a:cubicBezTo>
                  <a:pt x="302" y="0"/>
                  <a:pt x="308" y="6"/>
                  <a:pt x="308" y="14"/>
                </a:cubicBezTo>
              </a:path>
              <a:path w="308" h="825">
                <a:moveTo>
                  <a:pt x="168" y="14"/>
                </a:moveTo>
                <a:cubicBezTo>
                  <a:pt x="168" y="21"/>
                  <a:pt x="161" y="27"/>
                  <a:pt x="154" y="27"/>
                </a:cubicBezTo>
                <a:cubicBezTo>
                  <a:pt x="146" y="27"/>
                  <a:pt x="140" y="21"/>
                  <a:pt x="140" y="14"/>
                </a:cubicBezTo>
                <a:cubicBezTo>
                  <a:pt x="140" y="6"/>
                  <a:pt x="146" y="0"/>
                  <a:pt x="154" y="0"/>
                </a:cubicBezTo>
                <a:cubicBezTo>
                  <a:pt x="161" y="0"/>
                  <a:pt x="168" y="6"/>
                  <a:pt x="168" y="14"/>
                </a:cubicBezTo>
              </a:path>
              <a:path w="308" h="825">
                <a:moveTo>
                  <a:pt x="27" y="14"/>
                </a:moveTo>
                <a:cubicBezTo>
                  <a:pt x="27" y="21"/>
                  <a:pt x="21" y="27"/>
                  <a:pt x="13" y="27"/>
                </a:cubicBezTo>
                <a:cubicBezTo>
                  <a:pt x="6" y="27"/>
                  <a:pt x="0" y="21"/>
                  <a:pt x="0" y="14"/>
                </a:cubicBezTo>
                <a:cubicBezTo>
                  <a:pt x="0" y="6"/>
                  <a:pt x="6" y="0"/>
                  <a:pt x="13" y="0"/>
                </a:cubicBezTo>
                <a:cubicBezTo>
                  <a:pt x="21" y="0"/>
                  <a:pt x="27" y="6"/>
                  <a:pt x="27" y="14"/>
                </a:cubicBezTo>
              </a:path>
            </a:pathLst>
          </a:custGeom>
          <a:solidFill>
            <a:srgbClr val="D5E2C9">
              <a:alpha val="100000"/>
            </a:srgbClr>
          </a:solidFill>
          <a:ln w="0" cap="flat">
            <a:noFill/>
            <a:prstDash val="solid"/>
            <a:miter lim="0"/>
          </a:ln>
        </p:spPr>
        <p:txBody>
          <a:bodyPr rtlCol="0"/>
          <a:lstStyle/>
          <a:p>
            <a:pPr algn="ctr"/>
            <a:endParaRPr lang="zh-CN" altLang="en-US"/>
          </a:p>
        </p:txBody>
      </p:sp>
      <p:pic>
        <p:nvPicPr>
          <p:cNvPr id="2438" name="picture 2438"/>
          <p:cNvPicPr>
            <a:picLocks noChangeAspect="1"/>
          </p:cNvPicPr>
          <p:nvPr/>
        </p:nvPicPr>
        <p:blipFill>
          <a:blip r:embed="rId11"/>
          <a:stretch>
            <a:fillRect/>
          </a:stretch>
        </p:blipFill>
        <p:spPr>
          <a:xfrm rot="21600000">
            <a:off x="659523" y="5437885"/>
            <a:ext cx="27444" cy="27432"/>
          </a:xfrm>
          <a:prstGeom prst="rect">
            <a:avLst/>
          </a:prstGeom>
        </p:spPr>
      </p:pic>
      <p:sp>
        <p:nvSpPr>
          <p:cNvPr id="2440" name="path 2440"/>
          <p:cNvSpPr/>
          <p:nvPr/>
        </p:nvSpPr>
        <p:spPr>
          <a:xfrm>
            <a:off x="8349488" y="1104010"/>
            <a:ext cx="196088" cy="524002"/>
          </a:xfrm>
          <a:custGeom>
            <a:avLst/>
            <a:gdLst/>
            <a:ahLst/>
            <a:cxnLst/>
            <a:rect l="0" t="0" r="0" b="0"/>
            <a:pathLst>
              <a:path w="308" h="825">
                <a:moveTo>
                  <a:pt x="308" y="811"/>
                </a:moveTo>
                <a:cubicBezTo>
                  <a:pt x="308" y="819"/>
                  <a:pt x="302" y="825"/>
                  <a:pt x="294" y="825"/>
                </a:cubicBezTo>
                <a:cubicBezTo>
                  <a:pt x="287" y="825"/>
                  <a:pt x="280" y="819"/>
                  <a:pt x="280" y="811"/>
                </a:cubicBezTo>
                <a:cubicBezTo>
                  <a:pt x="280" y="803"/>
                  <a:pt x="287" y="797"/>
                  <a:pt x="294" y="797"/>
                </a:cubicBezTo>
                <a:cubicBezTo>
                  <a:pt x="302" y="797"/>
                  <a:pt x="308" y="803"/>
                  <a:pt x="308" y="811"/>
                </a:cubicBezTo>
              </a:path>
              <a:path w="30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30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308" h="825">
                <a:moveTo>
                  <a:pt x="308" y="697"/>
                </a:moveTo>
                <a:cubicBezTo>
                  <a:pt x="308" y="705"/>
                  <a:pt x="302" y="711"/>
                  <a:pt x="294" y="711"/>
                </a:cubicBezTo>
                <a:cubicBezTo>
                  <a:pt x="287" y="711"/>
                  <a:pt x="280" y="705"/>
                  <a:pt x="280" y="697"/>
                </a:cubicBezTo>
                <a:cubicBezTo>
                  <a:pt x="280" y="689"/>
                  <a:pt x="287" y="683"/>
                  <a:pt x="294" y="683"/>
                </a:cubicBezTo>
                <a:cubicBezTo>
                  <a:pt x="302" y="683"/>
                  <a:pt x="308" y="689"/>
                  <a:pt x="308" y="697"/>
                </a:cubicBezTo>
              </a:path>
              <a:path w="30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30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308" h="825">
                <a:moveTo>
                  <a:pt x="308" y="583"/>
                </a:moveTo>
                <a:cubicBezTo>
                  <a:pt x="308" y="591"/>
                  <a:pt x="302" y="597"/>
                  <a:pt x="294" y="597"/>
                </a:cubicBezTo>
                <a:cubicBezTo>
                  <a:pt x="287" y="597"/>
                  <a:pt x="280" y="591"/>
                  <a:pt x="280" y="583"/>
                </a:cubicBezTo>
                <a:cubicBezTo>
                  <a:pt x="280" y="575"/>
                  <a:pt x="287" y="569"/>
                  <a:pt x="294" y="569"/>
                </a:cubicBezTo>
                <a:cubicBezTo>
                  <a:pt x="302" y="569"/>
                  <a:pt x="308" y="575"/>
                  <a:pt x="308" y="583"/>
                </a:cubicBezTo>
              </a:path>
              <a:path w="30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30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308" h="825">
                <a:moveTo>
                  <a:pt x="308" y="469"/>
                </a:moveTo>
                <a:cubicBezTo>
                  <a:pt x="308" y="477"/>
                  <a:pt x="302" y="483"/>
                  <a:pt x="294" y="483"/>
                </a:cubicBezTo>
                <a:cubicBezTo>
                  <a:pt x="287" y="483"/>
                  <a:pt x="280" y="477"/>
                  <a:pt x="280" y="469"/>
                </a:cubicBezTo>
                <a:cubicBezTo>
                  <a:pt x="280" y="461"/>
                  <a:pt x="287" y="455"/>
                  <a:pt x="294" y="455"/>
                </a:cubicBezTo>
                <a:cubicBezTo>
                  <a:pt x="302" y="455"/>
                  <a:pt x="308" y="461"/>
                  <a:pt x="308" y="469"/>
                </a:cubicBezTo>
              </a:path>
              <a:path w="30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30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308" h="825">
                <a:moveTo>
                  <a:pt x="308" y="355"/>
                </a:moveTo>
                <a:cubicBezTo>
                  <a:pt x="308" y="363"/>
                  <a:pt x="302" y="369"/>
                  <a:pt x="294" y="369"/>
                </a:cubicBezTo>
                <a:cubicBezTo>
                  <a:pt x="287" y="369"/>
                  <a:pt x="280" y="363"/>
                  <a:pt x="280" y="355"/>
                </a:cubicBezTo>
                <a:cubicBezTo>
                  <a:pt x="280" y="347"/>
                  <a:pt x="287" y="341"/>
                  <a:pt x="294" y="341"/>
                </a:cubicBezTo>
                <a:cubicBezTo>
                  <a:pt x="302" y="341"/>
                  <a:pt x="308" y="347"/>
                  <a:pt x="308" y="355"/>
                </a:cubicBezTo>
              </a:path>
              <a:path w="30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30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308" h="825">
                <a:moveTo>
                  <a:pt x="308" y="241"/>
                </a:moveTo>
                <a:cubicBezTo>
                  <a:pt x="308" y="249"/>
                  <a:pt x="302" y="255"/>
                  <a:pt x="294" y="255"/>
                </a:cubicBezTo>
                <a:cubicBezTo>
                  <a:pt x="287" y="255"/>
                  <a:pt x="280" y="249"/>
                  <a:pt x="280" y="241"/>
                </a:cubicBezTo>
                <a:cubicBezTo>
                  <a:pt x="280" y="234"/>
                  <a:pt x="287" y="227"/>
                  <a:pt x="294" y="227"/>
                </a:cubicBezTo>
                <a:cubicBezTo>
                  <a:pt x="302" y="227"/>
                  <a:pt x="308" y="234"/>
                  <a:pt x="308" y="241"/>
                </a:cubicBezTo>
              </a:path>
              <a:path w="30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30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308" h="825">
                <a:moveTo>
                  <a:pt x="308" y="127"/>
                </a:moveTo>
                <a:cubicBezTo>
                  <a:pt x="308" y="135"/>
                  <a:pt x="302" y="142"/>
                  <a:pt x="294" y="142"/>
                </a:cubicBezTo>
                <a:cubicBezTo>
                  <a:pt x="287" y="142"/>
                  <a:pt x="280" y="135"/>
                  <a:pt x="280" y="127"/>
                </a:cubicBezTo>
                <a:cubicBezTo>
                  <a:pt x="280" y="120"/>
                  <a:pt x="287" y="113"/>
                  <a:pt x="294" y="113"/>
                </a:cubicBezTo>
                <a:cubicBezTo>
                  <a:pt x="302" y="113"/>
                  <a:pt x="308" y="120"/>
                  <a:pt x="308" y="127"/>
                </a:cubicBezTo>
              </a:path>
              <a:path w="30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30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308" h="825">
                <a:moveTo>
                  <a:pt x="308" y="14"/>
                </a:moveTo>
                <a:cubicBezTo>
                  <a:pt x="308" y="21"/>
                  <a:pt x="302" y="27"/>
                  <a:pt x="294" y="27"/>
                </a:cubicBezTo>
                <a:cubicBezTo>
                  <a:pt x="287" y="27"/>
                  <a:pt x="280" y="21"/>
                  <a:pt x="280" y="14"/>
                </a:cubicBezTo>
                <a:cubicBezTo>
                  <a:pt x="280" y="6"/>
                  <a:pt x="287" y="0"/>
                  <a:pt x="294" y="0"/>
                </a:cubicBezTo>
                <a:cubicBezTo>
                  <a:pt x="302" y="0"/>
                  <a:pt x="308" y="6"/>
                  <a:pt x="308" y="14"/>
                </a:cubicBezTo>
              </a:path>
              <a:path w="30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30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pic>
        <p:nvPicPr>
          <p:cNvPr id="2442" name="picture 2442"/>
          <p:cNvPicPr>
            <a:picLocks noChangeAspect="1"/>
          </p:cNvPicPr>
          <p:nvPr/>
        </p:nvPicPr>
        <p:blipFill>
          <a:blip r:embed="rId12"/>
          <a:stretch>
            <a:fillRect/>
          </a:stretch>
        </p:blipFill>
        <p:spPr>
          <a:xfrm rot="21600000">
            <a:off x="11307818" y="1069604"/>
            <a:ext cx="884181" cy="1167459"/>
          </a:xfrm>
          <a:prstGeom prst="rect">
            <a:avLst/>
          </a:prstGeom>
        </p:spPr>
      </p:pic>
      <p:sp>
        <p:nvSpPr>
          <p:cNvPr id="2444" name="path 2444"/>
          <p:cNvSpPr/>
          <p:nvPr/>
        </p:nvSpPr>
        <p:spPr>
          <a:xfrm>
            <a:off x="10875264"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46" name="path 2446"/>
          <p:cNvSpPr/>
          <p:nvPr/>
        </p:nvSpPr>
        <p:spPr>
          <a:xfrm>
            <a:off x="11012551"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48" name="path 2448"/>
          <p:cNvSpPr/>
          <p:nvPr/>
        </p:nvSpPr>
        <p:spPr>
          <a:xfrm>
            <a:off x="10737977" y="5644578"/>
            <a:ext cx="1400047" cy="361721"/>
          </a:xfrm>
          <a:custGeom>
            <a:avLst/>
            <a:gdLst/>
            <a:ahLst/>
            <a:cxnLst/>
            <a:rect l="0" t="0" r="0" b="0"/>
            <a:pathLst>
              <a:path w="2204" h="569">
                <a:moveTo>
                  <a:pt x="216" y="21"/>
                </a:moveTo>
                <a:cubicBezTo>
                  <a:pt x="216" y="9"/>
                  <a:pt x="225" y="0"/>
                  <a:pt x="237" y="0"/>
                </a:cubicBezTo>
                <a:cubicBezTo>
                  <a:pt x="249" y="0"/>
                  <a:pt x="259" y="9"/>
                  <a:pt x="259" y="21"/>
                </a:cubicBezTo>
                <a:cubicBezTo>
                  <a:pt x="259" y="33"/>
                  <a:pt x="249" y="43"/>
                  <a:pt x="237" y="43"/>
                </a:cubicBezTo>
                <a:cubicBezTo>
                  <a:pt x="225" y="43"/>
                  <a:pt x="216" y="33"/>
                  <a:pt x="216" y="21"/>
                </a:cubicBezTo>
              </a:path>
              <a:path w="2204" h="569">
                <a:moveTo>
                  <a:pt x="432" y="21"/>
                </a:moveTo>
                <a:cubicBezTo>
                  <a:pt x="432" y="9"/>
                  <a:pt x="441" y="0"/>
                  <a:pt x="454" y="0"/>
                </a:cubicBezTo>
                <a:cubicBezTo>
                  <a:pt x="465" y="0"/>
                  <a:pt x="475" y="9"/>
                  <a:pt x="475" y="21"/>
                </a:cubicBezTo>
                <a:cubicBezTo>
                  <a:pt x="475" y="33"/>
                  <a:pt x="465" y="43"/>
                  <a:pt x="454" y="43"/>
                </a:cubicBezTo>
                <a:cubicBezTo>
                  <a:pt x="441" y="43"/>
                  <a:pt x="432" y="33"/>
                  <a:pt x="432" y="21"/>
                </a:cubicBezTo>
              </a:path>
              <a:path w="2204" h="569">
                <a:moveTo>
                  <a:pt x="648" y="21"/>
                </a:moveTo>
                <a:cubicBezTo>
                  <a:pt x="648" y="9"/>
                  <a:pt x="658" y="0"/>
                  <a:pt x="670" y="0"/>
                </a:cubicBezTo>
                <a:cubicBezTo>
                  <a:pt x="681" y="0"/>
                  <a:pt x="691" y="9"/>
                  <a:pt x="691" y="21"/>
                </a:cubicBezTo>
                <a:cubicBezTo>
                  <a:pt x="691" y="33"/>
                  <a:pt x="681" y="43"/>
                  <a:pt x="670" y="43"/>
                </a:cubicBezTo>
                <a:cubicBezTo>
                  <a:pt x="658" y="43"/>
                  <a:pt x="648" y="33"/>
                  <a:pt x="648" y="21"/>
                </a:cubicBezTo>
              </a:path>
              <a:path w="2204" h="569">
                <a:moveTo>
                  <a:pt x="864" y="21"/>
                </a:moveTo>
                <a:cubicBezTo>
                  <a:pt x="864" y="9"/>
                  <a:pt x="874" y="0"/>
                  <a:pt x="886" y="0"/>
                </a:cubicBezTo>
                <a:cubicBezTo>
                  <a:pt x="898" y="0"/>
                  <a:pt x="907" y="9"/>
                  <a:pt x="907" y="21"/>
                </a:cubicBezTo>
                <a:cubicBezTo>
                  <a:pt x="907" y="33"/>
                  <a:pt x="898" y="43"/>
                  <a:pt x="886" y="43"/>
                </a:cubicBezTo>
                <a:cubicBezTo>
                  <a:pt x="874" y="43"/>
                  <a:pt x="864" y="33"/>
                  <a:pt x="864" y="21"/>
                </a:cubicBezTo>
              </a:path>
              <a:path w="2204" h="569">
                <a:moveTo>
                  <a:pt x="1080" y="21"/>
                </a:moveTo>
                <a:cubicBezTo>
                  <a:pt x="1080" y="9"/>
                  <a:pt x="1090" y="0"/>
                  <a:pt x="1102" y="0"/>
                </a:cubicBezTo>
                <a:cubicBezTo>
                  <a:pt x="1114" y="0"/>
                  <a:pt x="1124" y="9"/>
                  <a:pt x="1124" y="21"/>
                </a:cubicBezTo>
                <a:cubicBezTo>
                  <a:pt x="1124" y="33"/>
                  <a:pt x="1114" y="43"/>
                  <a:pt x="1102" y="43"/>
                </a:cubicBezTo>
                <a:cubicBezTo>
                  <a:pt x="1090" y="43"/>
                  <a:pt x="1080" y="33"/>
                  <a:pt x="1080" y="21"/>
                </a:cubicBezTo>
              </a:path>
              <a:path w="2204" h="569">
                <a:moveTo>
                  <a:pt x="1296" y="21"/>
                </a:moveTo>
                <a:cubicBezTo>
                  <a:pt x="1296" y="9"/>
                  <a:pt x="1306" y="0"/>
                  <a:pt x="1318" y="0"/>
                </a:cubicBezTo>
                <a:cubicBezTo>
                  <a:pt x="1330" y="0"/>
                  <a:pt x="1340" y="9"/>
                  <a:pt x="1340" y="21"/>
                </a:cubicBezTo>
                <a:cubicBezTo>
                  <a:pt x="1340" y="33"/>
                  <a:pt x="1330" y="43"/>
                  <a:pt x="1318" y="43"/>
                </a:cubicBezTo>
                <a:cubicBezTo>
                  <a:pt x="1306" y="43"/>
                  <a:pt x="1296" y="33"/>
                  <a:pt x="1296" y="21"/>
                </a:cubicBezTo>
              </a:path>
              <a:path w="2204" h="569">
                <a:moveTo>
                  <a:pt x="1513" y="21"/>
                </a:moveTo>
                <a:cubicBezTo>
                  <a:pt x="1513" y="9"/>
                  <a:pt x="1522" y="0"/>
                  <a:pt x="1534" y="0"/>
                </a:cubicBezTo>
                <a:cubicBezTo>
                  <a:pt x="1546" y="0"/>
                  <a:pt x="1556" y="9"/>
                  <a:pt x="1556" y="21"/>
                </a:cubicBezTo>
                <a:cubicBezTo>
                  <a:pt x="1556" y="33"/>
                  <a:pt x="1546" y="43"/>
                  <a:pt x="1534" y="43"/>
                </a:cubicBezTo>
                <a:cubicBezTo>
                  <a:pt x="1522" y="43"/>
                  <a:pt x="1513" y="33"/>
                  <a:pt x="1513" y="21"/>
                </a:cubicBezTo>
              </a:path>
              <a:path w="2204" h="569">
                <a:moveTo>
                  <a:pt x="1729" y="21"/>
                </a:moveTo>
                <a:cubicBezTo>
                  <a:pt x="1729" y="9"/>
                  <a:pt x="1739" y="0"/>
                  <a:pt x="1750" y="0"/>
                </a:cubicBezTo>
                <a:cubicBezTo>
                  <a:pt x="1762" y="0"/>
                  <a:pt x="1772" y="9"/>
                  <a:pt x="1772" y="21"/>
                </a:cubicBezTo>
                <a:cubicBezTo>
                  <a:pt x="1772" y="33"/>
                  <a:pt x="1762" y="43"/>
                  <a:pt x="1750" y="43"/>
                </a:cubicBezTo>
                <a:cubicBezTo>
                  <a:pt x="1739" y="43"/>
                  <a:pt x="1729" y="33"/>
                  <a:pt x="1729" y="21"/>
                </a:cubicBezTo>
              </a:path>
              <a:path w="2204" h="569">
                <a:moveTo>
                  <a:pt x="1945" y="21"/>
                </a:moveTo>
                <a:cubicBezTo>
                  <a:pt x="1945" y="9"/>
                  <a:pt x="1955" y="0"/>
                  <a:pt x="1966" y="0"/>
                </a:cubicBezTo>
                <a:cubicBezTo>
                  <a:pt x="1979" y="0"/>
                  <a:pt x="1988" y="9"/>
                  <a:pt x="1988" y="21"/>
                </a:cubicBezTo>
                <a:cubicBezTo>
                  <a:pt x="1988" y="33"/>
                  <a:pt x="1979" y="43"/>
                  <a:pt x="1966" y="43"/>
                </a:cubicBezTo>
                <a:cubicBezTo>
                  <a:pt x="1955" y="43"/>
                  <a:pt x="1945" y="33"/>
                  <a:pt x="1945" y="21"/>
                </a:cubicBezTo>
              </a:path>
              <a:path w="2204" h="569">
                <a:moveTo>
                  <a:pt x="2161" y="21"/>
                </a:moveTo>
                <a:cubicBezTo>
                  <a:pt x="2161" y="9"/>
                  <a:pt x="2171" y="0"/>
                  <a:pt x="2183" y="0"/>
                </a:cubicBezTo>
                <a:cubicBezTo>
                  <a:pt x="2195" y="0"/>
                  <a:pt x="2204" y="9"/>
                  <a:pt x="2204" y="21"/>
                </a:cubicBezTo>
                <a:cubicBezTo>
                  <a:pt x="2204" y="33"/>
                  <a:pt x="2195" y="43"/>
                  <a:pt x="2183" y="43"/>
                </a:cubicBezTo>
                <a:cubicBezTo>
                  <a:pt x="2171" y="43"/>
                  <a:pt x="2161" y="33"/>
                  <a:pt x="2161" y="21"/>
                </a:cubicBezTo>
              </a:path>
              <a:path w="2204" h="569">
                <a:moveTo>
                  <a:pt x="0" y="197"/>
                </a:moveTo>
                <a:cubicBezTo>
                  <a:pt x="0" y="185"/>
                  <a:pt x="9" y="175"/>
                  <a:pt x="21" y="175"/>
                </a:cubicBezTo>
                <a:cubicBezTo>
                  <a:pt x="33" y="175"/>
                  <a:pt x="43" y="185"/>
                  <a:pt x="43" y="197"/>
                </a:cubicBezTo>
                <a:cubicBezTo>
                  <a:pt x="43" y="209"/>
                  <a:pt x="33" y="218"/>
                  <a:pt x="21" y="218"/>
                </a:cubicBezTo>
                <a:cubicBezTo>
                  <a:pt x="9" y="218"/>
                  <a:pt x="0" y="209"/>
                  <a:pt x="0" y="197"/>
                </a:cubicBezTo>
              </a:path>
              <a:path w="2204" h="569">
                <a:moveTo>
                  <a:pt x="216" y="197"/>
                </a:moveTo>
                <a:cubicBezTo>
                  <a:pt x="216" y="185"/>
                  <a:pt x="225" y="175"/>
                  <a:pt x="237" y="175"/>
                </a:cubicBezTo>
                <a:cubicBezTo>
                  <a:pt x="249" y="175"/>
                  <a:pt x="259" y="185"/>
                  <a:pt x="259" y="197"/>
                </a:cubicBezTo>
                <a:cubicBezTo>
                  <a:pt x="259" y="209"/>
                  <a:pt x="249" y="218"/>
                  <a:pt x="237" y="218"/>
                </a:cubicBezTo>
                <a:cubicBezTo>
                  <a:pt x="225" y="218"/>
                  <a:pt x="216" y="209"/>
                  <a:pt x="216" y="197"/>
                </a:cubicBezTo>
              </a:path>
              <a:path w="2204" h="569">
                <a:moveTo>
                  <a:pt x="432" y="197"/>
                </a:moveTo>
                <a:cubicBezTo>
                  <a:pt x="432" y="185"/>
                  <a:pt x="441" y="175"/>
                  <a:pt x="454" y="175"/>
                </a:cubicBezTo>
                <a:cubicBezTo>
                  <a:pt x="465" y="175"/>
                  <a:pt x="475" y="185"/>
                  <a:pt x="475" y="197"/>
                </a:cubicBezTo>
                <a:cubicBezTo>
                  <a:pt x="475" y="209"/>
                  <a:pt x="465" y="218"/>
                  <a:pt x="454" y="218"/>
                </a:cubicBezTo>
                <a:cubicBezTo>
                  <a:pt x="441" y="218"/>
                  <a:pt x="432" y="209"/>
                  <a:pt x="432" y="197"/>
                </a:cubicBezTo>
              </a:path>
              <a:path w="2204" h="569">
                <a:moveTo>
                  <a:pt x="648" y="197"/>
                </a:moveTo>
                <a:cubicBezTo>
                  <a:pt x="648" y="185"/>
                  <a:pt x="658" y="175"/>
                  <a:pt x="670" y="175"/>
                </a:cubicBezTo>
                <a:cubicBezTo>
                  <a:pt x="681" y="175"/>
                  <a:pt x="691" y="185"/>
                  <a:pt x="691" y="197"/>
                </a:cubicBezTo>
                <a:cubicBezTo>
                  <a:pt x="691" y="209"/>
                  <a:pt x="681" y="218"/>
                  <a:pt x="670" y="218"/>
                </a:cubicBezTo>
                <a:cubicBezTo>
                  <a:pt x="658" y="218"/>
                  <a:pt x="648" y="209"/>
                  <a:pt x="648" y="197"/>
                </a:cubicBezTo>
              </a:path>
              <a:path w="2204" h="569">
                <a:moveTo>
                  <a:pt x="864" y="197"/>
                </a:moveTo>
                <a:cubicBezTo>
                  <a:pt x="864" y="185"/>
                  <a:pt x="874" y="175"/>
                  <a:pt x="886" y="175"/>
                </a:cubicBezTo>
                <a:cubicBezTo>
                  <a:pt x="898" y="175"/>
                  <a:pt x="907" y="185"/>
                  <a:pt x="907" y="197"/>
                </a:cubicBezTo>
                <a:cubicBezTo>
                  <a:pt x="907" y="209"/>
                  <a:pt x="898" y="218"/>
                  <a:pt x="886" y="218"/>
                </a:cubicBezTo>
                <a:cubicBezTo>
                  <a:pt x="874" y="218"/>
                  <a:pt x="864" y="209"/>
                  <a:pt x="864" y="197"/>
                </a:cubicBezTo>
              </a:path>
              <a:path w="2204" h="569">
                <a:moveTo>
                  <a:pt x="1080" y="197"/>
                </a:moveTo>
                <a:cubicBezTo>
                  <a:pt x="1080" y="185"/>
                  <a:pt x="1090" y="175"/>
                  <a:pt x="1102" y="175"/>
                </a:cubicBezTo>
                <a:cubicBezTo>
                  <a:pt x="1114" y="175"/>
                  <a:pt x="1124" y="185"/>
                  <a:pt x="1124" y="197"/>
                </a:cubicBezTo>
                <a:cubicBezTo>
                  <a:pt x="1124" y="209"/>
                  <a:pt x="1114" y="218"/>
                  <a:pt x="1102" y="218"/>
                </a:cubicBezTo>
                <a:cubicBezTo>
                  <a:pt x="1090" y="218"/>
                  <a:pt x="1080" y="209"/>
                  <a:pt x="1080" y="197"/>
                </a:cubicBezTo>
              </a:path>
              <a:path w="2204" h="569">
                <a:moveTo>
                  <a:pt x="1296" y="197"/>
                </a:moveTo>
                <a:cubicBezTo>
                  <a:pt x="1296" y="185"/>
                  <a:pt x="1306" y="175"/>
                  <a:pt x="1318" y="175"/>
                </a:cubicBezTo>
                <a:cubicBezTo>
                  <a:pt x="1330" y="175"/>
                  <a:pt x="1340" y="185"/>
                  <a:pt x="1340" y="197"/>
                </a:cubicBezTo>
                <a:cubicBezTo>
                  <a:pt x="1340" y="209"/>
                  <a:pt x="1330" y="218"/>
                  <a:pt x="1318" y="218"/>
                </a:cubicBezTo>
                <a:cubicBezTo>
                  <a:pt x="1306" y="218"/>
                  <a:pt x="1296" y="209"/>
                  <a:pt x="1296" y="197"/>
                </a:cubicBezTo>
              </a:path>
              <a:path w="2204" h="569">
                <a:moveTo>
                  <a:pt x="1513" y="197"/>
                </a:moveTo>
                <a:cubicBezTo>
                  <a:pt x="1513" y="185"/>
                  <a:pt x="1522" y="175"/>
                  <a:pt x="1534" y="175"/>
                </a:cubicBezTo>
                <a:cubicBezTo>
                  <a:pt x="1546" y="175"/>
                  <a:pt x="1556" y="185"/>
                  <a:pt x="1556" y="197"/>
                </a:cubicBezTo>
                <a:cubicBezTo>
                  <a:pt x="1556" y="209"/>
                  <a:pt x="1546" y="218"/>
                  <a:pt x="1534" y="218"/>
                </a:cubicBezTo>
                <a:cubicBezTo>
                  <a:pt x="1522" y="218"/>
                  <a:pt x="1513" y="209"/>
                  <a:pt x="1513" y="197"/>
                </a:cubicBezTo>
              </a:path>
              <a:path w="2204" h="569">
                <a:moveTo>
                  <a:pt x="1729" y="197"/>
                </a:moveTo>
                <a:cubicBezTo>
                  <a:pt x="1729" y="185"/>
                  <a:pt x="1739" y="175"/>
                  <a:pt x="1750" y="175"/>
                </a:cubicBezTo>
                <a:cubicBezTo>
                  <a:pt x="1762" y="175"/>
                  <a:pt x="1772" y="185"/>
                  <a:pt x="1772" y="197"/>
                </a:cubicBezTo>
                <a:cubicBezTo>
                  <a:pt x="1772" y="209"/>
                  <a:pt x="1762" y="218"/>
                  <a:pt x="1750" y="218"/>
                </a:cubicBezTo>
                <a:cubicBezTo>
                  <a:pt x="1739" y="218"/>
                  <a:pt x="1729" y="209"/>
                  <a:pt x="1729" y="197"/>
                </a:cubicBezTo>
              </a:path>
              <a:path w="2204" h="569">
                <a:moveTo>
                  <a:pt x="1945" y="197"/>
                </a:moveTo>
                <a:cubicBezTo>
                  <a:pt x="1945" y="185"/>
                  <a:pt x="1955" y="175"/>
                  <a:pt x="1966" y="175"/>
                </a:cubicBezTo>
                <a:cubicBezTo>
                  <a:pt x="1979" y="175"/>
                  <a:pt x="1988" y="185"/>
                  <a:pt x="1988" y="197"/>
                </a:cubicBezTo>
                <a:cubicBezTo>
                  <a:pt x="1988" y="209"/>
                  <a:pt x="1979" y="218"/>
                  <a:pt x="1966" y="218"/>
                </a:cubicBezTo>
                <a:cubicBezTo>
                  <a:pt x="1955" y="218"/>
                  <a:pt x="1945" y="209"/>
                  <a:pt x="1945" y="197"/>
                </a:cubicBezTo>
              </a:path>
              <a:path w="2204" h="569">
                <a:moveTo>
                  <a:pt x="2161" y="197"/>
                </a:moveTo>
                <a:cubicBezTo>
                  <a:pt x="2161" y="185"/>
                  <a:pt x="2171" y="175"/>
                  <a:pt x="2183" y="175"/>
                </a:cubicBezTo>
                <a:cubicBezTo>
                  <a:pt x="2195" y="175"/>
                  <a:pt x="2204" y="185"/>
                  <a:pt x="2204" y="197"/>
                </a:cubicBezTo>
                <a:cubicBezTo>
                  <a:pt x="2204" y="209"/>
                  <a:pt x="2195" y="218"/>
                  <a:pt x="2183" y="218"/>
                </a:cubicBezTo>
                <a:cubicBezTo>
                  <a:pt x="2171" y="218"/>
                  <a:pt x="2161" y="209"/>
                  <a:pt x="2161" y="197"/>
                </a:cubicBezTo>
              </a:path>
              <a:path w="2204" h="569">
                <a:moveTo>
                  <a:pt x="0" y="372"/>
                </a:moveTo>
                <a:cubicBezTo>
                  <a:pt x="0" y="360"/>
                  <a:pt x="9" y="350"/>
                  <a:pt x="21" y="350"/>
                </a:cubicBezTo>
                <a:cubicBezTo>
                  <a:pt x="33" y="350"/>
                  <a:pt x="43" y="360"/>
                  <a:pt x="43" y="372"/>
                </a:cubicBezTo>
                <a:cubicBezTo>
                  <a:pt x="43" y="384"/>
                  <a:pt x="33" y="394"/>
                  <a:pt x="21" y="394"/>
                </a:cubicBezTo>
                <a:cubicBezTo>
                  <a:pt x="9" y="394"/>
                  <a:pt x="0" y="384"/>
                  <a:pt x="0" y="372"/>
                </a:cubicBezTo>
              </a:path>
              <a:path w="2204" h="569">
                <a:moveTo>
                  <a:pt x="216" y="372"/>
                </a:moveTo>
                <a:cubicBezTo>
                  <a:pt x="216" y="360"/>
                  <a:pt x="225" y="350"/>
                  <a:pt x="237" y="350"/>
                </a:cubicBezTo>
                <a:cubicBezTo>
                  <a:pt x="249" y="350"/>
                  <a:pt x="259" y="360"/>
                  <a:pt x="259" y="372"/>
                </a:cubicBezTo>
                <a:cubicBezTo>
                  <a:pt x="259" y="384"/>
                  <a:pt x="249" y="394"/>
                  <a:pt x="237" y="394"/>
                </a:cubicBezTo>
                <a:cubicBezTo>
                  <a:pt x="225" y="394"/>
                  <a:pt x="216" y="384"/>
                  <a:pt x="216" y="372"/>
                </a:cubicBezTo>
              </a:path>
              <a:path w="2204" h="569">
                <a:moveTo>
                  <a:pt x="432" y="372"/>
                </a:moveTo>
                <a:cubicBezTo>
                  <a:pt x="432" y="360"/>
                  <a:pt x="441" y="350"/>
                  <a:pt x="454" y="350"/>
                </a:cubicBezTo>
                <a:cubicBezTo>
                  <a:pt x="465" y="350"/>
                  <a:pt x="475" y="360"/>
                  <a:pt x="475" y="372"/>
                </a:cubicBezTo>
                <a:cubicBezTo>
                  <a:pt x="475" y="384"/>
                  <a:pt x="465" y="394"/>
                  <a:pt x="454" y="394"/>
                </a:cubicBezTo>
                <a:cubicBezTo>
                  <a:pt x="441" y="394"/>
                  <a:pt x="432" y="384"/>
                  <a:pt x="432" y="372"/>
                </a:cubicBezTo>
              </a:path>
              <a:path w="2204" h="569">
                <a:moveTo>
                  <a:pt x="648" y="372"/>
                </a:moveTo>
                <a:cubicBezTo>
                  <a:pt x="648" y="360"/>
                  <a:pt x="658" y="350"/>
                  <a:pt x="670" y="350"/>
                </a:cubicBezTo>
                <a:cubicBezTo>
                  <a:pt x="681" y="350"/>
                  <a:pt x="691" y="360"/>
                  <a:pt x="691" y="372"/>
                </a:cubicBezTo>
                <a:cubicBezTo>
                  <a:pt x="691" y="384"/>
                  <a:pt x="681" y="394"/>
                  <a:pt x="670" y="394"/>
                </a:cubicBezTo>
                <a:cubicBezTo>
                  <a:pt x="658" y="394"/>
                  <a:pt x="648" y="384"/>
                  <a:pt x="648" y="372"/>
                </a:cubicBezTo>
              </a:path>
              <a:path w="2204" h="569">
                <a:moveTo>
                  <a:pt x="864" y="372"/>
                </a:moveTo>
                <a:cubicBezTo>
                  <a:pt x="864" y="360"/>
                  <a:pt x="874" y="350"/>
                  <a:pt x="886" y="350"/>
                </a:cubicBezTo>
                <a:cubicBezTo>
                  <a:pt x="898" y="350"/>
                  <a:pt x="907" y="360"/>
                  <a:pt x="907" y="372"/>
                </a:cubicBezTo>
                <a:cubicBezTo>
                  <a:pt x="907" y="384"/>
                  <a:pt x="898" y="394"/>
                  <a:pt x="886" y="394"/>
                </a:cubicBezTo>
                <a:cubicBezTo>
                  <a:pt x="874" y="394"/>
                  <a:pt x="864" y="384"/>
                  <a:pt x="864" y="372"/>
                </a:cubicBezTo>
              </a:path>
              <a:path w="2204" h="569">
                <a:moveTo>
                  <a:pt x="1080" y="372"/>
                </a:moveTo>
                <a:cubicBezTo>
                  <a:pt x="1080" y="360"/>
                  <a:pt x="1090" y="350"/>
                  <a:pt x="1102" y="350"/>
                </a:cubicBezTo>
                <a:cubicBezTo>
                  <a:pt x="1114" y="350"/>
                  <a:pt x="1124" y="360"/>
                  <a:pt x="1124" y="372"/>
                </a:cubicBezTo>
                <a:cubicBezTo>
                  <a:pt x="1124" y="384"/>
                  <a:pt x="1114" y="394"/>
                  <a:pt x="1102" y="394"/>
                </a:cubicBezTo>
                <a:cubicBezTo>
                  <a:pt x="1090" y="394"/>
                  <a:pt x="1080" y="384"/>
                  <a:pt x="1080" y="372"/>
                </a:cubicBezTo>
              </a:path>
              <a:path w="2204" h="569">
                <a:moveTo>
                  <a:pt x="1296" y="372"/>
                </a:moveTo>
                <a:cubicBezTo>
                  <a:pt x="1296" y="360"/>
                  <a:pt x="1306" y="350"/>
                  <a:pt x="1318" y="350"/>
                </a:cubicBezTo>
                <a:cubicBezTo>
                  <a:pt x="1330" y="350"/>
                  <a:pt x="1340" y="360"/>
                  <a:pt x="1340" y="372"/>
                </a:cubicBezTo>
                <a:cubicBezTo>
                  <a:pt x="1340" y="384"/>
                  <a:pt x="1330" y="394"/>
                  <a:pt x="1318" y="394"/>
                </a:cubicBezTo>
                <a:cubicBezTo>
                  <a:pt x="1306" y="394"/>
                  <a:pt x="1296" y="384"/>
                  <a:pt x="1296" y="372"/>
                </a:cubicBezTo>
              </a:path>
              <a:path w="2204" h="569">
                <a:moveTo>
                  <a:pt x="1513" y="372"/>
                </a:moveTo>
                <a:cubicBezTo>
                  <a:pt x="1513" y="360"/>
                  <a:pt x="1522" y="350"/>
                  <a:pt x="1534" y="350"/>
                </a:cubicBezTo>
                <a:cubicBezTo>
                  <a:pt x="1546" y="350"/>
                  <a:pt x="1556" y="360"/>
                  <a:pt x="1556" y="372"/>
                </a:cubicBezTo>
                <a:cubicBezTo>
                  <a:pt x="1556" y="384"/>
                  <a:pt x="1546" y="394"/>
                  <a:pt x="1534" y="394"/>
                </a:cubicBezTo>
                <a:cubicBezTo>
                  <a:pt x="1522" y="394"/>
                  <a:pt x="1513" y="384"/>
                  <a:pt x="1513" y="372"/>
                </a:cubicBezTo>
              </a:path>
              <a:path w="2204" h="569">
                <a:moveTo>
                  <a:pt x="1729" y="372"/>
                </a:moveTo>
                <a:cubicBezTo>
                  <a:pt x="1729" y="360"/>
                  <a:pt x="1739" y="350"/>
                  <a:pt x="1750" y="350"/>
                </a:cubicBezTo>
                <a:cubicBezTo>
                  <a:pt x="1762" y="350"/>
                  <a:pt x="1772" y="360"/>
                  <a:pt x="1772" y="372"/>
                </a:cubicBezTo>
                <a:cubicBezTo>
                  <a:pt x="1772" y="384"/>
                  <a:pt x="1762" y="394"/>
                  <a:pt x="1750" y="394"/>
                </a:cubicBezTo>
                <a:cubicBezTo>
                  <a:pt x="1739" y="394"/>
                  <a:pt x="1729" y="384"/>
                  <a:pt x="1729" y="372"/>
                </a:cubicBezTo>
              </a:path>
              <a:path w="2204" h="569">
                <a:moveTo>
                  <a:pt x="1945" y="372"/>
                </a:moveTo>
                <a:cubicBezTo>
                  <a:pt x="1945" y="360"/>
                  <a:pt x="1955" y="350"/>
                  <a:pt x="1966" y="350"/>
                </a:cubicBezTo>
                <a:cubicBezTo>
                  <a:pt x="1979" y="350"/>
                  <a:pt x="1988" y="360"/>
                  <a:pt x="1988" y="372"/>
                </a:cubicBezTo>
                <a:cubicBezTo>
                  <a:pt x="1988" y="384"/>
                  <a:pt x="1979" y="394"/>
                  <a:pt x="1966" y="394"/>
                </a:cubicBezTo>
                <a:cubicBezTo>
                  <a:pt x="1955" y="394"/>
                  <a:pt x="1945" y="384"/>
                  <a:pt x="1945" y="372"/>
                </a:cubicBezTo>
              </a:path>
              <a:path w="2204" h="569">
                <a:moveTo>
                  <a:pt x="2161" y="372"/>
                </a:moveTo>
                <a:cubicBezTo>
                  <a:pt x="2161" y="360"/>
                  <a:pt x="2171" y="350"/>
                  <a:pt x="2183" y="350"/>
                </a:cubicBezTo>
                <a:cubicBezTo>
                  <a:pt x="2195" y="350"/>
                  <a:pt x="2204" y="360"/>
                  <a:pt x="2204" y="372"/>
                </a:cubicBezTo>
                <a:cubicBezTo>
                  <a:pt x="2204" y="384"/>
                  <a:pt x="2195" y="394"/>
                  <a:pt x="2183" y="394"/>
                </a:cubicBezTo>
                <a:cubicBezTo>
                  <a:pt x="2171" y="394"/>
                  <a:pt x="2161" y="384"/>
                  <a:pt x="2161" y="372"/>
                </a:cubicBezTo>
              </a:path>
              <a:path w="2204" h="569">
                <a:moveTo>
                  <a:pt x="0" y="548"/>
                </a:moveTo>
                <a:cubicBezTo>
                  <a:pt x="0" y="536"/>
                  <a:pt x="9" y="526"/>
                  <a:pt x="21" y="526"/>
                </a:cubicBezTo>
                <a:cubicBezTo>
                  <a:pt x="33" y="526"/>
                  <a:pt x="43" y="536"/>
                  <a:pt x="43" y="548"/>
                </a:cubicBezTo>
                <a:cubicBezTo>
                  <a:pt x="43" y="559"/>
                  <a:pt x="33" y="569"/>
                  <a:pt x="21" y="569"/>
                </a:cubicBezTo>
                <a:cubicBezTo>
                  <a:pt x="9" y="569"/>
                  <a:pt x="0" y="559"/>
                  <a:pt x="0" y="548"/>
                </a:cubicBezTo>
              </a:path>
              <a:path w="2204" h="569">
                <a:moveTo>
                  <a:pt x="216" y="548"/>
                </a:moveTo>
                <a:cubicBezTo>
                  <a:pt x="216" y="536"/>
                  <a:pt x="225" y="526"/>
                  <a:pt x="237" y="526"/>
                </a:cubicBezTo>
                <a:cubicBezTo>
                  <a:pt x="249" y="526"/>
                  <a:pt x="259" y="536"/>
                  <a:pt x="259" y="548"/>
                </a:cubicBezTo>
                <a:cubicBezTo>
                  <a:pt x="259" y="559"/>
                  <a:pt x="249" y="569"/>
                  <a:pt x="237" y="569"/>
                </a:cubicBezTo>
                <a:cubicBezTo>
                  <a:pt x="225" y="569"/>
                  <a:pt x="216" y="559"/>
                  <a:pt x="216" y="548"/>
                </a:cubicBezTo>
              </a:path>
              <a:path w="2204" h="569">
                <a:moveTo>
                  <a:pt x="432" y="548"/>
                </a:moveTo>
                <a:cubicBezTo>
                  <a:pt x="432" y="536"/>
                  <a:pt x="441" y="526"/>
                  <a:pt x="454" y="526"/>
                </a:cubicBezTo>
                <a:cubicBezTo>
                  <a:pt x="465" y="526"/>
                  <a:pt x="475" y="536"/>
                  <a:pt x="475" y="548"/>
                </a:cubicBezTo>
                <a:cubicBezTo>
                  <a:pt x="475" y="559"/>
                  <a:pt x="465" y="569"/>
                  <a:pt x="454" y="569"/>
                </a:cubicBezTo>
                <a:cubicBezTo>
                  <a:pt x="441" y="569"/>
                  <a:pt x="432" y="559"/>
                  <a:pt x="432" y="548"/>
                </a:cubicBezTo>
              </a:path>
              <a:path w="2204" h="569">
                <a:moveTo>
                  <a:pt x="648" y="548"/>
                </a:moveTo>
                <a:cubicBezTo>
                  <a:pt x="648" y="536"/>
                  <a:pt x="658" y="526"/>
                  <a:pt x="670" y="526"/>
                </a:cubicBezTo>
                <a:cubicBezTo>
                  <a:pt x="681" y="526"/>
                  <a:pt x="691" y="536"/>
                  <a:pt x="691" y="548"/>
                </a:cubicBezTo>
                <a:cubicBezTo>
                  <a:pt x="691" y="559"/>
                  <a:pt x="681" y="569"/>
                  <a:pt x="670" y="569"/>
                </a:cubicBezTo>
                <a:cubicBezTo>
                  <a:pt x="658" y="569"/>
                  <a:pt x="648" y="559"/>
                  <a:pt x="648" y="548"/>
                </a:cubicBezTo>
              </a:path>
              <a:path w="2204" h="569">
                <a:moveTo>
                  <a:pt x="864" y="548"/>
                </a:moveTo>
                <a:cubicBezTo>
                  <a:pt x="864" y="536"/>
                  <a:pt x="874" y="526"/>
                  <a:pt x="886" y="526"/>
                </a:cubicBezTo>
                <a:cubicBezTo>
                  <a:pt x="898" y="526"/>
                  <a:pt x="907" y="536"/>
                  <a:pt x="907" y="548"/>
                </a:cubicBezTo>
                <a:cubicBezTo>
                  <a:pt x="907" y="559"/>
                  <a:pt x="898" y="569"/>
                  <a:pt x="886" y="569"/>
                </a:cubicBezTo>
                <a:cubicBezTo>
                  <a:pt x="874" y="569"/>
                  <a:pt x="864" y="559"/>
                  <a:pt x="864" y="548"/>
                </a:cubicBezTo>
              </a:path>
              <a:path w="2204" h="569">
                <a:moveTo>
                  <a:pt x="1080" y="548"/>
                </a:moveTo>
                <a:cubicBezTo>
                  <a:pt x="1080" y="536"/>
                  <a:pt x="1090" y="526"/>
                  <a:pt x="1102" y="526"/>
                </a:cubicBezTo>
                <a:cubicBezTo>
                  <a:pt x="1114" y="526"/>
                  <a:pt x="1124" y="536"/>
                  <a:pt x="1124" y="548"/>
                </a:cubicBezTo>
                <a:cubicBezTo>
                  <a:pt x="1124" y="559"/>
                  <a:pt x="1114" y="569"/>
                  <a:pt x="1102" y="569"/>
                </a:cubicBezTo>
                <a:cubicBezTo>
                  <a:pt x="1090" y="569"/>
                  <a:pt x="1080" y="559"/>
                  <a:pt x="1080" y="548"/>
                </a:cubicBezTo>
              </a:path>
              <a:path w="2204" h="569">
                <a:moveTo>
                  <a:pt x="1296" y="548"/>
                </a:moveTo>
                <a:cubicBezTo>
                  <a:pt x="1296" y="536"/>
                  <a:pt x="1306" y="526"/>
                  <a:pt x="1318" y="526"/>
                </a:cubicBezTo>
                <a:cubicBezTo>
                  <a:pt x="1330" y="526"/>
                  <a:pt x="1340" y="536"/>
                  <a:pt x="1340" y="548"/>
                </a:cubicBezTo>
                <a:cubicBezTo>
                  <a:pt x="1340" y="559"/>
                  <a:pt x="1330" y="569"/>
                  <a:pt x="1318" y="569"/>
                </a:cubicBezTo>
                <a:cubicBezTo>
                  <a:pt x="1306" y="569"/>
                  <a:pt x="1296" y="559"/>
                  <a:pt x="1296" y="548"/>
                </a:cubicBezTo>
              </a:path>
              <a:path w="2204" h="569">
                <a:moveTo>
                  <a:pt x="1513" y="548"/>
                </a:moveTo>
                <a:cubicBezTo>
                  <a:pt x="1513" y="536"/>
                  <a:pt x="1522" y="526"/>
                  <a:pt x="1534" y="526"/>
                </a:cubicBezTo>
                <a:cubicBezTo>
                  <a:pt x="1546" y="526"/>
                  <a:pt x="1556" y="536"/>
                  <a:pt x="1556" y="548"/>
                </a:cubicBezTo>
                <a:cubicBezTo>
                  <a:pt x="1556" y="559"/>
                  <a:pt x="1546" y="569"/>
                  <a:pt x="1534" y="569"/>
                </a:cubicBezTo>
                <a:cubicBezTo>
                  <a:pt x="1522" y="569"/>
                  <a:pt x="1513" y="559"/>
                  <a:pt x="1513" y="548"/>
                </a:cubicBezTo>
              </a:path>
              <a:path w="2204" h="569">
                <a:moveTo>
                  <a:pt x="1729" y="548"/>
                </a:moveTo>
                <a:cubicBezTo>
                  <a:pt x="1729" y="536"/>
                  <a:pt x="1739" y="526"/>
                  <a:pt x="1750" y="526"/>
                </a:cubicBezTo>
                <a:cubicBezTo>
                  <a:pt x="1762" y="526"/>
                  <a:pt x="1772" y="536"/>
                  <a:pt x="1772" y="548"/>
                </a:cubicBezTo>
                <a:cubicBezTo>
                  <a:pt x="1772" y="559"/>
                  <a:pt x="1762" y="569"/>
                  <a:pt x="1750" y="569"/>
                </a:cubicBezTo>
                <a:cubicBezTo>
                  <a:pt x="1739" y="569"/>
                  <a:pt x="1729" y="559"/>
                  <a:pt x="1729" y="548"/>
                </a:cubicBezTo>
              </a:path>
              <a:path w="2204" h="569">
                <a:moveTo>
                  <a:pt x="1945" y="548"/>
                </a:moveTo>
                <a:cubicBezTo>
                  <a:pt x="1945" y="536"/>
                  <a:pt x="1955" y="526"/>
                  <a:pt x="1966" y="526"/>
                </a:cubicBezTo>
                <a:cubicBezTo>
                  <a:pt x="1979" y="526"/>
                  <a:pt x="1988" y="536"/>
                  <a:pt x="1988" y="548"/>
                </a:cubicBezTo>
                <a:cubicBezTo>
                  <a:pt x="1988" y="559"/>
                  <a:pt x="1979" y="569"/>
                  <a:pt x="1966" y="569"/>
                </a:cubicBezTo>
                <a:cubicBezTo>
                  <a:pt x="1955" y="569"/>
                  <a:pt x="1945" y="559"/>
                  <a:pt x="1945" y="548"/>
                </a:cubicBezTo>
              </a:path>
              <a:path w="2204" h="569">
                <a:moveTo>
                  <a:pt x="2161" y="548"/>
                </a:moveTo>
                <a:cubicBezTo>
                  <a:pt x="2161" y="536"/>
                  <a:pt x="2171" y="526"/>
                  <a:pt x="2183" y="526"/>
                </a:cubicBezTo>
                <a:cubicBezTo>
                  <a:pt x="2195" y="526"/>
                  <a:pt x="2204" y="536"/>
                  <a:pt x="2204" y="548"/>
                </a:cubicBezTo>
                <a:cubicBezTo>
                  <a:pt x="2204" y="559"/>
                  <a:pt x="2195" y="569"/>
                  <a:pt x="2183" y="569"/>
                </a:cubicBezTo>
                <a:cubicBezTo>
                  <a:pt x="2171" y="569"/>
                  <a:pt x="2161" y="559"/>
                  <a:pt x="2161" y="548"/>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50" name="path 2450"/>
          <p:cNvSpPr/>
          <p:nvPr/>
        </p:nvSpPr>
        <p:spPr>
          <a:xfrm>
            <a:off x="10875264"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52" name="path 2452"/>
          <p:cNvSpPr/>
          <p:nvPr/>
        </p:nvSpPr>
        <p:spPr>
          <a:xfrm>
            <a:off x="10875264"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54" name="path 2454"/>
          <p:cNvSpPr/>
          <p:nvPr/>
        </p:nvSpPr>
        <p:spPr>
          <a:xfrm>
            <a:off x="7814944" y="1104010"/>
            <a:ext cx="196088" cy="524002"/>
          </a:xfrm>
          <a:custGeom>
            <a:avLst/>
            <a:gdLst/>
            <a:ahLst/>
            <a:cxnLst/>
            <a:rect l="0" t="0" r="0" b="0"/>
            <a:pathLst>
              <a:path w="308" h="825">
                <a:moveTo>
                  <a:pt x="308" y="811"/>
                </a:moveTo>
                <a:cubicBezTo>
                  <a:pt x="308" y="819"/>
                  <a:pt x="302" y="825"/>
                  <a:pt x="294" y="825"/>
                </a:cubicBezTo>
                <a:cubicBezTo>
                  <a:pt x="287" y="825"/>
                  <a:pt x="280" y="819"/>
                  <a:pt x="280" y="811"/>
                </a:cubicBezTo>
                <a:cubicBezTo>
                  <a:pt x="280" y="803"/>
                  <a:pt x="287" y="797"/>
                  <a:pt x="294" y="797"/>
                </a:cubicBezTo>
                <a:cubicBezTo>
                  <a:pt x="302" y="797"/>
                  <a:pt x="308" y="803"/>
                  <a:pt x="308" y="811"/>
                </a:cubicBezTo>
              </a:path>
              <a:path w="308" h="825">
                <a:moveTo>
                  <a:pt x="168" y="811"/>
                </a:moveTo>
                <a:cubicBezTo>
                  <a:pt x="168" y="819"/>
                  <a:pt x="162" y="825"/>
                  <a:pt x="154" y="825"/>
                </a:cubicBezTo>
                <a:cubicBezTo>
                  <a:pt x="146" y="825"/>
                  <a:pt x="140" y="819"/>
                  <a:pt x="140" y="811"/>
                </a:cubicBezTo>
                <a:cubicBezTo>
                  <a:pt x="140" y="803"/>
                  <a:pt x="146" y="797"/>
                  <a:pt x="154" y="797"/>
                </a:cubicBezTo>
                <a:cubicBezTo>
                  <a:pt x="162" y="797"/>
                  <a:pt x="168" y="803"/>
                  <a:pt x="168" y="811"/>
                </a:cubicBezTo>
              </a:path>
              <a:path w="308" h="825">
                <a:moveTo>
                  <a:pt x="28" y="811"/>
                </a:moveTo>
                <a:cubicBezTo>
                  <a:pt x="28" y="819"/>
                  <a:pt x="21" y="825"/>
                  <a:pt x="14" y="825"/>
                </a:cubicBezTo>
                <a:cubicBezTo>
                  <a:pt x="6" y="825"/>
                  <a:pt x="0" y="819"/>
                  <a:pt x="0" y="811"/>
                </a:cubicBezTo>
                <a:cubicBezTo>
                  <a:pt x="0" y="803"/>
                  <a:pt x="6" y="797"/>
                  <a:pt x="14" y="797"/>
                </a:cubicBezTo>
                <a:cubicBezTo>
                  <a:pt x="21" y="797"/>
                  <a:pt x="28" y="803"/>
                  <a:pt x="28" y="811"/>
                </a:cubicBezTo>
              </a:path>
              <a:path w="308" h="825">
                <a:moveTo>
                  <a:pt x="308" y="697"/>
                </a:moveTo>
                <a:cubicBezTo>
                  <a:pt x="308" y="705"/>
                  <a:pt x="302" y="711"/>
                  <a:pt x="294" y="711"/>
                </a:cubicBezTo>
                <a:cubicBezTo>
                  <a:pt x="287" y="711"/>
                  <a:pt x="280" y="705"/>
                  <a:pt x="280" y="697"/>
                </a:cubicBezTo>
                <a:cubicBezTo>
                  <a:pt x="280" y="689"/>
                  <a:pt x="287" y="683"/>
                  <a:pt x="294" y="683"/>
                </a:cubicBezTo>
                <a:cubicBezTo>
                  <a:pt x="302" y="683"/>
                  <a:pt x="308" y="689"/>
                  <a:pt x="308" y="697"/>
                </a:cubicBezTo>
              </a:path>
              <a:path w="308" h="825">
                <a:moveTo>
                  <a:pt x="168" y="697"/>
                </a:moveTo>
                <a:cubicBezTo>
                  <a:pt x="168" y="705"/>
                  <a:pt x="162" y="711"/>
                  <a:pt x="154" y="711"/>
                </a:cubicBezTo>
                <a:cubicBezTo>
                  <a:pt x="146" y="711"/>
                  <a:pt x="140" y="705"/>
                  <a:pt x="140" y="697"/>
                </a:cubicBezTo>
                <a:cubicBezTo>
                  <a:pt x="140" y="689"/>
                  <a:pt x="146" y="683"/>
                  <a:pt x="154" y="683"/>
                </a:cubicBezTo>
                <a:cubicBezTo>
                  <a:pt x="162" y="683"/>
                  <a:pt x="168" y="689"/>
                  <a:pt x="168" y="697"/>
                </a:cubicBezTo>
              </a:path>
              <a:path w="308" h="825">
                <a:moveTo>
                  <a:pt x="28" y="697"/>
                </a:moveTo>
                <a:cubicBezTo>
                  <a:pt x="28" y="705"/>
                  <a:pt x="21" y="711"/>
                  <a:pt x="14" y="711"/>
                </a:cubicBezTo>
                <a:cubicBezTo>
                  <a:pt x="6" y="711"/>
                  <a:pt x="0" y="705"/>
                  <a:pt x="0" y="697"/>
                </a:cubicBezTo>
                <a:cubicBezTo>
                  <a:pt x="0" y="689"/>
                  <a:pt x="6" y="683"/>
                  <a:pt x="14" y="683"/>
                </a:cubicBezTo>
                <a:cubicBezTo>
                  <a:pt x="21" y="683"/>
                  <a:pt x="28" y="689"/>
                  <a:pt x="28" y="697"/>
                </a:cubicBezTo>
              </a:path>
              <a:path w="308" h="825">
                <a:moveTo>
                  <a:pt x="308" y="583"/>
                </a:moveTo>
                <a:cubicBezTo>
                  <a:pt x="308" y="591"/>
                  <a:pt x="302" y="597"/>
                  <a:pt x="294" y="597"/>
                </a:cubicBezTo>
                <a:cubicBezTo>
                  <a:pt x="287" y="597"/>
                  <a:pt x="280" y="591"/>
                  <a:pt x="280" y="583"/>
                </a:cubicBezTo>
                <a:cubicBezTo>
                  <a:pt x="280" y="575"/>
                  <a:pt x="287" y="569"/>
                  <a:pt x="294" y="569"/>
                </a:cubicBezTo>
                <a:cubicBezTo>
                  <a:pt x="302" y="569"/>
                  <a:pt x="308" y="575"/>
                  <a:pt x="308" y="583"/>
                </a:cubicBezTo>
              </a:path>
              <a:path w="308" h="825">
                <a:moveTo>
                  <a:pt x="168" y="583"/>
                </a:moveTo>
                <a:cubicBezTo>
                  <a:pt x="168" y="591"/>
                  <a:pt x="162" y="597"/>
                  <a:pt x="154" y="597"/>
                </a:cubicBezTo>
                <a:cubicBezTo>
                  <a:pt x="146" y="597"/>
                  <a:pt x="140" y="591"/>
                  <a:pt x="140" y="583"/>
                </a:cubicBezTo>
                <a:cubicBezTo>
                  <a:pt x="140" y="575"/>
                  <a:pt x="146" y="569"/>
                  <a:pt x="154" y="569"/>
                </a:cubicBezTo>
                <a:cubicBezTo>
                  <a:pt x="162" y="569"/>
                  <a:pt x="168" y="575"/>
                  <a:pt x="168" y="583"/>
                </a:cubicBezTo>
              </a:path>
              <a:path w="308" h="825">
                <a:moveTo>
                  <a:pt x="28" y="583"/>
                </a:moveTo>
                <a:cubicBezTo>
                  <a:pt x="28" y="591"/>
                  <a:pt x="21" y="597"/>
                  <a:pt x="14" y="597"/>
                </a:cubicBezTo>
                <a:cubicBezTo>
                  <a:pt x="6" y="597"/>
                  <a:pt x="0" y="591"/>
                  <a:pt x="0" y="583"/>
                </a:cubicBezTo>
                <a:cubicBezTo>
                  <a:pt x="0" y="575"/>
                  <a:pt x="6" y="569"/>
                  <a:pt x="14" y="569"/>
                </a:cubicBezTo>
                <a:cubicBezTo>
                  <a:pt x="21" y="569"/>
                  <a:pt x="28" y="575"/>
                  <a:pt x="28" y="583"/>
                </a:cubicBezTo>
              </a:path>
              <a:path w="308" h="825">
                <a:moveTo>
                  <a:pt x="308" y="469"/>
                </a:moveTo>
                <a:cubicBezTo>
                  <a:pt x="308" y="477"/>
                  <a:pt x="302" y="483"/>
                  <a:pt x="294" y="483"/>
                </a:cubicBezTo>
                <a:cubicBezTo>
                  <a:pt x="287" y="483"/>
                  <a:pt x="280" y="477"/>
                  <a:pt x="280" y="469"/>
                </a:cubicBezTo>
                <a:cubicBezTo>
                  <a:pt x="280" y="461"/>
                  <a:pt x="287" y="455"/>
                  <a:pt x="294" y="455"/>
                </a:cubicBezTo>
                <a:cubicBezTo>
                  <a:pt x="302" y="455"/>
                  <a:pt x="308" y="461"/>
                  <a:pt x="308" y="469"/>
                </a:cubicBezTo>
              </a:path>
              <a:path w="308" h="825">
                <a:moveTo>
                  <a:pt x="168" y="469"/>
                </a:moveTo>
                <a:cubicBezTo>
                  <a:pt x="168" y="477"/>
                  <a:pt x="162" y="483"/>
                  <a:pt x="154" y="483"/>
                </a:cubicBezTo>
                <a:cubicBezTo>
                  <a:pt x="146" y="483"/>
                  <a:pt x="140" y="477"/>
                  <a:pt x="140" y="469"/>
                </a:cubicBezTo>
                <a:cubicBezTo>
                  <a:pt x="140" y="461"/>
                  <a:pt x="146" y="455"/>
                  <a:pt x="154" y="455"/>
                </a:cubicBezTo>
                <a:cubicBezTo>
                  <a:pt x="162" y="455"/>
                  <a:pt x="168" y="461"/>
                  <a:pt x="168" y="469"/>
                </a:cubicBezTo>
              </a:path>
              <a:path w="308" h="825">
                <a:moveTo>
                  <a:pt x="28" y="469"/>
                </a:moveTo>
                <a:cubicBezTo>
                  <a:pt x="28" y="477"/>
                  <a:pt x="21" y="483"/>
                  <a:pt x="14" y="483"/>
                </a:cubicBezTo>
                <a:cubicBezTo>
                  <a:pt x="6" y="483"/>
                  <a:pt x="0" y="477"/>
                  <a:pt x="0" y="469"/>
                </a:cubicBezTo>
                <a:cubicBezTo>
                  <a:pt x="0" y="461"/>
                  <a:pt x="6" y="455"/>
                  <a:pt x="14" y="455"/>
                </a:cubicBezTo>
                <a:cubicBezTo>
                  <a:pt x="21" y="455"/>
                  <a:pt x="28" y="461"/>
                  <a:pt x="28" y="469"/>
                </a:cubicBezTo>
              </a:path>
              <a:path w="308" h="825">
                <a:moveTo>
                  <a:pt x="308" y="355"/>
                </a:moveTo>
                <a:cubicBezTo>
                  <a:pt x="308" y="363"/>
                  <a:pt x="302" y="369"/>
                  <a:pt x="294" y="369"/>
                </a:cubicBezTo>
                <a:cubicBezTo>
                  <a:pt x="287" y="369"/>
                  <a:pt x="280" y="363"/>
                  <a:pt x="280" y="355"/>
                </a:cubicBezTo>
                <a:cubicBezTo>
                  <a:pt x="280" y="347"/>
                  <a:pt x="287" y="341"/>
                  <a:pt x="294" y="341"/>
                </a:cubicBezTo>
                <a:cubicBezTo>
                  <a:pt x="302" y="341"/>
                  <a:pt x="308" y="347"/>
                  <a:pt x="308" y="355"/>
                </a:cubicBezTo>
              </a:path>
              <a:path w="308" h="825">
                <a:moveTo>
                  <a:pt x="168" y="355"/>
                </a:moveTo>
                <a:cubicBezTo>
                  <a:pt x="168" y="363"/>
                  <a:pt x="162" y="369"/>
                  <a:pt x="154" y="369"/>
                </a:cubicBezTo>
                <a:cubicBezTo>
                  <a:pt x="146" y="369"/>
                  <a:pt x="140" y="363"/>
                  <a:pt x="140" y="355"/>
                </a:cubicBezTo>
                <a:cubicBezTo>
                  <a:pt x="140" y="347"/>
                  <a:pt x="146" y="341"/>
                  <a:pt x="154" y="341"/>
                </a:cubicBezTo>
                <a:cubicBezTo>
                  <a:pt x="162" y="341"/>
                  <a:pt x="168" y="347"/>
                  <a:pt x="168" y="355"/>
                </a:cubicBezTo>
              </a:path>
              <a:path w="308" h="825">
                <a:moveTo>
                  <a:pt x="28" y="355"/>
                </a:moveTo>
                <a:cubicBezTo>
                  <a:pt x="28" y="363"/>
                  <a:pt x="21" y="369"/>
                  <a:pt x="14" y="369"/>
                </a:cubicBezTo>
                <a:cubicBezTo>
                  <a:pt x="6" y="369"/>
                  <a:pt x="0" y="363"/>
                  <a:pt x="0" y="355"/>
                </a:cubicBezTo>
                <a:cubicBezTo>
                  <a:pt x="0" y="347"/>
                  <a:pt x="6" y="341"/>
                  <a:pt x="14" y="341"/>
                </a:cubicBezTo>
                <a:cubicBezTo>
                  <a:pt x="21" y="341"/>
                  <a:pt x="28" y="347"/>
                  <a:pt x="28" y="355"/>
                </a:cubicBezTo>
              </a:path>
              <a:path w="308" h="825">
                <a:moveTo>
                  <a:pt x="308" y="241"/>
                </a:moveTo>
                <a:cubicBezTo>
                  <a:pt x="308" y="249"/>
                  <a:pt x="302" y="255"/>
                  <a:pt x="294" y="255"/>
                </a:cubicBezTo>
                <a:cubicBezTo>
                  <a:pt x="287" y="255"/>
                  <a:pt x="280" y="249"/>
                  <a:pt x="280" y="241"/>
                </a:cubicBezTo>
                <a:cubicBezTo>
                  <a:pt x="280" y="234"/>
                  <a:pt x="287" y="227"/>
                  <a:pt x="294" y="227"/>
                </a:cubicBezTo>
                <a:cubicBezTo>
                  <a:pt x="302" y="227"/>
                  <a:pt x="308" y="234"/>
                  <a:pt x="308" y="241"/>
                </a:cubicBezTo>
              </a:path>
              <a:path w="308" h="825">
                <a:moveTo>
                  <a:pt x="168" y="241"/>
                </a:moveTo>
                <a:cubicBezTo>
                  <a:pt x="168" y="249"/>
                  <a:pt x="162" y="255"/>
                  <a:pt x="154" y="255"/>
                </a:cubicBezTo>
                <a:cubicBezTo>
                  <a:pt x="146" y="255"/>
                  <a:pt x="140" y="249"/>
                  <a:pt x="140" y="241"/>
                </a:cubicBezTo>
                <a:cubicBezTo>
                  <a:pt x="140" y="234"/>
                  <a:pt x="146" y="227"/>
                  <a:pt x="154" y="227"/>
                </a:cubicBezTo>
                <a:cubicBezTo>
                  <a:pt x="162" y="227"/>
                  <a:pt x="168" y="234"/>
                  <a:pt x="168" y="241"/>
                </a:cubicBezTo>
              </a:path>
              <a:path w="308" h="825">
                <a:moveTo>
                  <a:pt x="28" y="241"/>
                </a:moveTo>
                <a:cubicBezTo>
                  <a:pt x="28" y="249"/>
                  <a:pt x="21" y="255"/>
                  <a:pt x="14" y="255"/>
                </a:cubicBezTo>
                <a:cubicBezTo>
                  <a:pt x="6" y="255"/>
                  <a:pt x="0" y="249"/>
                  <a:pt x="0" y="241"/>
                </a:cubicBezTo>
                <a:cubicBezTo>
                  <a:pt x="0" y="234"/>
                  <a:pt x="6" y="227"/>
                  <a:pt x="14" y="227"/>
                </a:cubicBezTo>
                <a:cubicBezTo>
                  <a:pt x="21" y="227"/>
                  <a:pt x="28" y="234"/>
                  <a:pt x="28" y="241"/>
                </a:cubicBezTo>
              </a:path>
              <a:path w="308" h="825">
                <a:moveTo>
                  <a:pt x="308" y="127"/>
                </a:moveTo>
                <a:cubicBezTo>
                  <a:pt x="308" y="135"/>
                  <a:pt x="302" y="142"/>
                  <a:pt x="294" y="142"/>
                </a:cubicBezTo>
                <a:cubicBezTo>
                  <a:pt x="287" y="142"/>
                  <a:pt x="280" y="135"/>
                  <a:pt x="280" y="127"/>
                </a:cubicBezTo>
                <a:cubicBezTo>
                  <a:pt x="280" y="120"/>
                  <a:pt x="287" y="113"/>
                  <a:pt x="294" y="113"/>
                </a:cubicBezTo>
                <a:cubicBezTo>
                  <a:pt x="302" y="113"/>
                  <a:pt x="308" y="120"/>
                  <a:pt x="308" y="127"/>
                </a:cubicBezTo>
              </a:path>
              <a:path w="308" h="825">
                <a:moveTo>
                  <a:pt x="168" y="127"/>
                </a:moveTo>
                <a:cubicBezTo>
                  <a:pt x="168" y="135"/>
                  <a:pt x="162" y="142"/>
                  <a:pt x="154" y="142"/>
                </a:cubicBezTo>
                <a:cubicBezTo>
                  <a:pt x="146" y="142"/>
                  <a:pt x="140" y="135"/>
                  <a:pt x="140" y="127"/>
                </a:cubicBezTo>
                <a:cubicBezTo>
                  <a:pt x="140" y="120"/>
                  <a:pt x="146" y="113"/>
                  <a:pt x="154" y="113"/>
                </a:cubicBezTo>
                <a:cubicBezTo>
                  <a:pt x="162" y="113"/>
                  <a:pt x="168" y="120"/>
                  <a:pt x="168" y="127"/>
                </a:cubicBezTo>
              </a:path>
              <a:path w="308" h="825">
                <a:moveTo>
                  <a:pt x="28" y="127"/>
                </a:moveTo>
                <a:cubicBezTo>
                  <a:pt x="28" y="135"/>
                  <a:pt x="21" y="142"/>
                  <a:pt x="14" y="142"/>
                </a:cubicBezTo>
                <a:cubicBezTo>
                  <a:pt x="6" y="142"/>
                  <a:pt x="0" y="135"/>
                  <a:pt x="0" y="127"/>
                </a:cubicBezTo>
                <a:cubicBezTo>
                  <a:pt x="0" y="120"/>
                  <a:pt x="6" y="113"/>
                  <a:pt x="14" y="113"/>
                </a:cubicBezTo>
                <a:cubicBezTo>
                  <a:pt x="21" y="113"/>
                  <a:pt x="28" y="120"/>
                  <a:pt x="28" y="127"/>
                </a:cubicBezTo>
              </a:path>
              <a:path w="308" h="825">
                <a:moveTo>
                  <a:pt x="308" y="14"/>
                </a:moveTo>
                <a:cubicBezTo>
                  <a:pt x="308" y="21"/>
                  <a:pt x="302" y="27"/>
                  <a:pt x="294" y="27"/>
                </a:cubicBezTo>
                <a:cubicBezTo>
                  <a:pt x="287" y="27"/>
                  <a:pt x="280" y="21"/>
                  <a:pt x="280" y="14"/>
                </a:cubicBezTo>
                <a:cubicBezTo>
                  <a:pt x="280" y="6"/>
                  <a:pt x="287" y="0"/>
                  <a:pt x="294" y="0"/>
                </a:cubicBezTo>
                <a:cubicBezTo>
                  <a:pt x="302" y="0"/>
                  <a:pt x="308" y="6"/>
                  <a:pt x="308" y="14"/>
                </a:cubicBezTo>
              </a:path>
              <a:path w="308" h="825">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308" h="825">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sp>
        <p:nvSpPr>
          <p:cNvPr id="2456" name="path 2456"/>
          <p:cNvSpPr/>
          <p:nvPr/>
        </p:nvSpPr>
        <p:spPr>
          <a:xfrm>
            <a:off x="11149711" y="5198871"/>
            <a:ext cx="27558"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58" name="path 2458"/>
          <p:cNvSpPr/>
          <p:nvPr/>
        </p:nvSpPr>
        <p:spPr>
          <a:xfrm>
            <a:off x="11286997"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60" name="path 2460"/>
          <p:cNvSpPr/>
          <p:nvPr/>
        </p:nvSpPr>
        <p:spPr>
          <a:xfrm>
            <a:off x="11012551"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62" name="path 2462"/>
          <p:cNvSpPr/>
          <p:nvPr/>
        </p:nvSpPr>
        <p:spPr>
          <a:xfrm>
            <a:off x="11149711" y="5310251"/>
            <a:ext cx="27558"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64" name="path 2464"/>
          <p:cNvSpPr/>
          <p:nvPr/>
        </p:nvSpPr>
        <p:spPr>
          <a:xfrm>
            <a:off x="11286997"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66" name="path 2466"/>
          <p:cNvSpPr/>
          <p:nvPr/>
        </p:nvSpPr>
        <p:spPr>
          <a:xfrm>
            <a:off x="11424284"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68" name="path 2468"/>
          <p:cNvSpPr/>
          <p:nvPr/>
        </p:nvSpPr>
        <p:spPr>
          <a:xfrm>
            <a:off x="11424284"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70" name="path 2470"/>
          <p:cNvSpPr/>
          <p:nvPr/>
        </p:nvSpPr>
        <p:spPr>
          <a:xfrm>
            <a:off x="11561571"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72" name="path 2472"/>
          <p:cNvSpPr/>
          <p:nvPr/>
        </p:nvSpPr>
        <p:spPr>
          <a:xfrm>
            <a:off x="11561571"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74" name="path 2474"/>
          <p:cNvSpPr/>
          <p:nvPr/>
        </p:nvSpPr>
        <p:spPr>
          <a:xfrm>
            <a:off x="11698858" y="5310251"/>
            <a:ext cx="27432"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76" name="path 2476"/>
          <p:cNvSpPr/>
          <p:nvPr/>
        </p:nvSpPr>
        <p:spPr>
          <a:xfrm>
            <a:off x="11698858" y="5198871"/>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78" name="path 2478"/>
          <p:cNvSpPr/>
          <p:nvPr/>
        </p:nvSpPr>
        <p:spPr>
          <a:xfrm>
            <a:off x="11836019" y="5310251"/>
            <a:ext cx="27558"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80" name="path 2480"/>
          <p:cNvSpPr/>
          <p:nvPr/>
        </p:nvSpPr>
        <p:spPr>
          <a:xfrm>
            <a:off x="11836019" y="5198871"/>
            <a:ext cx="27558"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82" name="path 2482"/>
          <p:cNvSpPr/>
          <p:nvPr/>
        </p:nvSpPr>
        <p:spPr>
          <a:xfrm>
            <a:off x="11149711" y="5421757"/>
            <a:ext cx="27558"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84" name="path 2484"/>
          <p:cNvSpPr/>
          <p:nvPr/>
        </p:nvSpPr>
        <p:spPr>
          <a:xfrm>
            <a:off x="11424284"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86" name="path 2486"/>
          <p:cNvSpPr/>
          <p:nvPr/>
        </p:nvSpPr>
        <p:spPr>
          <a:xfrm>
            <a:off x="11561571"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88" name="path 2488"/>
          <p:cNvSpPr/>
          <p:nvPr/>
        </p:nvSpPr>
        <p:spPr>
          <a:xfrm>
            <a:off x="11698858"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90" name="path 2490"/>
          <p:cNvSpPr/>
          <p:nvPr/>
        </p:nvSpPr>
        <p:spPr>
          <a:xfrm>
            <a:off x="11836019" y="5421757"/>
            <a:ext cx="27558"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92" name="path 2492"/>
          <p:cNvSpPr/>
          <p:nvPr/>
        </p:nvSpPr>
        <p:spPr>
          <a:xfrm>
            <a:off x="11012551"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94" name="path 2494"/>
          <p:cNvSpPr/>
          <p:nvPr/>
        </p:nvSpPr>
        <p:spPr>
          <a:xfrm>
            <a:off x="11286997" y="5421757"/>
            <a:ext cx="27432"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96" name="path 2496"/>
          <p:cNvSpPr/>
          <p:nvPr/>
        </p:nvSpPr>
        <p:spPr>
          <a:xfrm>
            <a:off x="10875264"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498" name="path 2498"/>
          <p:cNvSpPr/>
          <p:nvPr/>
        </p:nvSpPr>
        <p:spPr>
          <a:xfrm>
            <a:off x="11286997"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00" name="path 2500"/>
          <p:cNvSpPr/>
          <p:nvPr/>
        </p:nvSpPr>
        <p:spPr>
          <a:xfrm>
            <a:off x="11012551"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02" name="path 2502"/>
          <p:cNvSpPr/>
          <p:nvPr/>
        </p:nvSpPr>
        <p:spPr>
          <a:xfrm>
            <a:off x="11424284"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04" name="path 2504"/>
          <p:cNvSpPr/>
          <p:nvPr/>
        </p:nvSpPr>
        <p:spPr>
          <a:xfrm>
            <a:off x="11149711" y="5533135"/>
            <a:ext cx="27558"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06" name="path 2506"/>
          <p:cNvSpPr/>
          <p:nvPr/>
        </p:nvSpPr>
        <p:spPr>
          <a:xfrm>
            <a:off x="11698858"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08" name="path 2508"/>
          <p:cNvSpPr/>
          <p:nvPr/>
        </p:nvSpPr>
        <p:spPr>
          <a:xfrm>
            <a:off x="11836019" y="5533135"/>
            <a:ext cx="27558"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10" name="path 2510"/>
          <p:cNvSpPr/>
          <p:nvPr/>
        </p:nvSpPr>
        <p:spPr>
          <a:xfrm>
            <a:off x="11561571" y="5533135"/>
            <a:ext cx="27432"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12" name="textbox 2512"/>
          <p:cNvSpPr/>
          <p:nvPr/>
        </p:nvSpPr>
        <p:spPr>
          <a:xfrm>
            <a:off x="-12700" y="5426075"/>
            <a:ext cx="2713354" cy="1444625"/>
          </a:xfrm>
          <a:prstGeom prst="rect">
            <a:avLst/>
          </a:prstGeom>
          <a:noFill/>
          <a:ln w="0" cap="flat">
            <a:noFill/>
            <a:prstDash val="solid"/>
            <a:miter lim="0"/>
          </a:ln>
        </p:spPr>
        <p:txBody>
          <a:bodyPr vert="horz" wrap="square" lIns="0" tIns="0" rIns="0" bIns="0"/>
          <a:lstStyle/>
          <a:p>
            <a:pPr algn="l" rtl="0" eaLnBrk="0">
              <a:lnSpc>
                <a:spcPct val="125000"/>
              </a:lnSpc>
            </a:pPr>
            <a:endParaRPr sz="100" dirty="0">
              <a:latin typeface="Arial" panose="020B0604020202020204"/>
              <a:ea typeface="Arial" panose="020B0604020202020204"/>
              <a:cs typeface="Arial" panose="020B0604020202020204"/>
            </a:endParaRPr>
          </a:p>
          <a:p>
            <a:pPr marL="12700" algn="l" rtl="0" eaLnBrk="0">
              <a:lnSpc>
                <a:spcPct val="73000"/>
              </a:lnSpc>
              <a:spcBef>
                <a:spcPts val="0"/>
              </a:spcBef>
            </a:pPr>
            <a:r>
              <a:rPr sz="12700" kern="0" spc="-10" dirty="0">
                <a:solidFill>
                  <a:srgbClr val="D5E1C9">
                    <a:alpha val="100000"/>
                  </a:srgbClr>
                </a:solidFill>
                <a:latin typeface="Arial" panose="020B0604020202020204"/>
                <a:ea typeface="Arial" panose="020B0604020202020204"/>
                <a:cs typeface="Arial" panose="020B0604020202020204"/>
              </a:rPr>
              <a:t>DW</a:t>
            </a:r>
            <a:endParaRPr sz="12700" dirty="0">
              <a:latin typeface="Arial" panose="020B0604020202020204"/>
              <a:ea typeface="Arial" panose="020B0604020202020204"/>
              <a:cs typeface="Arial" panose="020B0604020202020204"/>
            </a:endParaRPr>
          </a:p>
        </p:txBody>
      </p:sp>
      <p:pic>
        <p:nvPicPr>
          <p:cNvPr id="2514" name="picture 2514"/>
          <p:cNvPicPr>
            <a:picLocks noChangeAspect="1"/>
          </p:cNvPicPr>
          <p:nvPr/>
        </p:nvPicPr>
        <p:blipFill>
          <a:blip r:embed="rId13"/>
          <a:stretch>
            <a:fillRect/>
          </a:stretch>
        </p:blipFill>
        <p:spPr>
          <a:xfrm rot="21600000">
            <a:off x="0" y="2524378"/>
            <a:ext cx="1355470" cy="1936242"/>
          </a:xfrm>
          <a:prstGeom prst="rect">
            <a:avLst/>
          </a:prstGeom>
        </p:spPr>
      </p:pic>
      <p:pic>
        <p:nvPicPr>
          <p:cNvPr id="2516" name="picture 2516"/>
          <p:cNvPicPr>
            <a:picLocks noChangeAspect="1"/>
          </p:cNvPicPr>
          <p:nvPr/>
        </p:nvPicPr>
        <p:blipFill>
          <a:blip r:embed="rId14"/>
          <a:stretch>
            <a:fillRect/>
          </a:stretch>
        </p:blipFill>
        <p:spPr>
          <a:xfrm rot="21600000">
            <a:off x="548093" y="4339844"/>
            <a:ext cx="807377" cy="439166"/>
          </a:xfrm>
          <a:prstGeom prst="rect">
            <a:avLst/>
          </a:prstGeom>
        </p:spPr>
      </p:pic>
      <p:pic>
        <p:nvPicPr>
          <p:cNvPr id="2518" name="picture 2518"/>
          <p:cNvPicPr>
            <a:picLocks noChangeAspect="1"/>
          </p:cNvPicPr>
          <p:nvPr/>
        </p:nvPicPr>
        <p:blipFill>
          <a:blip r:embed="rId15"/>
          <a:stretch>
            <a:fillRect/>
          </a:stretch>
        </p:blipFill>
        <p:spPr>
          <a:xfrm rot="21600000">
            <a:off x="1216634" y="4888865"/>
            <a:ext cx="27444" cy="27432"/>
          </a:xfrm>
          <a:prstGeom prst="rect">
            <a:avLst/>
          </a:prstGeom>
        </p:spPr>
      </p:pic>
      <p:pic>
        <p:nvPicPr>
          <p:cNvPr id="2520" name="picture 2520"/>
          <p:cNvPicPr>
            <a:picLocks noChangeAspect="1"/>
          </p:cNvPicPr>
          <p:nvPr/>
        </p:nvPicPr>
        <p:blipFill>
          <a:blip r:embed="rId16"/>
          <a:stretch>
            <a:fillRect/>
          </a:stretch>
        </p:blipFill>
        <p:spPr>
          <a:xfrm rot="21600000">
            <a:off x="1216634" y="5026152"/>
            <a:ext cx="27444" cy="27431"/>
          </a:xfrm>
          <a:prstGeom prst="rect">
            <a:avLst/>
          </a:prstGeom>
        </p:spPr>
      </p:pic>
      <p:pic>
        <p:nvPicPr>
          <p:cNvPr id="2522" name="picture 2522"/>
          <p:cNvPicPr>
            <a:picLocks noChangeAspect="1"/>
          </p:cNvPicPr>
          <p:nvPr/>
        </p:nvPicPr>
        <p:blipFill>
          <a:blip r:embed="rId17"/>
          <a:stretch>
            <a:fillRect/>
          </a:stretch>
        </p:blipFill>
        <p:spPr>
          <a:xfrm rot="21600000">
            <a:off x="1328038" y="5437885"/>
            <a:ext cx="27431" cy="27432"/>
          </a:xfrm>
          <a:prstGeom prst="rect">
            <a:avLst/>
          </a:prstGeom>
        </p:spPr>
      </p:pic>
      <p:pic>
        <p:nvPicPr>
          <p:cNvPr id="2524" name="picture 2524"/>
          <p:cNvPicPr>
            <a:picLocks noChangeAspect="1"/>
          </p:cNvPicPr>
          <p:nvPr/>
        </p:nvPicPr>
        <p:blipFill>
          <a:blip r:embed="rId18"/>
          <a:stretch>
            <a:fillRect/>
          </a:stretch>
        </p:blipFill>
        <p:spPr>
          <a:xfrm rot="21600000">
            <a:off x="1216634" y="5163311"/>
            <a:ext cx="27444" cy="27558"/>
          </a:xfrm>
          <a:prstGeom prst="rect">
            <a:avLst/>
          </a:prstGeom>
        </p:spPr>
      </p:pic>
      <p:pic>
        <p:nvPicPr>
          <p:cNvPr id="2526" name="picture 2526"/>
          <p:cNvPicPr>
            <a:picLocks noChangeAspect="1"/>
          </p:cNvPicPr>
          <p:nvPr/>
        </p:nvPicPr>
        <p:blipFill>
          <a:blip r:embed="rId19"/>
          <a:stretch>
            <a:fillRect/>
          </a:stretch>
        </p:blipFill>
        <p:spPr>
          <a:xfrm rot="21600000">
            <a:off x="1328038" y="4888865"/>
            <a:ext cx="27431" cy="27432"/>
          </a:xfrm>
          <a:prstGeom prst="rect">
            <a:avLst/>
          </a:prstGeom>
        </p:spPr>
      </p:pic>
      <p:pic>
        <p:nvPicPr>
          <p:cNvPr id="2528" name="picture 2528"/>
          <p:cNvPicPr>
            <a:picLocks noChangeAspect="1"/>
          </p:cNvPicPr>
          <p:nvPr/>
        </p:nvPicPr>
        <p:blipFill>
          <a:blip r:embed="rId20"/>
          <a:stretch>
            <a:fillRect/>
          </a:stretch>
        </p:blipFill>
        <p:spPr>
          <a:xfrm rot="21600000">
            <a:off x="1328038" y="5163311"/>
            <a:ext cx="27431" cy="27558"/>
          </a:xfrm>
          <a:prstGeom prst="rect">
            <a:avLst/>
          </a:prstGeom>
        </p:spPr>
      </p:pic>
      <p:pic>
        <p:nvPicPr>
          <p:cNvPr id="2530" name="picture 2530"/>
          <p:cNvPicPr>
            <a:picLocks noChangeAspect="1"/>
          </p:cNvPicPr>
          <p:nvPr/>
        </p:nvPicPr>
        <p:blipFill>
          <a:blip r:embed="rId21"/>
          <a:stretch>
            <a:fillRect/>
          </a:stretch>
        </p:blipFill>
        <p:spPr>
          <a:xfrm rot="21600000">
            <a:off x="1328038" y="5026152"/>
            <a:ext cx="27431" cy="27431"/>
          </a:xfrm>
          <a:prstGeom prst="rect">
            <a:avLst/>
          </a:prstGeom>
        </p:spPr>
      </p:pic>
      <p:pic>
        <p:nvPicPr>
          <p:cNvPr id="2532" name="picture 2532"/>
          <p:cNvPicPr>
            <a:picLocks noChangeAspect="1"/>
          </p:cNvPicPr>
          <p:nvPr/>
        </p:nvPicPr>
        <p:blipFill>
          <a:blip r:embed="rId22"/>
          <a:stretch>
            <a:fillRect/>
          </a:stretch>
        </p:blipFill>
        <p:spPr>
          <a:xfrm rot="21600000">
            <a:off x="1328038" y="5300598"/>
            <a:ext cx="27431" cy="27431"/>
          </a:xfrm>
          <a:prstGeom prst="rect">
            <a:avLst/>
          </a:prstGeom>
        </p:spPr>
      </p:pic>
      <p:pic>
        <p:nvPicPr>
          <p:cNvPr id="2534" name="picture 2534"/>
          <p:cNvPicPr>
            <a:picLocks noChangeAspect="1"/>
          </p:cNvPicPr>
          <p:nvPr/>
        </p:nvPicPr>
        <p:blipFill>
          <a:blip r:embed="rId23"/>
          <a:stretch>
            <a:fillRect/>
          </a:stretch>
        </p:blipFill>
        <p:spPr>
          <a:xfrm rot="21600000">
            <a:off x="11144250" y="0"/>
            <a:ext cx="560451" cy="482600"/>
          </a:xfrm>
          <a:prstGeom prst="rect">
            <a:avLst/>
          </a:prstGeom>
        </p:spPr>
      </p:pic>
      <p:pic>
        <p:nvPicPr>
          <p:cNvPr id="2536" name="picture 2536"/>
          <p:cNvPicPr>
            <a:picLocks noChangeAspect="1"/>
          </p:cNvPicPr>
          <p:nvPr/>
        </p:nvPicPr>
        <p:blipFill>
          <a:blip r:embed="rId24"/>
          <a:stretch>
            <a:fillRect/>
          </a:stretch>
        </p:blipFill>
        <p:spPr>
          <a:xfrm rot="21600000">
            <a:off x="1216634" y="5437885"/>
            <a:ext cx="27444" cy="27432"/>
          </a:xfrm>
          <a:prstGeom prst="rect">
            <a:avLst/>
          </a:prstGeom>
        </p:spPr>
      </p:pic>
      <p:pic>
        <p:nvPicPr>
          <p:cNvPr id="2538" name="picture 2538"/>
          <p:cNvPicPr>
            <a:picLocks noChangeAspect="1"/>
          </p:cNvPicPr>
          <p:nvPr/>
        </p:nvPicPr>
        <p:blipFill>
          <a:blip r:embed="rId25"/>
          <a:stretch>
            <a:fillRect/>
          </a:stretch>
        </p:blipFill>
        <p:spPr>
          <a:xfrm rot="21600000">
            <a:off x="1105204" y="4888865"/>
            <a:ext cx="27457" cy="27432"/>
          </a:xfrm>
          <a:prstGeom prst="rect">
            <a:avLst/>
          </a:prstGeom>
        </p:spPr>
      </p:pic>
      <p:pic>
        <p:nvPicPr>
          <p:cNvPr id="2540" name="picture 2540"/>
          <p:cNvPicPr>
            <a:picLocks noChangeAspect="1"/>
          </p:cNvPicPr>
          <p:nvPr/>
        </p:nvPicPr>
        <p:blipFill>
          <a:blip r:embed="rId26"/>
          <a:stretch>
            <a:fillRect/>
          </a:stretch>
        </p:blipFill>
        <p:spPr>
          <a:xfrm rot="21600000">
            <a:off x="1105204" y="5300598"/>
            <a:ext cx="27457" cy="27431"/>
          </a:xfrm>
          <a:prstGeom prst="rect">
            <a:avLst/>
          </a:prstGeom>
        </p:spPr>
      </p:pic>
      <p:pic>
        <p:nvPicPr>
          <p:cNvPr id="2542" name="picture 2542"/>
          <p:cNvPicPr>
            <a:picLocks noChangeAspect="1"/>
          </p:cNvPicPr>
          <p:nvPr/>
        </p:nvPicPr>
        <p:blipFill>
          <a:blip r:embed="rId27"/>
          <a:stretch>
            <a:fillRect/>
          </a:stretch>
        </p:blipFill>
        <p:spPr>
          <a:xfrm rot="21600000">
            <a:off x="1216634" y="5300598"/>
            <a:ext cx="27444" cy="27431"/>
          </a:xfrm>
          <a:prstGeom prst="rect">
            <a:avLst/>
          </a:prstGeom>
        </p:spPr>
      </p:pic>
      <p:pic>
        <p:nvPicPr>
          <p:cNvPr id="2544" name="picture 2544"/>
          <p:cNvPicPr>
            <a:picLocks noChangeAspect="1"/>
          </p:cNvPicPr>
          <p:nvPr/>
        </p:nvPicPr>
        <p:blipFill>
          <a:blip r:embed="rId28"/>
          <a:stretch>
            <a:fillRect/>
          </a:stretch>
        </p:blipFill>
        <p:spPr>
          <a:xfrm rot="21600000">
            <a:off x="1105204" y="5026152"/>
            <a:ext cx="27457" cy="27431"/>
          </a:xfrm>
          <a:prstGeom prst="rect">
            <a:avLst/>
          </a:prstGeom>
        </p:spPr>
      </p:pic>
      <p:pic>
        <p:nvPicPr>
          <p:cNvPr id="2546" name="picture 2546"/>
          <p:cNvPicPr>
            <a:picLocks noChangeAspect="1"/>
          </p:cNvPicPr>
          <p:nvPr/>
        </p:nvPicPr>
        <p:blipFill>
          <a:blip r:embed="rId29"/>
          <a:stretch>
            <a:fillRect/>
          </a:stretch>
        </p:blipFill>
        <p:spPr>
          <a:xfrm rot="21600000">
            <a:off x="1105204" y="5163311"/>
            <a:ext cx="27457" cy="27558"/>
          </a:xfrm>
          <a:prstGeom prst="rect">
            <a:avLst/>
          </a:prstGeom>
        </p:spPr>
      </p:pic>
      <p:pic>
        <p:nvPicPr>
          <p:cNvPr id="2548" name="picture 2548"/>
          <p:cNvPicPr>
            <a:picLocks noChangeAspect="1"/>
          </p:cNvPicPr>
          <p:nvPr/>
        </p:nvPicPr>
        <p:blipFill>
          <a:blip r:embed="rId30"/>
          <a:stretch>
            <a:fillRect/>
          </a:stretch>
        </p:blipFill>
        <p:spPr>
          <a:xfrm rot="21600000">
            <a:off x="1105204" y="5437885"/>
            <a:ext cx="27457" cy="27432"/>
          </a:xfrm>
          <a:prstGeom prst="rect">
            <a:avLst/>
          </a:prstGeom>
        </p:spPr>
      </p:pic>
      <p:pic>
        <p:nvPicPr>
          <p:cNvPr id="2550" name="picture 2550"/>
          <p:cNvPicPr>
            <a:picLocks noChangeAspect="1"/>
          </p:cNvPicPr>
          <p:nvPr/>
        </p:nvPicPr>
        <p:blipFill>
          <a:blip r:embed="rId31"/>
          <a:stretch>
            <a:fillRect/>
          </a:stretch>
        </p:blipFill>
        <p:spPr>
          <a:xfrm rot="21600000">
            <a:off x="770940" y="4888865"/>
            <a:ext cx="27457" cy="27432"/>
          </a:xfrm>
          <a:prstGeom prst="rect">
            <a:avLst/>
          </a:prstGeom>
        </p:spPr>
      </p:pic>
      <p:pic>
        <p:nvPicPr>
          <p:cNvPr id="2552" name="picture 2552"/>
          <p:cNvPicPr>
            <a:picLocks noChangeAspect="1"/>
          </p:cNvPicPr>
          <p:nvPr/>
        </p:nvPicPr>
        <p:blipFill>
          <a:blip r:embed="rId32"/>
          <a:stretch>
            <a:fillRect/>
          </a:stretch>
        </p:blipFill>
        <p:spPr>
          <a:xfrm rot="21600000">
            <a:off x="993787" y="5163311"/>
            <a:ext cx="27444" cy="27558"/>
          </a:xfrm>
          <a:prstGeom prst="rect">
            <a:avLst/>
          </a:prstGeom>
        </p:spPr>
      </p:pic>
      <p:pic>
        <p:nvPicPr>
          <p:cNvPr id="2554" name="picture 2554"/>
          <p:cNvPicPr>
            <a:picLocks noChangeAspect="1"/>
          </p:cNvPicPr>
          <p:nvPr/>
        </p:nvPicPr>
        <p:blipFill>
          <a:blip r:embed="rId33"/>
          <a:stretch>
            <a:fillRect/>
          </a:stretch>
        </p:blipFill>
        <p:spPr>
          <a:xfrm rot="21600000">
            <a:off x="993787" y="5026152"/>
            <a:ext cx="27444" cy="27431"/>
          </a:xfrm>
          <a:prstGeom prst="rect">
            <a:avLst/>
          </a:prstGeom>
        </p:spPr>
      </p:pic>
      <p:pic>
        <p:nvPicPr>
          <p:cNvPr id="2556" name="picture 2556"/>
          <p:cNvPicPr>
            <a:picLocks noChangeAspect="1"/>
          </p:cNvPicPr>
          <p:nvPr/>
        </p:nvPicPr>
        <p:blipFill>
          <a:blip r:embed="rId34"/>
          <a:stretch>
            <a:fillRect/>
          </a:stretch>
        </p:blipFill>
        <p:spPr>
          <a:xfrm rot="21600000">
            <a:off x="882357" y="5026152"/>
            <a:ext cx="27457" cy="27431"/>
          </a:xfrm>
          <a:prstGeom prst="rect">
            <a:avLst/>
          </a:prstGeom>
        </p:spPr>
      </p:pic>
      <p:pic>
        <p:nvPicPr>
          <p:cNvPr id="2558" name="picture 2558"/>
          <p:cNvPicPr>
            <a:picLocks noChangeAspect="1"/>
          </p:cNvPicPr>
          <p:nvPr/>
        </p:nvPicPr>
        <p:blipFill>
          <a:blip r:embed="rId35"/>
          <a:stretch>
            <a:fillRect/>
          </a:stretch>
        </p:blipFill>
        <p:spPr>
          <a:xfrm rot="21600000">
            <a:off x="882357" y="5163311"/>
            <a:ext cx="27457" cy="27558"/>
          </a:xfrm>
          <a:prstGeom prst="rect">
            <a:avLst/>
          </a:prstGeom>
        </p:spPr>
      </p:pic>
      <p:pic>
        <p:nvPicPr>
          <p:cNvPr id="2560" name="picture 2560"/>
          <p:cNvPicPr>
            <a:picLocks noChangeAspect="1"/>
          </p:cNvPicPr>
          <p:nvPr/>
        </p:nvPicPr>
        <p:blipFill>
          <a:blip r:embed="rId36"/>
          <a:stretch>
            <a:fillRect/>
          </a:stretch>
        </p:blipFill>
        <p:spPr>
          <a:xfrm rot="21600000">
            <a:off x="882357" y="4888865"/>
            <a:ext cx="27457" cy="27432"/>
          </a:xfrm>
          <a:prstGeom prst="rect">
            <a:avLst/>
          </a:prstGeom>
        </p:spPr>
      </p:pic>
      <p:pic>
        <p:nvPicPr>
          <p:cNvPr id="2562" name="picture 2562"/>
          <p:cNvPicPr>
            <a:picLocks noChangeAspect="1"/>
          </p:cNvPicPr>
          <p:nvPr/>
        </p:nvPicPr>
        <p:blipFill>
          <a:blip r:embed="rId37"/>
          <a:stretch>
            <a:fillRect/>
          </a:stretch>
        </p:blipFill>
        <p:spPr>
          <a:xfrm rot="21600000">
            <a:off x="993787" y="4888865"/>
            <a:ext cx="27444" cy="27432"/>
          </a:xfrm>
          <a:prstGeom prst="rect">
            <a:avLst/>
          </a:prstGeom>
        </p:spPr>
      </p:pic>
      <p:pic>
        <p:nvPicPr>
          <p:cNvPr id="2564" name="picture 2564"/>
          <p:cNvPicPr>
            <a:picLocks noChangeAspect="1"/>
          </p:cNvPicPr>
          <p:nvPr/>
        </p:nvPicPr>
        <p:blipFill>
          <a:blip r:embed="rId38"/>
          <a:stretch>
            <a:fillRect/>
          </a:stretch>
        </p:blipFill>
        <p:spPr>
          <a:xfrm rot="21600000">
            <a:off x="882357" y="5437885"/>
            <a:ext cx="27457" cy="27432"/>
          </a:xfrm>
          <a:prstGeom prst="rect">
            <a:avLst/>
          </a:prstGeom>
        </p:spPr>
      </p:pic>
      <p:pic>
        <p:nvPicPr>
          <p:cNvPr id="2566" name="picture 2566"/>
          <p:cNvPicPr>
            <a:picLocks noChangeAspect="1"/>
          </p:cNvPicPr>
          <p:nvPr/>
        </p:nvPicPr>
        <p:blipFill>
          <a:blip r:embed="rId39"/>
          <a:stretch>
            <a:fillRect/>
          </a:stretch>
        </p:blipFill>
        <p:spPr>
          <a:xfrm rot="21600000">
            <a:off x="993787" y="5437885"/>
            <a:ext cx="27444" cy="27432"/>
          </a:xfrm>
          <a:prstGeom prst="rect">
            <a:avLst/>
          </a:prstGeom>
        </p:spPr>
      </p:pic>
      <p:pic>
        <p:nvPicPr>
          <p:cNvPr id="2568" name="picture 2568"/>
          <p:cNvPicPr>
            <a:picLocks noChangeAspect="1"/>
          </p:cNvPicPr>
          <p:nvPr/>
        </p:nvPicPr>
        <p:blipFill>
          <a:blip r:embed="rId40"/>
          <a:stretch>
            <a:fillRect/>
          </a:stretch>
        </p:blipFill>
        <p:spPr>
          <a:xfrm rot="21600000">
            <a:off x="882357" y="5300598"/>
            <a:ext cx="27457" cy="27431"/>
          </a:xfrm>
          <a:prstGeom prst="rect">
            <a:avLst/>
          </a:prstGeom>
        </p:spPr>
      </p:pic>
      <p:pic>
        <p:nvPicPr>
          <p:cNvPr id="2570" name="picture 2570"/>
          <p:cNvPicPr>
            <a:picLocks noChangeAspect="1"/>
          </p:cNvPicPr>
          <p:nvPr/>
        </p:nvPicPr>
        <p:blipFill>
          <a:blip r:embed="rId41"/>
          <a:stretch>
            <a:fillRect/>
          </a:stretch>
        </p:blipFill>
        <p:spPr>
          <a:xfrm rot="21600000">
            <a:off x="993787" y="5300598"/>
            <a:ext cx="27444" cy="27431"/>
          </a:xfrm>
          <a:prstGeom prst="rect">
            <a:avLst/>
          </a:prstGeom>
        </p:spPr>
      </p:pic>
      <p:pic>
        <p:nvPicPr>
          <p:cNvPr id="2572" name="picture 2572"/>
          <p:cNvPicPr>
            <a:picLocks noChangeAspect="1"/>
          </p:cNvPicPr>
          <p:nvPr/>
        </p:nvPicPr>
        <p:blipFill>
          <a:blip r:embed="rId42"/>
          <a:stretch>
            <a:fillRect/>
          </a:stretch>
        </p:blipFill>
        <p:spPr>
          <a:xfrm rot="21600000">
            <a:off x="770940" y="5437885"/>
            <a:ext cx="27457" cy="27432"/>
          </a:xfrm>
          <a:prstGeom prst="rect">
            <a:avLst/>
          </a:prstGeom>
        </p:spPr>
      </p:pic>
      <p:pic>
        <p:nvPicPr>
          <p:cNvPr id="2574" name="picture 2574"/>
          <p:cNvPicPr>
            <a:picLocks noChangeAspect="1"/>
          </p:cNvPicPr>
          <p:nvPr/>
        </p:nvPicPr>
        <p:blipFill>
          <a:blip r:embed="rId43"/>
          <a:stretch>
            <a:fillRect/>
          </a:stretch>
        </p:blipFill>
        <p:spPr>
          <a:xfrm rot="21600000">
            <a:off x="770940" y="5026152"/>
            <a:ext cx="27457" cy="27431"/>
          </a:xfrm>
          <a:prstGeom prst="rect">
            <a:avLst/>
          </a:prstGeom>
        </p:spPr>
      </p:pic>
      <p:pic>
        <p:nvPicPr>
          <p:cNvPr id="2576" name="picture 2576"/>
          <p:cNvPicPr>
            <a:picLocks noChangeAspect="1"/>
          </p:cNvPicPr>
          <p:nvPr/>
        </p:nvPicPr>
        <p:blipFill>
          <a:blip r:embed="rId44"/>
          <a:stretch>
            <a:fillRect/>
          </a:stretch>
        </p:blipFill>
        <p:spPr>
          <a:xfrm rot="21600000">
            <a:off x="659523" y="4888865"/>
            <a:ext cx="27444" cy="27432"/>
          </a:xfrm>
          <a:prstGeom prst="rect">
            <a:avLst/>
          </a:prstGeom>
        </p:spPr>
      </p:pic>
      <p:pic>
        <p:nvPicPr>
          <p:cNvPr id="2578" name="picture 2578"/>
          <p:cNvPicPr>
            <a:picLocks noChangeAspect="1"/>
          </p:cNvPicPr>
          <p:nvPr/>
        </p:nvPicPr>
        <p:blipFill>
          <a:blip r:embed="rId45"/>
          <a:stretch>
            <a:fillRect/>
          </a:stretch>
        </p:blipFill>
        <p:spPr>
          <a:xfrm rot="21600000">
            <a:off x="770940" y="5163311"/>
            <a:ext cx="27457" cy="27558"/>
          </a:xfrm>
          <a:prstGeom prst="rect">
            <a:avLst/>
          </a:prstGeom>
        </p:spPr>
      </p:pic>
      <p:pic>
        <p:nvPicPr>
          <p:cNvPr id="2580" name="picture 2580"/>
          <p:cNvPicPr>
            <a:picLocks noChangeAspect="1"/>
          </p:cNvPicPr>
          <p:nvPr/>
        </p:nvPicPr>
        <p:blipFill>
          <a:blip r:embed="rId46"/>
          <a:stretch>
            <a:fillRect/>
          </a:stretch>
        </p:blipFill>
        <p:spPr>
          <a:xfrm rot="21600000">
            <a:off x="770940" y="5300598"/>
            <a:ext cx="27457" cy="27431"/>
          </a:xfrm>
          <a:prstGeom prst="rect">
            <a:avLst/>
          </a:prstGeom>
        </p:spPr>
      </p:pic>
      <p:pic>
        <p:nvPicPr>
          <p:cNvPr id="2582" name="picture 2582"/>
          <p:cNvPicPr>
            <a:picLocks noChangeAspect="1"/>
          </p:cNvPicPr>
          <p:nvPr/>
        </p:nvPicPr>
        <p:blipFill>
          <a:blip r:embed="rId47"/>
          <a:stretch>
            <a:fillRect/>
          </a:stretch>
        </p:blipFill>
        <p:spPr>
          <a:xfrm rot="21600000">
            <a:off x="38061" y="307975"/>
            <a:ext cx="11865102" cy="6261100"/>
          </a:xfrm>
          <a:prstGeom prst="rect">
            <a:avLst/>
          </a:prstGeom>
        </p:spPr>
      </p:pic>
      <p:graphicFrame>
        <p:nvGraphicFramePr>
          <p:cNvPr id="2584" name="table 2584"/>
          <p:cNvGraphicFramePr>
            <a:graphicFrameLocks noGrp="1"/>
          </p:cNvGraphicFramePr>
          <p:nvPr/>
        </p:nvGraphicFramePr>
        <p:xfrm>
          <a:off x="298729" y="310197"/>
          <a:ext cx="11604625" cy="6263640"/>
        </p:xfrm>
        <a:graphic>
          <a:graphicData uri="http://schemas.openxmlformats.org/drawingml/2006/table">
            <a:tbl>
              <a:tblPr/>
              <a:tblGrid>
                <a:gridCol w="2574925"/>
                <a:gridCol w="1797685"/>
                <a:gridCol w="7232015"/>
              </a:tblGrid>
              <a:tr h="4874895">
                <a:tc gridSpan="3">
                  <a:txBody>
                    <a:bodyPr/>
                    <a:lstStyle/>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r>
                        <a:rPr lang="en-US" sz="3200" b="1" kern="0" spc="-10" dirty="0">
                          <a:solidFill>
                            <a:schemeClr val="accent2">
                              <a:lumMod val="75000"/>
                              <a:alpha val="100000"/>
                            </a:schemeClr>
                          </a:solidFill>
                          <a:latin typeface="Times New Roman" panose="02020603050405020304"/>
                          <a:ea typeface="Times New Roman" panose="02020603050405020304"/>
                          <a:cs typeface="Times New Roman" panose="02020603050405020304"/>
                          <a:sym typeface="+mn-ea"/>
                        </a:rPr>
                        <a:t>     </a:t>
                      </a:r>
                      <a:r>
                        <a:rPr sz="3200" b="1" kern="0" spc="-10" dirty="0">
                          <a:solidFill>
                            <a:schemeClr val="accent2">
                              <a:lumMod val="75000"/>
                              <a:alpha val="100000"/>
                            </a:schemeClr>
                          </a:solidFill>
                          <a:latin typeface="Times New Roman" panose="02020603050405020304" charset="0"/>
                          <a:ea typeface="Times New Roman" panose="02020603050405020304"/>
                          <a:cs typeface="Times New Roman" panose="02020603050405020304" charset="0"/>
                          <a:sym typeface="+mn-ea"/>
                        </a:rPr>
                        <a:t>Compound</a:t>
                      </a:r>
                      <a:r>
                        <a:rPr lang="en-US" sz="3200" b="1" kern="0" spc="-10" dirty="0">
                          <a:solidFill>
                            <a:schemeClr val="accent2">
                              <a:lumMod val="75000"/>
                              <a:alpha val="100000"/>
                            </a:schemeClr>
                          </a:solidFill>
                          <a:latin typeface="Times New Roman" panose="02020603050405020304" charset="0"/>
                          <a:ea typeface="Times New Roman" panose="02020603050405020304"/>
                          <a:cs typeface="Times New Roman" panose="02020603050405020304" charset="0"/>
                          <a:sym typeface="+mn-ea"/>
                        </a:rPr>
                        <a:t> amount</a:t>
                      </a:r>
                      <a:r>
                        <a:rPr sz="3200" b="1" kern="0" spc="-10" dirty="0">
                          <a:solidFill>
                            <a:schemeClr val="accent2">
                              <a:lumMod val="75000"/>
                              <a:alpha val="100000"/>
                            </a:schemeClr>
                          </a:solidFill>
                          <a:latin typeface="Times New Roman" panose="02020603050405020304" charset="0"/>
                          <a:ea typeface="Times New Roman" panose="02020603050405020304"/>
                          <a:cs typeface="Times New Roman" panose="02020603050405020304" charset="0"/>
                          <a:sym typeface="+mn-ea"/>
                        </a:rPr>
                        <a:t> </a:t>
                      </a:r>
                      <a:r>
                        <a:rPr lang="en-US" sz="3200" b="1" kern="0" spc="-10" dirty="0">
                          <a:solidFill>
                            <a:schemeClr val="accent2">
                              <a:lumMod val="75000"/>
                              <a:alpha val="100000"/>
                            </a:schemeClr>
                          </a:solidFill>
                          <a:latin typeface="Times New Roman" panose="02020603050405020304" charset="0"/>
                          <a:ea typeface="Times New Roman" panose="02020603050405020304"/>
                          <a:cs typeface="Times New Roman" panose="02020603050405020304" charset="0"/>
                          <a:sym typeface="+mn-ea"/>
                        </a:rPr>
                        <a:t>Factor(F/P)&amp;Present Worth Factor(P/F</a:t>
                      </a:r>
                      <a:r>
                        <a:rPr lang="en-US" sz="3200" b="1" kern="0" spc="-10" dirty="0">
                          <a:solidFill>
                            <a:schemeClr val="accent2">
                              <a:lumMod val="75000"/>
                              <a:alpha val="100000"/>
                            </a:schemeClr>
                          </a:solidFill>
                          <a:latin typeface="Times New Roman" panose="02020603050405020304" charset="0"/>
                          <a:ea typeface="Times New Roman" panose="02020603050405020304"/>
                          <a:cs typeface="Times New Roman" panose="02020603050405020304" charset="0"/>
                        </a:rPr>
                        <a:t>)</a:t>
                      </a:r>
                      <a:endParaRPr sz="3200" b="1" dirty="0">
                        <a:solidFill>
                          <a:schemeClr val="accent2">
                            <a:lumMod val="75000"/>
                          </a:schemeClr>
                        </a:solidFill>
                        <a:latin typeface="Times New Roman" panose="02020603050405020304" charset="0"/>
                        <a:ea typeface="Times New Roman" panose="02020603050405020304"/>
                        <a:cs typeface="Times New Roman" panose="02020603050405020304" charset="0"/>
                      </a:endParaRPr>
                    </a:p>
                    <a:p>
                      <a:pPr algn="l" rtl="0" eaLnBrk="0">
                        <a:lnSpc>
                          <a:spcPct val="118000"/>
                        </a:lnSpc>
                      </a:pPr>
                      <a:endParaRPr sz="10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18000"/>
                        </a:lnSpc>
                      </a:pPr>
                      <a:r>
                        <a:rPr lang="en-US" altLang="zh-CN" sz="2400" kern="0" spc="-10" dirty="0">
                          <a:solidFill>
                            <a:schemeClr val="accent2">
                              <a:lumMod val="75000"/>
                              <a:alpha val="100000"/>
                            </a:schemeClr>
                          </a:solidFill>
                          <a:latin typeface="Times New Roman" panose="02020603050405020304" charset="0"/>
                          <a:ea typeface="Times New Roman" panose="02020603050405020304"/>
                          <a:cs typeface="Times New Roman" panose="02020603050405020304" charset="0"/>
                        </a:rPr>
                        <a:t>                                           </a:t>
                      </a:r>
                      <a:r>
                        <a:rPr lang="en-US" altLang="zh-CN" sz="2400" b="1" kern="0" spc="-10" dirty="0">
                          <a:solidFill>
                            <a:schemeClr val="accent2">
                              <a:lumMod val="75000"/>
                              <a:alpha val="100000"/>
                            </a:schemeClr>
                          </a:solidFill>
                          <a:latin typeface="Times New Roman" panose="02020603050405020304" charset="0"/>
                          <a:ea typeface="Times New Roman" panose="02020603050405020304"/>
                          <a:cs typeface="Times New Roman" panose="02020603050405020304" charset="0"/>
                        </a:rPr>
                        <a:t>F = P(F/P, i, n)      &amp;         </a:t>
                      </a:r>
                      <a:r>
                        <a:rPr lang="en-US" altLang="zh-CN" sz="2400" b="1" dirty="0">
                          <a:solidFill>
                            <a:schemeClr val="accent2">
                              <a:lumMod val="75000"/>
                            </a:schemeClr>
                          </a:solidFill>
                          <a:latin typeface="Times New Roman" panose="02020603050405020304" charset="0"/>
                          <a:ea typeface="Arial" panose="020B0604020202020204"/>
                          <a:cs typeface="Times New Roman" panose="02020603050405020304" charset="0"/>
                          <a:sym typeface="+mn-ea"/>
                        </a:rPr>
                        <a:t>P = F(P/F, i, n)</a:t>
                      </a:r>
                      <a:endParaRPr lang="en-US" altLang="zh-CN" sz="20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19000"/>
                        </a:lnSpc>
                      </a:pPr>
                      <a:endParaRPr sz="10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18000"/>
                        </a:lnSpc>
                      </a:pPr>
                      <a:endParaRPr sz="10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18000"/>
                        </a:lnSpc>
                      </a:pPr>
                      <a:r>
                        <a:rPr lang="en-US" altLang="zh-CN" sz="2000" dirty="0">
                          <a:solidFill>
                            <a:schemeClr val="accent2">
                              <a:lumMod val="75000"/>
                            </a:schemeClr>
                          </a:solidFill>
                          <a:latin typeface="Times New Roman" panose="02020603050405020304" charset="0"/>
                          <a:ea typeface="Arial" panose="020B0604020202020204"/>
                          <a:cs typeface="Times New Roman" panose="02020603050405020304" charset="0"/>
                        </a:rPr>
                        <a:t>                 which is dimensionally correct. Without proceeding further, we can see that when we derive</a:t>
                      </a:r>
                      <a:endParaRPr lang="en-US" altLang="zh-CN" sz="20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18000"/>
                        </a:lnSpc>
                      </a:pPr>
                      <a:r>
                        <a:rPr lang="en-US" altLang="zh-CN" sz="2000" dirty="0">
                          <a:solidFill>
                            <a:schemeClr val="accent2">
                              <a:lumMod val="75000"/>
                            </a:schemeClr>
                          </a:solidFill>
                          <a:latin typeface="Times New Roman" panose="02020603050405020304" charset="0"/>
                          <a:ea typeface="Arial" panose="020B0604020202020204"/>
                          <a:cs typeface="Times New Roman" panose="02020603050405020304" charset="0"/>
                        </a:rPr>
                        <a:t>                 a compound interest factor to find a present sum P, given a future sum F, the factor will</a:t>
                      </a:r>
                      <a:endParaRPr lang="en-US" altLang="zh-CN" sz="20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18000"/>
                        </a:lnSpc>
                      </a:pPr>
                      <a:r>
                        <a:rPr lang="en-US" altLang="zh-CN" sz="2000" dirty="0">
                          <a:solidFill>
                            <a:schemeClr val="accent2">
                              <a:lumMod val="75000"/>
                            </a:schemeClr>
                          </a:solidFill>
                          <a:latin typeface="Times New Roman" panose="02020603050405020304" charset="0"/>
                          <a:ea typeface="Arial" panose="020B0604020202020204"/>
                          <a:cs typeface="Times New Roman" panose="02020603050405020304" charset="0"/>
                        </a:rPr>
                        <a:t>                be (P/F, i, n); so, the resulting equation would be</a:t>
                      </a:r>
                      <a:endParaRPr lang="en-US" altLang="zh-CN" sz="20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algn="l" rtl="0" eaLnBrk="0">
                        <a:lnSpc>
                          <a:spcPct val="118000"/>
                        </a:lnSpc>
                      </a:pPr>
                      <a:r>
                        <a:rPr lang="en-US" altLang="zh-CN" sz="2000" dirty="0">
                          <a:solidFill>
                            <a:schemeClr val="accent2">
                              <a:lumMod val="75000"/>
                            </a:schemeClr>
                          </a:solidFill>
                          <a:latin typeface="Times New Roman" panose="02020603050405020304" charset="0"/>
                          <a:ea typeface="Arial" panose="020B0604020202020204"/>
                          <a:cs typeface="Times New Roman" panose="02020603050405020304" charset="0"/>
                        </a:rPr>
                        <a:t>                P = F(P/F, i, n)</a:t>
                      </a:r>
                      <a:endParaRPr lang="en-US" altLang="zh-CN" sz="2000" dirty="0">
                        <a:solidFill>
                          <a:schemeClr val="accent2">
                            <a:lumMod val="75000"/>
                          </a:schemeClr>
                        </a:solidFill>
                        <a:latin typeface="Times New Roman" panose="02020603050405020304" charset="0"/>
                        <a:ea typeface="Arial" panose="020B0604020202020204"/>
                        <a:cs typeface="Times New Roman" panose="02020603050405020304" charset="0"/>
                      </a:endParaRPr>
                    </a:p>
                    <a:p>
                      <a:pPr marL="502920" algn="l" rtl="0" eaLnBrk="0">
                        <a:lnSpc>
                          <a:spcPct val="78000"/>
                        </a:lnSpc>
                        <a:spcBef>
                          <a:spcPts val="730"/>
                        </a:spcBef>
                      </a:pPr>
                      <a:endParaRPr sz="2400" dirty="0">
                        <a:latin typeface="Times New Roman" panose="02020603050405020304"/>
                        <a:ea typeface="Times New Roman" panose="02020603050405020304"/>
                        <a:cs typeface="Times New Roman" panose="02020603050405020304"/>
                      </a:endParaRPr>
                    </a:p>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132000"/>
                        </a:lnSpc>
                      </a:pPr>
                      <a:endParaRPr sz="1000" dirty="0">
                        <a:latin typeface="Arial" panose="020B0604020202020204"/>
                        <a:ea typeface="Arial" panose="020B0604020202020204"/>
                        <a:cs typeface="Arial" panose="020B0604020202020204"/>
                      </a:endParaRPr>
                    </a:p>
                    <a:p>
                      <a:pPr algn="l" rtl="0" eaLnBrk="0">
                        <a:lnSpc>
                          <a:spcPct val="100000"/>
                        </a:lnSpc>
                      </a:pPr>
                      <a:endParaRPr sz="600" dirty="0">
                        <a:latin typeface="Arial" panose="020B0604020202020204"/>
                        <a:ea typeface="Arial" panose="020B0604020202020204"/>
                        <a:cs typeface="Arial" panose="020B0604020202020204"/>
                      </a:endParaRPr>
                    </a:p>
                    <a:p>
                      <a:pPr marL="488950" algn="l" rtl="0" eaLnBrk="0">
                        <a:lnSpc>
                          <a:spcPct val="78000"/>
                        </a:lnSpc>
                        <a:spcBef>
                          <a:spcPts val="5"/>
                        </a:spcBef>
                      </a:pPr>
                      <a:r>
                        <a:rPr lang="en-US" sz="2400" dirty="0">
                          <a:latin typeface="Times New Roman" panose="02020603050405020304"/>
                          <a:ea typeface="Times New Roman" panose="02020603050405020304"/>
                          <a:cs typeface="Times New Roman" panose="02020603050405020304"/>
                        </a:rPr>
                        <a:t>  </a:t>
                      </a:r>
                      <a:endParaRPr lang="en-US" sz="2400" dirty="0">
                        <a:latin typeface="Times New Roman" panose="02020603050405020304"/>
                        <a:ea typeface="Times New Roman" panose="02020603050405020304"/>
                        <a:cs typeface="Times New Roman" panose="02020603050405020304"/>
                      </a:endParaRPr>
                    </a:p>
                  </a:txBody>
                  <a:tcPr marL="0" marR="0" marT="0" marB="0" vert="horz">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a:noFill/>
                    </a:lnB>
                  </a:tcPr>
                </a:tc>
                <a:tc hMerge="1">
                  <a:tcPr marL="0" marR="0" marT="0" marB="0" vert="horz">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a:noFill/>
                    </a:lnB>
                  </a:tcPr>
                </a:tc>
                <a:tc hMerge="1">
                  <a:tcPr marL="0" marR="0" marT="0" marB="0" vert="horz">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a:noFill/>
                    </a:lnB>
                  </a:tcPr>
                </a:tc>
              </a:tr>
              <a:tr h="138874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3175" cap="flat" cmpd="sng" algn="ctr">
                      <a:solidFill>
                        <a:srgbClr val="D9D9D9"/>
                      </a:solidFill>
                      <a:prstDash val="solid"/>
                      <a:round/>
                      <a:headEnd type="none" w="med" len="med"/>
                      <a:tailEnd type="none" w="med" len="med"/>
                    </a:lnL>
                    <a:lnR>
                      <a:noFill/>
                    </a:lnR>
                    <a:lnT>
                      <a:noFill/>
                    </a:lnT>
                    <a:lnB w="3175" cap="flat" cmpd="sng" algn="ctr">
                      <a:solidFill>
                        <a:srgbClr val="D9D9D9"/>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a:noFill/>
                    </a:lnR>
                    <a:lnT>
                      <a:noFill/>
                    </a:lnT>
                    <a:lnB w="3175" cap="flat" cmpd="sng" algn="ctr">
                      <a:solidFill>
                        <a:srgbClr val="D9D9D9"/>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a:noFill/>
                    </a:lnL>
                    <a:lnR w="3175" cap="flat" cmpd="sng" algn="ctr">
                      <a:solidFill>
                        <a:srgbClr val="D9D9D9"/>
                      </a:solidFill>
                      <a:prstDash val="solid"/>
                      <a:round/>
                      <a:headEnd type="none" w="med" len="med"/>
                      <a:tailEnd type="none" w="med" len="med"/>
                    </a:lnR>
                    <a:lnT>
                      <a:noFill/>
                    </a:lnT>
                    <a:lnB w="3175" cap="flat" cmpd="sng" algn="ctr">
                      <a:solidFill>
                        <a:srgbClr val="D9D9D9"/>
                      </a:solidFill>
                      <a:prstDash val="solid"/>
                      <a:round/>
                      <a:headEnd type="none" w="med" len="med"/>
                      <a:tailEnd type="none" w="med" len="med"/>
                    </a:lnB>
                  </a:tcPr>
                </a:tc>
              </a:tr>
            </a:tbl>
          </a:graphicData>
        </a:graphic>
      </p:graphicFrame>
      <p:pic>
        <p:nvPicPr>
          <p:cNvPr id="2586" name="picture 2586"/>
          <p:cNvPicPr>
            <a:picLocks noChangeAspect="1"/>
          </p:cNvPicPr>
          <p:nvPr/>
        </p:nvPicPr>
        <p:blipFill>
          <a:blip r:embed="rId48"/>
          <a:stretch>
            <a:fillRect/>
          </a:stretch>
        </p:blipFill>
        <p:spPr>
          <a:xfrm rot="21600000">
            <a:off x="7489825" y="3661410"/>
            <a:ext cx="2961005" cy="3030855"/>
          </a:xfrm>
          <a:prstGeom prst="rect">
            <a:avLst/>
          </a:prstGeom>
        </p:spPr>
      </p:pic>
      <p:sp>
        <p:nvSpPr>
          <p:cNvPr id="2588" name="path 2588"/>
          <p:cNvSpPr/>
          <p:nvPr/>
        </p:nvSpPr>
        <p:spPr>
          <a:xfrm>
            <a:off x="11973306" y="5198871"/>
            <a:ext cx="27431"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90" name="path 2590"/>
          <p:cNvSpPr/>
          <p:nvPr/>
        </p:nvSpPr>
        <p:spPr>
          <a:xfrm>
            <a:off x="11973306" y="5310251"/>
            <a:ext cx="27431"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92" name="path 2592"/>
          <p:cNvSpPr/>
          <p:nvPr/>
        </p:nvSpPr>
        <p:spPr>
          <a:xfrm>
            <a:off x="12110593" y="5198871"/>
            <a:ext cx="27431"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94" name="path 2594"/>
          <p:cNvSpPr/>
          <p:nvPr/>
        </p:nvSpPr>
        <p:spPr>
          <a:xfrm>
            <a:off x="12110593" y="5310251"/>
            <a:ext cx="27431" cy="27559"/>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96" name="path 2596"/>
          <p:cNvSpPr/>
          <p:nvPr/>
        </p:nvSpPr>
        <p:spPr>
          <a:xfrm>
            <a:off x="11973306" y="5421757"/>
            <a:ext cx="27431"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598" name="path 2598"/>
          <p:cNvSpPr/>
          <p:nvPr/>
        </p:nvSpPr>
        <p:spPr>
          <a:xfrm>
            <a:off x="12110593" y="5421757"/>
            <a:ext cx="27431" cy="27431"/>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600" name="path 2600"/>
          <p:cNvSpPr/>
          <p:nvPr/>
        </p:nvSpPr>
        <p:spPr>
          <a:xfrm>
            <a:off x="12110593" y="5533135"/>
            <a:ext cx="27431"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sp>
        <p:nvSpPr>
          <p:cNvPr id="2602" name="path 2602"/>
          <p:cNvSpPr/>
          <p:nvPr/>
        </p:nvSpPr>
        <p:spPr>
          <a:xfrm>
            <a:off x="11973306" y="5533135"/>
            <a:ext cx="27431" cy="27432"/>
          </a:xfrm>
          <a:custGeom>
            <a:avLst/>
            <a:gdLst/>
            <a:ahLst/>
            <a:cxnLst/>
            <a:rect l="0" t="0" r="0" b="0"/>
            <a:pathLst>
              <a:path w="43" h="43">
                <a:moveTo>
                  <a:pt x="0" y="21"/>
                </a:moveTo>
                <a:cubicBezTo>
                  <a:pt x="0" y="9"/>
                  <a:pt x="9" y="0"/>
                  <a:pt x="21" y="0"/>
                </a:cubicBezTo>
                <a:cubicBezTo>
                  <a:pt x="33" y="0"/>
                  <a:pt x="43" y="9"/>
                  <a:pt x="43" y="21"/>
                </a:cubicBezTo>
                <a:cubicBezTo>
                  <a:pt x="43" y="33"/>
                  <a:pt x="33" y="43"/>
                  <a:pt x="21" y="43"/>
                </a:cubicBezTo>
                <a:cubicBezTo>
                  <a:pt x="9" y="43"/>
                  <a:pt x="0" y="33"/>
                  <a:pt x="0" y="21"/>
                </a:cubicBezTo>
              </a:path>
            </a:pathLst>
          </a:custGeom>
          <a:solidFill>
            <a:srgbClr val="FFFFFF">
              <a:alpha val="20000"/>
            </a:srgbClr>
          </a:solidFill>
          <a:ln w="0" cap="flat">
            <a:noFill/>
            <a:prstDash val="solid"/>
            <a:miter lim="0"/>
          </a:ln>
        </p:spPr>
        <p:txBody>
          <a:bodyPr rtlCol="0"/>
          <a:lstStyle/>
          <a:p>
            <a:pPr algn="ctr"/>
            <a:endParaRPr lang="zh-CN" altLang="en-US"/>
          </a:p>
        </p:txBody>
      </p:sp>
      <p:pic>
        <p:nvPicPr>
          <p:cNvPr id="2604" name="picture 2604"/>
          <p:cNvPicPr>
            <a:picLocks noChangeAspect="1"/>
          </p:cNvPicPr>
          <p:nvPr/>
        </p:nvPicPr>
        <p:blipFill>
          <a:blip r:embed="rId49"/>
          <a:stretch>
            <a:fillRect/>
          </a:stretch>
        </p:blipFill>
        <p:spPr>
          <a:xfrm rot="21600000">
            <a:off x="11887560" y="308012"/>
            <a:ext cx="279069" cy="6132703"/>
          </a:xfrm>
          <a:prstGeom prst="rect">
            <a:avLst/>
          </a:prstGeom>
        </p:spPr>
      </p:pic>
      <p:grpSp>
        <p:nvGrpSpPr>
          <p:cNvPr id="18" name="group 18"/>
          <p:cNvGrpSpPr/>
          <p:nvPr/>
        </p:nvGrpSpPr>
        <p:grpSpPr>
          <a:xfrm rot="21600000">
            <a:off x="5163565" y="5626100"/>
            <a:ext cx="835025" cy="835025"/>
            <a:chOff x="0" y="0"/>
            <a:chExt cx="835025" cy="835025"/>
          </a:xfrm>
        </p:grpSpPr>
        <p:sp>
          <p:nvSpPr>
            <p:cNvPr id="2606" name="path 2606"/>
            <p:cNvSpPr/>
            <p:nvPr/>
          </p:nvSpPr>
          <p:spPr>
            <a:xfrm>
              <a:off x="0" y="0"/>
              <a:ext cx="835025" cy="835025"/>
            </a:xfrm>
            <a:custGeom>
              <a:avLst/>
              <a:gdLst/>
              <a:ahLst/>
              <a:cxnLst/>
              <a:rect l="0" t="0" r="0" b="0"/>
              <a:pathLst>
                <a:path w="1315" h="1315">
                  <a:moveTo>
                    <a:pt x="0" y="657"/>
                  </a:moveTo>
                  <a:cubicBezTo>
                    <a:pt x="0" y="294"/>
                    <a:pt x="294" y="0"/>
                    <a:pt x="657" y="0"/>
                  </a:cubicBezTo>
                  <a:cubicBezTo>
                    <a:pt x="1020" y="0"/>
                    <a:pt x="1315" y="294"/>
                    <a:pt x="1315" y="657"/>
                  </a:cubicBezTo>
                  <a:cubicBezTo>
                    <a:pt x="1315" y="1020"/>
                    <a:pt x="1020" y="1315"/>
                    <a:pt x="657" y="1315"/>
                  </a:cubicBezTo>
                  <a:cubicBezTo>
                    <a:pt x="294" y="1315"/>
                    <a:pt x="0" y="1020"/>
                    <a:pt x="0" y="657"/>
                  </a:cubicBezTo>
                </a:path>
              </a:pathLst>
            </a:custGeom>
            <a:solidFill>
              <a:srgbClr val="C5785C">
                <a:alpha val="100000"/>
              </a:srgbClr>
            </a:solidFill>
            <a:ln w="0" cap="flat">
              <a:noFill/>
              <a:prstDash val="solid"/>
              <a:miter lim="0"/>
            </a:ln>
          </p:spPr>
          <p:txBody>
            <a:bodyPr rtlCol="0"/>
            <a:lstStyle/>
            <a:p>
              <a:pPr algn="ctr"/>
              <a:endParaRPr lang="zh-CN" altLang="en-US"/>
            </a:p>
          </p:txBody>
        </p:sp>
        <p:sp>
          <p:nvSpPr>
            <p:cNvPr id="2608" name="path 2608"/>
            <p:cNvSpPr/>
            <p:nvPr/>
          </p:nvSpPr>
          <p:spPr>
            <a:xfrm>
              <a:off x="164338" y="170776"/>
              <a:ext cx="506221" cy="493458"/>
            </a:xfrm>
            <a:custGeom>
              <a:avLst/>
              <a:gdLst/>
              <a:ahLst/>
              <a:cxnLst/>
              <a:rect l="0" t="0" r="0" b="0"/>
              <a:pathLst>
                <a:path w="797" h="777">
                  <a:moveTo>
                    <a:pt x="34" y="497"/>
                  </a:moveTo>
                  <a:cubicBezTo>
                    <a:pt x="89" y="497"/>
                    <a:pt x="89" y="497"/>
                    <a:pt x="89" y="497"/>
                  </a:cubicBezTo>
                  <a:cubicBezTo>
                    <a:pt x="107" y="497"/>
                    <a:pt x="124" y="482"/>
                    <a:pt x="124" y="462"/>
                  </a:cubicBezTo>
                  <a:cubicBezTo>
                    <a:pt x="124" y="444"/>
                    <a:pt x="107" y="427"/>
                    <a:pt x="89" y="427"/>
                  </a:cubicBezTo>
                  <a:cubicBezTo>
                    <a:pt x="34" y="427"/>
                    <a:pt x="34" y="427"/>
                    <a:pt x="34" y="427"/>
                  </a:cubicBezTo>
                  <a:cubicBezTo>
                    <a:pt x="14" y="427"/>
                    <a:pt x="0" y="444"/>
                    <a:pt x="0" y="462"/>
                  </a:cubicBezTo>
                  <a:cubicBezTo>
                    <a:pt x="0" y="482"/>
                    <a:pt x="14" y="497"/>
                    <a:pt x="34" y="497"/>
                  </a:cubicBezTo>
                </a:path>
                <a:path w="797" h="777">
                  <a:moveTo>
                    <a:pt x="34" y="202"/>
                  </a:moveTo>
                  <a:cubicBezTo>
                    <a:pt x="89" y="202"/>
                    <a:pt x="89" y="202"/>
                    <a:pt x="89" y="202"/>
                  </a:cubicBezTo>
                  <a:cubicBezTo>
                    <a:pt x="107" y="202"/>
                    <a:pt x="124" y="185"/>
                    <a:pt x="124" y="167"/>
                  </a:cubicBezTo>
                  <a:cubicBezTo>
                    <a:pt x="124" y="149"/>
                    <a:pt x="107" y="132"/>
                    <a:pt x="89" y="132"/>
                  </a:cubicBezTo>
                  <a:cubicBezTo>
                    <a:pt x="34" y="132"/>
                    <a:pt x="34" y="132"/>
                    <a:pt x="34" y="132"/>
                  </a:cubicBezTo>
                  <a:cubicBezTo>
                    <a:pt x="14" y="132"/>
                    <a:pt x="0" y="149"/>
                    <a:pt x="0" y="167"/>
                  </a:cubicBezTo>
                  <a:cubicBezTo>
                    <a:pt x="0" y="185"/>
                    <a:pt x="14" y="202"/>
                    <a:pt x="34" y="202"/>
                  </a:cubicBezTo>
                </a:path>
                <a:path w="797" h="777">
                  <a:moveTo>
                    <a:pt x="34" y="349"/>
                  </a:moveTo>
                  <a:cubicBezTo>
                    <a:pt x="89" y="349"/>
                    <a:pt x="89" y="349"/>
                    <a:pt x="89" y="349"/>
                  </a:cubicBezTo>
                  <a:cubicBezTo>
                    <a:pt x="107" y="349"/>
                    <a:pt x="124" y="334"/>
                    <a:pt x="124" y="314"/>
                  </a:cubicBezTo>
                  <a:cubicBezTo>
                    <a:pt x="124" y="296"/>
                    <a:pt x="107" y="280"/>
                    <a:pt x="89" y="280"/>
                  </a:cubicBezTo>
                  <a:cubicBezTo>
                    <a:pt x="34" y="280"/>
                    <a:pt x="34" y="280"/>
                    <a:pt x="34" y="280"/>
                  </a:cubicBezTo>
                  <a:cubicBezTo>
                    <a:pt x="14" y="280"/>
                    <a:pt x="0" y="296"/>
                    <a:pt x="0" y="314"/>
                  </a:cubicBezTo>
                  <a:cubicBezTo>
                    <a:pt x="0" y="334"/>
                    <a:pt x="14" y="349"/>
                    <a:pt x="34" y="349"/>
                  </a:cubicBezTo>
                </a:path>
                <a:path w="797" h="777">
                  <a:moveTo>
                    <a:pt x="124" y="609"/>
                  </a:moveTo>
                  <a:cubicBezTo>
                    <a:pt x="124" y="591"/>
                    <a:pt x="107" y="576"/>
                    <a:pt x="89" y="576"/>
                  </a:cubicBezTo>
                  <a:cubicBezTo>
                    <a:pt x="34" y="576"/>
                    <a:pt x="34" y="576"/>
                    <a:pt x="34" y="576"/>
                  </a:cubicBezTo>
                  <a:cubicBezTo>
                    <a:pt x="14" y="576"/>
                    <a:pt x="0" y="591"/>
                    <a:pt x="0" y="609"/>
                  </a:cubicBezTo>
                  <a:cubicBezTo>
                    <a:pt x="0" y="629"/>
                    <a:pt x="14" y="644"/>
                    <a:pt x="34" y="644"/>
                  </a:cubicBezTo>
                  <a:cubicBezTo>
                    <a:pt x="89" y="644"/>
                    <a:pt x="89" y="644"/>
                    <a:pt x="89" y="644"/>
                  </a:cubicBezTo>
                  <a:cubicBezTo>
                    <a:pt x="107" y="644"/>
                    <a:pt x="124" y="629"/>
                    <a:pt x="124" y="609"/>
                  </a:cubicBezTo>
                </a:path>
                <a:path w="797" h="777">
                  <a:moveTo>
                    <a:pt x="660" y="0"/>
                  </a:moveTo>
                  <a:cubicBezTo>
                    <a:pt x="120" y="0"/>
                    <a:pt x="120" y="0"/>
                    <a:pt x="120" y="0"/>
                  </a:cubicBezTo>
                  <a:cubicBezTo>
                    <a:pt x="82" y="0"/>
                    <a:pt x="51" y="33"/>
                    <a:pt x="51" y="71"/>
                  </a:cubicBezTo>
                  <a:cubicBezTo>
                    <a:pt x="51" y="112"/>
                    <a:pt x="51" y="112"/>
                    <a:pt x="51" y="112"/>
                  </a:cubicBezTo>
                  <a:cubicBezTo>
                    <a:pt x="89" y="112"/>
                    <a:pt x="89" y="112"/>
                    <a:pt x="89" y="112"/>
                  </a:cubicBezTo>
                  <a:cubicBezTo>
                    <a:pt x="119" y="112"/>
                    <a:pt x="144" y="137"/>
                    <a:pt x="144" y="167"/>
                  </a:cubicBezTo>
                  <a:cubicBezTo>
                    <a:pt x="144" y="197"/>
                    <a:pt x="119" y="222"/>
                    <a:pt x="89" y="222"/>
                  </a:cubicBezTo>
                  <a:cubicBezTo>
                    <a:pt x="51" y="222"/>
                    <a:pt x="51" y="222"/>
                    <a:pt x="51" y="222"/>
                  </a:cubicBezTo>
                  <a:cubicBezTo>
                    <a:pt x="51" y="260"/>
                    <a:pt x="51" y="260"/>
                    <a:pt x="51" y="260"/>
                  </a:cubicBezTo>
                  <a:cubicBezTo>
                    <a:pt x="89" y="260"/>
                    <a:pt x="89" y="260"/>
                    <a:pt x="89" y="260"/>
                  </a:cubicBezTo>
                  <a:cubicBezTo>
                    <a:pt x="119" y="260"/>
                    <a:pt x="144" y="285"/>
                    <a:pt x="144" y="314"/>
                  </a:cubicBezTo>
                  <a:cubicBezTo>
                    <a:pt x="144" y="344"/>
                    <a:pt x="119" y="369"/>
                    <a:pt x="89" y="369"/>
                  </a:cubicBezTo>
                  <a:cubicBezTo>
                    <a:pt x="51" y="369"/>
                    <a:pt x="51" y="369"/>
                    <a:pt x="51" y="369"/>
                  </a:cubicBezTo>
                  <a:cubicBezTo>
                    <a:pt x="51" y="407"/>
                    <a:pt x="51" y="407"/>
                    <a:pt x="51" y="407"/>
                  </a:cubicBezTo>
                  <a:cubicBezTo>
                    <a:pt x="89" y="407"/>
                    <a:pt x="89" y="407"/>
                    <a:pt x="89" y="407"/>
                  </a:cubicBezTo>
                  <a:cubicBezTo>
                    <a:pt x="119" y="407"/>
                    <a:pt x="144" y="432"/>
                    <a:pt x="144" y="462"/>
                  </a:cubicBezTo>
                  <a:cubicBezTo>
                    <a:pt x="144" y="493"/>
                    <a:pt x="119" y="516"/>
                    <a:pt x="89" y="516"/>
                  </a:cubicBezTo>
                  <a:cubicBezTo>
                    <a:pt x="51" y="516"/>
                    <a:pt x="51" y="516"/>
                    <a:pt x="51" y="516"/>
                  </a:cubicBezTo>
                  <a:cubicBezTo>
                    <a:pt x="51" y="555"/>
                    <a:pt x="51" y="555"/>
                    <a:pt x="51" y="555"/>
                  </a:cubicBezTo>
                  <a:cubicBezTo>
                    <a:pt x="89" y="555"/>
                    <a:pt x="89" y="555"/>
                    <a:pt x="89" y="555"/>
                  </a:cubicBezTo>
                  <a:cubicBezTo>
                    <a:pt x="119" y="555"/>
                    <a:pt x="144" y="579"/>
                    <a:pt x="144" y="609"/>
                  </a:cubicBezTo>
                  <a:cubicBezTo>
                    <a:pt x="144" y="641"/>
                    <a:pt x="119" y="664"/>
                    <a:pt x="89" y="664"/>
                  </a:cubicBezTo>
                  <a:cubicBezTo>
                    <a:pt x="51" y="664"/>
                    <a:pt x="51" y="664"/>
                    <a:pt x="51" y="664"/>
                  </a:cubicBezTo>
                  <a:cubicBezTo>
                    <a:pt x="51" y="705"/>
                    <a:pt x="51" y="705"/>
                    <a:pt x="51" y="705"/>
                  </a:cubicBezTo>
                  <a:cubicBezTo>
                    <a:pt x="51" y="745"/>
                    <a:pt x="82" y="777"/>
                    <a:pt x="120" y="777"/>
                  </a:cubicBezTo>
                  <a:cubicBezTo>
                    <a:pt x="660" y="777"/>
                    <a:pt x="660" y="777"/>
                    <a:pt x="660" y="777"/>
                  </a:cubicBezTo>
                  <a:cubicBezTo>
                    <a:pt x="699" y="777"/>
                    <a:pt x="731" y="745"/>
                    <a:pt x="731" y="705"/>
                  </a:cubicBezTo>
                  <a:cubicBezTo>
                    <a:pt x="731" y="71"/>
                    <a:pt x="731" y="71"/>
                    <a:pt x="731" y="71"/>
                  </a:cubicBezTo>
                  <a:cubicBezTo>
                    <a:pt x="731" y="33"/>
                    <a:pt x="699" y="0"/>
                    <a:pt x="660" y="0"/>
                  </a:cubicBezTo>
                  <a:moveTo>
                    <a:pt x="402" y="144"/>
                  </a:moveTo>
                  <a:cubicBezTo>
                    <a:pt x="456" y="144"/>
                    <a:pt x="499" y="187"/>
                    <a:pt x="499" y="241"/>
                  </a:cubicBezTo>
                  <a:cubicBezTo>
                    <a:pt x="499" y="296"/>
                    <a:pt x="456" y="339"/>
                    <a:pt x="402" y="339"/>
                  </a:cubicBezTo>
                  <a:cubicBezTo>
                    <a:pt x="347" y="339"/>
                    <a:pt x="304" y="296"/>
                    <a:pt x="304" y="241"/>
                  </a:cubicBezTo>
                  <a:cubicBezTo>
                    <a:pt x="304" y="187"/>
                    <a:pt x="347" y="144"/>
                    <a:pt x="402" y="144"/>
                  </a:cubicBezTo>
                  <a:moveTo>
                    <a:pt x="559" y="601"/>
                  </a:moveTo>
                  <a:cubicBezTo>
                    <a:pt x="559" y="601"/>
                    <a:pt x="559" y="601"/>
                    <a:pt x="559" y="601"/>
                  </a:cubicBezTo>
                  <a:cubicBezTo>
                    <a:pt x="555" y="619"/>
                    <a:pt x="486" y="634"/>
                    <a:pt x="402" y="634"/>
                  </a:cubicBezTo>
                  <a:cubicBezTo>
                    <a:pt x="317" y="634"/>
                    <a:pt x="248" y="619"/>
                    <a:pt x="245" y="601"/>
                  </a:cubicBezTo>
                  <a:cubicBezTo>
                    <a:pt x="245" y="601"/>
                    <a:pt x="245" y="601"/>
                    <a:pt x="245" y="601"/>
                  </a:cubicBezTo>
                  <a:cubicBezTo>
                    <a:pt x="245" y="507"/>
                    <a:pt x="245" y="507"/>
                    <a:pt x="245" y="507"/>
                  </a:cubicBezTo>
                  <a:cubicBezTo>
                    <a:pt x="245" y="437"/>
                    <a:pt x="287" y="377"/>
                    <a:pt x="349" y="356"/>
                  </a:cubicBezTo>
                  <a:cubicBezTo>
                    <a:pt x="402" y="425"/>
                    <a:pt x="402" y="425"/>
                    <a:pt x="402" y="425"/>
                  </a:cubicBezTo>
                  <a:cubicBezTo>
                    <a:pt x="455" y="356"/>
                    <a:pt x="455" y="356"/>
                    <a:pt x="455" y="356"/>
                  </a:cubicBezTo>
                  <a:cubicBezTo>
                    <a:pt x="515" y="377"/>
                    <a:pt x="559" y="437"/>
                    <a:pt x="559" y="507"/>
                  </a:cubicBezTo>
                  <a:lnTo>
                    <a:pt x="559" y="601"/>
                  </a:lnTo>
                  <a:close/>
                </a:path>
                <a:path w="797" h="777">
                  <a:moveTo>
                    <a:pt x="782" y="74"/>
                  </a:moveTo>
                  <a:cubicBezTo>
                    <a:pt x="759" y="74"/>
                    <a:pt x="759" y="74"/>
                    <a:pt x="759" y="74"/>
                  </a:cubicBezTo>
                  <a:cubicBezTo>
                    <a:pt x="751" y="74"/>
                    <a:pt x="744" y="81"/>
                    <a:pt x="744" y="87"/>
                  </a:cubicBezTo>
                  <a:cubicBezTo>
                    <a:pt x="744" y="172"/>
                    <a:pt x="744" y="172"/>
                    <a:pt x="744" y="172"/>
                  </a:cubicBezTo>
                  <a:cubicBezTo>
                    <a:pt x="744" y="166"/>
                    <a:pt x="751" y="159"/>
                    <a:pt x="759" y="159"/>
                  </a:cubicBezTo>
                  <a:cubicBezTo>
                    <a:pt x="782" y="159"/>
                    <a:pt x="782" y="159"/>
                    <a:pt x="782" y="159"/>
                  </a:cubicBezTo>
                  <a:cubicBezTo>
                    <a:pt x="790" y="159"/>
                    <a:pt x="797" y="166"/>
                    <a:pt x="797" y="172"/>
                  </a:cubicBezTo>
                  <a:cubicBezTo>
                    <a:pt x="797" y="87"/>
                    <a:pt x="797" y="87"/>
                    <a:pt x="797" y="87"/>
                  </a:cubicBezTo>
                  <a:cubicBezTo>
                    <a:pt x="797" y="81"/>
                    <a:pt x="790" y="74"/>
                    <a:pt x="782" y="74"/>
                  </a:cubicBezTo>
                </a:path>
                <a:path w="797" h="777">
                  <a:moveTo>
                    <a:pt x="782" y="181"/>
                  </a:moveTo>
                  <a:cubicBezTo>
                    <a:pt x="759" y="181"/>
                    <a:pt x="759" y="181"/>
                    <a:pt x="759" y="181"/>
                  </a:cubicBezTo>
                  <a:cubicBezTo>
                    <a:pt x="751" y="181"/>
                    <a:pt x="744" y="187"/>
                    <a:pt x="744" y="196"/>
                  </a:cubicBezTo>
                  <a:cubicBezTo>
                    <a:pt x="744" y="280"/>
                    <a:pt x="744" y="280"/>
                    <a:pt x="744" y="280"/>
                  </a:cubicBezTo>
                  <a:cubicBezTo>
                    <a:pt x="744" y="272"/>
                    <a:pt x="751" y="265"/>
                    <a:pt x="759" y="265"/>
                  </a:cubicBezTo>
                  <a:cubicBezTo>
                    <a:pt x="782" y="265"/>
                    <a:pt x="782" y="265"/>
                    <a:pt x="782" y="265"/>
                  </a:cubicBezTo>
                  <a:cubicBezTo>
                    <a:pt x="790" y="265"/>
                    <a:pt x="797" y="272"/>
                    <a:pt x="797" y="280"/>
                  </a:cubicBezTo>
                  <a:cubicBezTo>
                    <a:pt x="797" y="196"/>
                    <a:pt x="797" y="196"/>
                    <a:pt x="797" y="196"/>
                  </a:cubicBezTo>
                  <a:cubicBezTo>
                    <a:pt x="797" y="187"/>
                    <a:pt x="790" y="181"/>
                    <a:pt x="782" y="181"/>
                  </a:cubicBezTo>
                </a:path>
                <a:path w="797" h="777">
                  <a:moveTo>
                    <a:pt x="797" y="389"/>
                  </a:moveTo>
                  <a:cubicBezTo>
                    <a:pt x="797" y="398"/>
                    <a:pt x="790" y="404"/>
                    <a:pt x="782" y="404"/>
                  </a:cubicBezTo>
                  <a:cubicBezTo>
                    <a:pt x="759" y="404"/>
                    <a:pt x="759" y="404"/>
                    <a:pt x="759" y="404"/>
                  </a:cubicBezTo>
                  <a:cubicBezTo>
                    <a:pt x="751" y="404"/>
                    <a:pt x="744" y="398"/>
                    <a:pt x="744" y="389"/>
                  </a:cubicBezTo>
                  <a:cubicBezTo>
                    <a:pt x="744" y="298"/>
                    <a:pt x="744" y="298"/>
                    <a:pt x="744" y="298"/>
                  </a:cubicBezTo>
                  <a:cubicBezTo>
                    <a:pt x="744" y="289"/>
                    <a:pt x="751" y="283"/>
                    <a:pt x="759" y="283"/>
                  </a:cubicBezTo>
                  <a:cubicBezTo>
                    <a:pt x="782" y="283"/>
                    <a:pt x="782" y="283"/>
                    <a:pt x="782" y="283"/>
                  </a:cubicBezTo>
                  <a:cubicBezTo>
                    <a:pt x="790" y="283"/>
                    <a:pt x="797" y="289"/>
                    <a:pt x="797" y="298"/>
                  </a:cubicBezTo>
                  <a:lnTo>
                    <a:pt x="797" y="389"/>
                  </a:lnTo>
                  <a:close/>
                </a:path>
              </a:pathLst>
            </a:custGeom>
            <a:solidFill>
              <a:srgbClr val="FFFFFF">
                <a:alpha val="100000"/>
              </a:srgbClr>
            </a:solidFill>
            <a:ln w="0" cap="flat">
              <a:noFill/>
              <a:prstDash val="solid"/>
              <a:miter lim="0"/>
            </a:ln>
          </p:spPr>
          <p:txBody>
            <a:bodyPr rtlCol="0"/>
            <a:lstStyle/>
            <a:p>
              <a:pPr algn="ctr"/>
              <a:endParaRPr lang="zh-CN" altLang="en-US"/>
            </a:p>
          </p:txBody>
        </p:sp>
      </p:grpSp>
      <p:grpSp>
        <p:nvGrpSpPr>
          <p:cNvPr id="20" name="group 20"/>
          <p:cNvGrpSpPr/>
          <p:nvPr/>
        </p:nvGrpSpPr>
        <p:grpSpPr>
          <a:xfrm rot="21600000">
            <a:off x="1546225" y="5581650"/>
            <a:ext cx="830326" cy="830262"/>
            <a:chOff x="0" y="0"/>
            <a:chExt cx="830326" cy="830262"/>
          </a:xfrm>
        </p:grpSpPr>
        <p:sp>
          <p:nvSpPr>
            <p:cNvPr id="2610" name="path 2610"/>
            <p:cNvSpPr/>
            <p:nvPr/>
          </p:nvSpPr>
          <p:spPr>
            <a:xfrm>
              <a:off x="0" y="0"/>
              <a:ext cx="830326" cy="830262"/>
            </a:xfrm>
            <a:custGeom>
              <a:avLst/>
              <a:gdLst/>
              <a:ahLst/>
              <a:cxnLst/>
              <a:rect l="0" t="0" r="0" b="0"/>
              <a:pathLst>
                <a:path w="1307" h="1307">
                  <a:moveTo>
                    <a:pt x="0" y="653"/>
                  </a:moveTo>
                  <a:cubicBezTo>
                    <a:pt x="0" y="292"/>
                    <a:pt x="292" y="0"/>
                    <a:pt x="653" y="0"/>
                  </a:cubicBezTo>
                  <a:cubicBezTo>
                    <a:pt x="1014" y="0"/>
                    <a:pt x="1307" y="292"/>
                    <a:pt x="1307" y="653"/>
                  </a:cubicBezTo>
                  <a:cubicBezTo>
                    <a:pt x="1307" y="1014"/>
                    <a:pt x="1014" y="1307"/>
                    <a:pt x="653" y="1307"/>
                  </a:cubicBezTo>
                  <a:cubicBezTo>
                    <a:pt x="292" y="1307"/>
                    <a:pt x="0" y="1014"/>
                    <a:pt x="0" y="653"/>
                  </a:cubicBezTo>
                </a:path>
              </a:pathLst>
            </a:custGeom>
            <a:solidFill>
              <a:srgbClr val="C5785C">
                <a:alpha val="100000"/>
              </a:srgbClr>
            </a:solidFill>
            <a:ln w="0" cap="flat">
              <a:noFill/>
              <a:prstDash val="solid"/>
              <a:miter lim="0"/>
            </a:ln>
          </p:spPr>
          <p:txBody>
            <a:bodyPr rtlCol="0"/>
            <a:lstStyle/>
            <a:p>
              <a:pPr algn="ctr"/>
              <a:endParaRPr lang="zh-CN" altLang="en-US"/>
            </a:p>
          </p:txBody>
        </p:sp>
        <p:sp>
          <p:nvSpPr>
            <p:cNvPr id="2612" name="path 2612"/>
            <p:cNvSpPr/>
            <p:nvPr/>
          </p:nvSpPr>
          <p:spPr>
            <a:xfrm>
              <a:off x="124205" y="170383"/>
              <a:ext cx="581786" cy="489496"/>
            </a:xfrm>
            <a:custGeom>
              <a:avLst/>
              <a:gdLst/>
              <a:ahLst/>
              <a:cxnLst/>
              <a:rect l="0" t="0" r="0" b="0"/>
              <a:pathLst>
                <a:path w="916" h="770">
                  <a:moveTo>
                    <a:pt x="304" y="154"/>
                  </a:moveTo>
                  <a:cubicBezTo>
                    <a:pt x="304" y="69"/>
                    <a:pt x="373" y="0"/>
                    <a:pt x="458" y="0"/>
                  </a:cubicBezTo>
                  <a:cubicBezTo>
                    <a:pt x="543" y="0"/>
                    <a:pt x="611" y="69"/>
                    <a:pt x="611" y="154"/>
                  </a:cubicBezTo>
                  <a:cubicBezTo>
                    <a:pt x="611" y="239"/>
                    <a:pt x="543" y="308"/>
                    <a:pt x="458" y="308"/>
                  </a:cubicBezTo>
                  <a:cubicBezTo>
                    <a:pt x="373" y="308"/>
                    <a:pt x="304" y="239"/>
                    <a:pt x="304" y="154"/>
                  </a:cubicBezTo>
                </a:path>
                <a:path w="916" h="770">
                  <a:moveTo>
                    <a:pt x="541" y="332"/>
                  </a:moveTo>
                  <a:cubicBezTo>
                    <a:pt x="458" y="443"/>
                    <a:pt x="458" y="443"/>
                    <a:pt x="458" y="443"/>
                  </a:cubicBezTo>
                  <a:cubicBezTo>
                    <a:pt x="376" y="332"/>
                    <a:pt x="376" y="332"/>
                    <a:pt x="376" y="332"/>
                  </a:cubicBezTo>
                  <a:cubicBezTo>
                    <a:pt x="279" y="367"/>
                    <a:pt x="210" y="461"/>
                    <a:pt x="210" y="569"/>
                  </a:cubicBezTo>
                  <a:cubicBezTo>
                    <a:pt x="210" y="719"/>
                    <a:pt x="210" y="719"/>
                    <a:pt x="210" y="719"/>
                  </a:cubicBezTo>
                  <a:cubicBezTo>
                    <a:pt x="210" y="719"/>
                    <a:pt x="210" y="719"/>
                    <a:pt x="210" y="719"/>
                  </a:cubicBezTo>
                  <a:cubicBezTo>
                    <a:pt x="215" y="747"/>
                    <a:pt x="323" y="770"/>
                    <a:pt x="458" y="770"/>
                  </a:cubicBezTo>
                  <a:cubicBezTo>
                    <a:pt x="592" y="770"/>
                    <a:pt x="701" y="747"/>
                    <a:pt x="706" y="719"/>
                  </a:cubicBezTo>
                  <a:cubicBezTo>
                    <a:pt x="706" y="719"/>
                    <a:pt x="706" y="719"/>
                    <a:pt x="706" y="719"/>
                  </a:cubicBezTo>
                  <a:cubicBezTo>
                    <a:pt x="706" y="569"/>
                    <a:pt x="706" y="569"/>
                    <a:pt x="706" y="569"/>
                  </a:cubicBezTo>
                  <a:cubicBezTo>
                    <a:pt x="706" y="461"/>
                    <a:pt x="636" y="367"/>
                    <a:pt x="541" y="332"/>
                  </a:cubicBezTo>
                </a:path>
                <a:path w="916" h="770">
                  <a:moveTo>
                    <a:pt x="483" y="319"/>
                  </a:moveTo>
                  <a:cubicBezTo>
                    <a:pt x="475" y="318"/>
                    <a:pt x="467" y="318"/>
                    <a:pt x="458" y="318"/>
                  </a:cubicBezTo>
                  <a:cubicBezTo>
                    <a:pt x="450" y="318"/>
                    <a:pt x="444" y="318"/>
                    <a:pt x="436" y="319"/>
                  </a:cubicBezTo>
                  <a:cubicBezTo>
                    <a:pt x="436" y="319"/>
                    <a:pt x="434" y="336"/>
                    <a:pt x="445" y="347"/>
                  </a:cubicBezTo>
                  <a:cubicBezTo>
                    <a:pt x="445" y="347"/>
                    <a:pt x="463" y="347"/>
                    <a:pt x="473" y="347"/>
                  </a:cubicBezTo>
                  <a:cubicBezTo>
                    <a:pt x="473" y="347"/>
                    <a:pt x="483" y="337"/>
                    <a:pt x="483" y="319"/>
                  </a:cubicBezTo>
                </a:path>
                <a:path w="916" h="770">
                  <a:moveTo>
                    <a:pt x="444" y="352"/>
                  </a:moveTo>
                  <a:lnTo>
                    <a:pt x="473" y="352"/>
                  </a:lnTo>
                  <a:lnTo>
                    <a:pt x="485" y="395"/>
                  </a:lnTo>
                  <a:lnTo>
                    <a:pt x="458" y="427"/>
                  </a:lnTo>
                  <a:lnTo>
                    <a:pt x="430" y="395"/>
                  </a:lnTo>
                  <a:lnTo>
                    <a:pt x="444" y="352"/>
                  </a:lnTo>
                  <a:close/>
                </a:path>
                <a:path w="916" h="770">
                  <a:moveTo>
                    <a:pt x="185" y="436"/>
                  </a:moveTo>
                  <a:lnTo>
                    <a:pt x="205" y="411"/>
                  </a:lnTo>
                  <a:lnTo>
                    <a:pt x="195" y="380"/>
                  </a:lnTo>
                  <a:lnTo>
                    <a:pt x="174" y="380"/>
                  </a:lnTo>
                  <a:lnTo>
                    <a:pt x="164" y="411"/>
                  </a:lnTo>
                  <a:lnTo>
                    <a:pt x="185" y="436"/>
                  </a:lnTo>
                  <a:close/>
                </a:path>
                <a:path w="916" h="770">
                  <a:moveTo>
                    <a:pt x="246" y="365"/>
                  </a:moveTo>
                  <a:cubicBezTo>
                    <a:pt x="185" y="448"/>
                    <a:pt x="185" y="448"/>
                    <a:pt x="185" y="448"/>
                  </a:cubicBezTo>
                  <a:cubicBezTo>
                    <a:pt x="123" y="365"/>
                    <a:pt x="123" y="365"/>
                    <a:pt x="123" y="365"/>
                  </a:cubicBezTo>
                  <a:cubicBezTo>
                    <a:pt x="51" y="392"/>
                    <a:pt x="0" y="461"/>
                    <a:pt x="0" y="543"/>
                  </a:cubicBezTo>
                  <a:cubicBezTo>
                    <a:pt x="0" y="655"/>
                    <a:pt x="0" y="655"/>
                    <a:pt x="0" y="655"/>
                  </a:cubicBezTo>
                  <a:cubicBezTo>
                    <a:pt x="0" y="655"/>
                    <a:pt x="0" y="655"/>
                    <a:pt x="0" y="655"/>
                  </a:cubicBezTo>
                  <a:cubicBezTo>
                    <a:pt x="3" y="676"/>
                    <a:pt x="85" y="693"/>
                    <a:pt x="185" y="693"/>
                  </a:cubicBezTo>
                  <a:cubicBezTo>
                    <a:pt x="185" y="693"/>
                    <a:pt x="187" y="693"/>
                    <a:pt x="187" y="693"/>
                  </a:cubicBezTo>
                  <a:cubicBezTo>
                    <a:pt x="187" y="569"/>
                    <a:pt x="187" y="569"/>
                    <a:pt x="187" y="569"/>
                  </a:cubicBezTo>
                  <a:cubicBezTo>
                    <a:pt x="187" y="494"/>
                    <a:pt x="218" y="425"/>
                    <a:pt x="267" y="375"/>
                  </a:cubicBezTo>
                  <a:cubicBezTo>
                    <a:pt x="261" y="370"/>
                    <a:pt x="254" y="369"/>
                    <a:pt x="246" y="365"/>
                  </a:cubicBezTo>
                </a:path>
                <a:path w="916" h="770">
                  <a:moveTo>
                    <a:pt x="197" y="377"/>
                  </a:moveTo>
                  <a:cubicBezTo>
                    <a:pt x="197" y="377"/>
                    <a:pt x="203" y="369"/>
                    <a:pt x="203" y="355"/>
                  </a:cubicBezTo>
                  <a:cubicBezTo>
                    <a:pt x="197" y="353"/>
                    <a:pt x="192" y="353"/>
                    <a:pt x="186" y="353"/>
                  </a:cubicBezTo>
                  <a:cubicBezTo>
                    <a:pt x="179" y="353"/>
                    <a:pt x="174" y="353"/>
                    <a:pt x="168" y="355"/>
                  </a:cubicBezTo>
                  <a:cubicBezTo>
                    <a:pt x="168" y="355"/>
                    <a:pt x="168" y="367"/>
                    <a:pt x="176" y="377"/>
                  </a:cubicBezTo>
                  <a:cubicBezTo>
                    <a:pt x="176" y="377"/>
                    <a:pt x="189" y="377"/>
                    <a:pt x="197" y="377"/>
                  </a:cubicBezTo>
                </a:path>
                <a:path w="916" h="770">
                  <a:moveTo>
                    <a:pt x="69" y="231"/>
                  </a:moveTo>
                  <a:cubicBezTo>
                    <a:pt x="69" y="167"/>
                    <a:pt x="121" y="115"/>
                    <a:pt x="185" y="115"/>
                  </a:cubicBezTo>
                  <a:cubicBezTo>
                    <a:pt x="248" y="115"/>
                    <a:pt x="300" y="167"/>
                    <a:pt x="300" y="231"/>
                  </a:cubicBezTo>
                  <a:cubicBezTo>
                    <a:pt x="300" y="295"/>
                    <a:pt x="248" y="347"/>
                    <a:pt x="185" y="347"/>
                  </a:cubicBezTo>
                  <a:cubicBezTo>
                    <a:pt x="121" y="347"/>
                    <a:pt x="69" y="295"/>
                    <a:pt x="69" y="231"/>
                  </a:cubicBezTo>
                </a:path>
                <a:path w="916" h="770">
                  <a:moveTo>
                    <a:pt x="741" y="377"/>
                  </a:moveTo>
                  <a:cubicBezTo>
                    <a:pt x="741" y="377"/>
                    <a:pt x="749" y="369"/>
                    <a:pt x="749" y="355"/>
                  </a:cubicBezTo>
                  <a:cubicBezTo>
                    <a:pt x="743" y="353"/>
                    <a:pt x="738" y="353"/>
                    <a:pt x="732" y="353"/>
                  </a:cubicBezTo>
                  <a:cubicBezTo>
                    <a:pt x="725" y="353"/>
                    <a:pt x="720" y="353"/>
                    <a:pt x="714" y="355"/>
                  </a:cubicBezTo>
                  <a:cubicBezTo>
                    <a:pt x="714" y="355"/>
                    <a:pt x="714" y="367"/>
                    <a:pt x="722" y="377"/>
                  </a:cubicBezTo>
                  <a:cubicBezTo>
                    <a:pt x="722" y="377"/>
                    <a:pt x="735" y="377"/>
                    <a:pt x="741" y="377"/>
                  </a:cubicBezTo>
                </a:path>
                <a:path w="916" h="770">
                  <a:moveTo>
                    <a:pt x="732" y="436"/>
                  </a:moveTo>
                  <a:lnTo>
                    <a:pt x="751" y="411"/>
                  </a:lnTo>
                  <a:lnTo>
                    <a:pt x="741" y="380"/>
                  </a:lnTo>
                  <a:lnTo>
                    <a:pt x="720" y="380"/>
                  </a:lnTo>
                  <a:lnTo>
                    <a:pt x="710" y="411"/>
                  </a:lnTo>
                  <a:lnTo>
                    <a:pt x="732" y="436"/>
                  </a:lnTo>
                  <a:close/>
                </a:path>
                <a:path w="916" h="770">
                  <a:moveTo>
                    <a:pt x="615" y="231"/>
                  </a:moveTo>
                  <a:cubicBezTo>
                    <a:pt x="615" y="167"/>
                    <a:pt x="667" y="115"/>
                    <a:pt x="731" y="115"/>
                  </a:cubicBezTo>
                  <a:cubicBezTo>
                    <a:pt x="795" y="115"/>
                    <a:pt x="847" y="167"/>
                    <a:pt x="847" y="231"/>
                  </a:cubicBezTo>
                  <a:cubicBezTo>
                    <a:pt x="847" y="295"/>
                    <a:pt x="795" y="347"/>
                    <a:pt x="731" y="347"/>
                  </a:cubicBezTo>
                  <a:cubicBezTo>
                    <a:pt x="667" y="347"/>
                    <a:pt x="615" y="295"/>
                    <a:pt x="615" y="231"/>
                  </a:cubicBezTo>
                </a:path>
                <a:path w="916" h="770">
                  <a:moveTo>
                    <a:pt x="793" y="365"/>
                  </a:moveTo>
                  <a:cubicBezTo>
                    <a:pt x="732" y="448"/>
                    <a:pt x="732" y="448"/>
                    <a:pt x="732" y="448"/>
                  </a:cubicBezTo>
                  <a:cubicBezTo>
                    <a:pt x="669" y="365"/>
                    <a:pt x="669" y="365"/>
                    <a:pt x="669" y="365"/>
                  </a:cubicBezTo>
                  <a:cubicBezTo>
                    <a:pt x="663" y="369"/>
                    <a:pt x="655" y="370"/>
                    <a:pt x="648" y="375"/>
                  </a:cubicBezTo>
                  <a:cubicBezTo>
                    <a:pt x="697" y="425"/>
                    <a:pt x="728" y="494"/>
                    <a:pt x="728" y="569"/>
                  </a:cubicBezTo>
                  <a:cubicBezTo>
                    <a:pt x="728" y="693"/>
                    <a:pt x="728" y="693"/>
                    <a:pt x="728" y="693"/>
                  </a:cubicBezTo>
                  <a:cubicBezTo>
                    <a:pt x="730" y="693"/>
                    <a:pt x="730" y="693"/>
                    <a:pt x="732" y="693"/>
                  </a:cubicBezTo>
                  <a:cubicBezTo>
                    <a:pt x="832" y="693"/>
                    <a:pt x="913" y="676"/>
                    <a:pt x="916" y="655"/>
                  </a:cubicBezTo>
                  <a:cubicBezTo>
                    <a:pt x="916" y="655"/>
                    <a:pt x="916" y="655"/>
                    <a:pt x="916" y="655"/>
                  </a:cubicBezTo>
                  <a:cubicBezTo>
                    <a:pt x="916" y="543"/>
                    <a:pt x="916" y="543"/>
                    <a:pt x="916" y="543"/>
                  </a:cubicBezTo>
                  <a:cubicBezTo>
                    <a:pt x="916" y="461"/>
                    <a:pt x="865" y="392"/>
                    <a:pt x="793" y="365"/>
                  </a:cubicBezTo>
                </a:path>
              </a:pathLst>
            </a:custGeom>
            <a:solidFill>
              <a:srgbClr val="FFFFFF">
                <a:alpha val="100000"/>
              </a:srgbClr>
            </a:solidFill>
            <a:ln w="0" cap="flat">
              <a:noFill/>
              <a:prstDash val="solid"/>
              <a:miter lim="0"/>
            </a:ln>
          </p:spPr>
          <p:txBody>
            <a:bodyPr rtlCol="0"/>
            <a:lstStyle/>
            <a:p>
              <a:pPr algn="ctr"/>
              <a:endParaRPr lang="zh-CN" altLang="en-US"/>
            </a:p>
          </p:txBody>
        </p:sp>
      </p:grpSp>
      <p:grpSp>
        <p:nvGrpSpPr>
          <p:cNvPr id="22" name="group 22"/>
          <p:cNvGrpSpPr/>
          <p:nvPr/>
        </p:nvGrpSpPr>
        <p:grpSpPr>
          <a:xfrm rot="21600000">
            <a:off x="3373501" y="5651182"/>
            <a:ext cx="807973" cy="808037"/>
            <a:chOff x="0" y="0"/>
            <a:chExt cx="807973" cy="808037"/>
          </a:xfrm>
        </p:grpSpPr>
        <p:sp>
          <p:nvSpPr>
            <p:cNvPr id="2614" name="path 2614"/>
            <p:cNvSpPr/>
            <p:nvPr/>
          </p:nvSpPr>
          <p:spPr>
            <a:xfrm>
              <a:off x="0" y="0"/>
              <a:ext cx="807973" cy="808037"/>
            </a:xfrm>
            <a:custGeom>
              <a:avLst/>
              <a:gdLst/>
              <a:ahLst/>
              <a:cxnLst/>
              <a:rect l="0" t="0" r="0" b="0"/>
              <a:pathLst>
                <a:path w="1272" h="1272">
                  <a:moveTo>
                    <a:pt x="0" y="636"/>
                  </a:moveTo>
                  <a:cubicBezTo>
                    <a:pt x="0" y="284"/>
                    <a:pt x="284" y="0"/>
                    <a:pt x="636" y="0"/>
                  </a:cubicBezTo>
                  <a:cubicBezTo>
                    <a:pt x="987" y="0"/>
                    <a:pt x="1272" y="284"/>
                    <a:pt x="1272" y="636"/>
                  </a:cubicBezTo>
                  <a:cubicBezTo>
                    <a:pt x="1272" y="987"/>
                    <a:pt x="987" y="1272"/>
                    <a:pt x="636" y="1272"/>
                  </a:cubicBezTo>
                  <a:cubicBezTo>
                    <a:pt x="284" y="1272"/>
                    <a:pt x="0" y="987"/>
                    <a:pt x="0" y="636"/>
                  </a:cubicBezTo>
                </a:path>
              </a:pathLst>
            </a:custGeom>
            <a:solidFill>
              <a:srgbClr val="C5785C">
                <a:alpha val="100000"/>
              </a:srgbClr>
            </a:solidFill>
            <a:ln w="0" cap="flat">
              <a:noFill/>
              <a:prstDash val="solid"/>
              <a:miter lim="0"/>
            </a:ln>
          </p:spPr>
          <p:txBody>
            <a:bodyPr rtlCol="0"/>
            <a:lstStyle/>
            <a:p>
              <a:pPr algn="ctr"/>
              <a:endParaRPr lang="zh-CN" altLang="en-US"/>
            </a:p>
          </p:txBody>
        </p:sp>
        <p:sp>
          <p:nvSpPr>
            <p:cNvPr id="2616" name="path 2616"/>
            <p:cNvSpPr/>
            <p:nvPr/>
          </p:nvSpPr>
          <p:spPr>
            <a:xfrm>
              <a:off x="208407" y="102476"/>
              <a:ext cx="391032" cy="603084"/>
            </a:xfrm>
            <a:custGeom>
              <a:avLst/>
              <a:gdLst/>
              <a:ahLst/>
              <a:cxnLst/>
              <a:rect l="0" t="0" r="0" b="0"/>
              <a:pathLst>
                <a:path w="615" h="949">
                  <a:moveTo>
                    <a:pt x="593" y="890"/>
                  </a:moveTo>
                  <a:cubicBezTo>
                    <a:pt x="552" y="890"/>
                    <a:pt x="552" y="890"/>
                    <a:pt x="552" y="890"/>
                  </a:cubicBezTo>
                  <a:cubicBezTo>
                    <a:pt x="497" y="856"/>
                    <a:pt x="430" y="834"/>
                    <a:pt x="359" y="827"/>
                  </a:cubicBezTo>
                  <a:cubicBezTo>
                    <a:pt x="359" y="775"/>
                    <a:pt x="359" y="775"/>
                    <a:pt x="359" y="775"/>
                  </a:cubicBezTo>
                  <a:cubicBezTo>
                    <a:pt x="482" y="749"/>
                    <a:pt x="571" y="644"/>
                    <a:pt x="571" y="518"/>
                  </a:cubicBezTo>
                  <a:cubicBezTo>
                    <a:pt x="571" y="462"/>
                    <a:pt x="571" y="462"/>
                    <a:pt x="571" y="462"/>
                  </a:cubicBezTo>
                  <a:cubicBezTo>
                    <a:pt x="526" y="462"/>
                    <a:pt x="526" y="462"/>
                    <a:pt x="526" y="462"/>
                  </a:cubicBezTo>
                  <a:cubicBezTo>
                    <a:pt x="526" y="518"/>
                    <a:pt x="526" y="518"/>
                    <a:pt x="526" y="518"/>
                  </a:cubicBezTo>
                  <a:cubicBezTo>
                    <a:pt x="526" y="637"/>
                    <a:pt x="426" y="734"/>
                    <a:pt x="307" y="734"/>
                  </a:cubicBezTo>
                  <a:cubicBezTo>
                    <a:pt x="189" y="734"/>
                    <a:pt x="89" y="637"/>
                    <a:pt x="89" y="518"/>
                  </a:cubicBezTo>
                  <a:cubicBezTo>
                    <a:pt x="89" y="462"/>
                    <a:pt x="89" y="462"/>
                    <a:pt x="89" y="462"/>
                  </a:cubicBezTo>
                  <a:cubicBezTo>
                    <a:pt x="44" y="462"/>
                    <a:pt x="44" y="462"/>
                    <a:pt x="44" y="462"/>
                  </a:cubicBezTo>
                  <a:cubicBezTo>
                    <a:pt x="44" y="518"/>
                    <a:pt x="44" y="518"/>
                    <a:pt x="44" y="518"/>
                  </a:cubicBezTo>
                  <a:cubicBezTo>
                    <a:pt x="44" y="644"/>
                    <a:pt x="133" y="749"/>
                    <a:pt x="255" y="775"/>
                  </a:cubicBezTo>
                  <a:cubicBezTo>
                    <a:pt x="255" y="827"/>
                    <a:pt x="255" y="827"/>
                    <a:pt x="255" y="827"/>
                  </a:cubicBezTo>
                  <a:cubicBezTo>
                    <a:pt x="185" y="834"/>
                    <a:pt x="118" y="856"/>
                    <a:pt x="63" y="890"/>
                  </a:cubicBezTo>
                  <a:cubicBezTo>
                    <a:pt x="22" y="890"/>
                    <a:pt x="22" y="890"/>
                    <a:pt x="22" y="890"/>
                  </a:cubicBezTo>
                  <a:cubicBezTo>
                    <a:pt x="7" y="890"/>
                    <a:pt x="0" y="901"/>
                    <a:pt x="0" y="916"/>
                  </a:cubicBezTo>
                  <a:cubicBezTo>
                    <a:pt x="0" y="927"/>
                    <a:pt x="0" y="927"/>
                    <a:pt x="0" y="927"/>
                  </a:cubicBezTo>
                  <a:cubicBezTo>
                    <a:pt x="0" y="942"/>
                    <a:pt x="7" y="949"/>
                    <a:pt x="22" y="949"/>
                  </a:cubicBezTo>
                  <a:cubicBezTo>
                    <a:pt x="593" y="949"/>
                    <a:pt x="593" y="949"/>
                    <a:pt x="593" y="949"/>
                  </a:cubicBezTo>
                  <a:cubicBezTo>
                    <a:pt x="604" y="949"/>
                    <a:pt x="615" y="942"/>
                    <a:pt x="615" y="927"/>
                  </a:cubicBezTo>
                  <a:cubicBezTo>
                    <a:pt x="615" y="916"/>
                    <a:pt x="615" y="916"/>
                    <a:pt x="615" y="916"/>
                  </a:cubicBezTo>
                  <a:cubicBezTo>
                    <a:pt x="615" y="901"/>
                    <a:pt x="604" y="890"/>
                    <a:pt x="593" y="890"/>
                  </a:cubicBezTo>
                </a:path>
                <a:path w="615" h="949">
                  <a:moveTo>
                    <a:pt x="460" y="154"/>
                  </a:moveTo>
                  <a:cubicBezTo>
                    <a:pt x="460" y="151"/>
                    <a:pt x="460" y="151"/>
                    <a:pt x="460" y="151"/>
                  </a:cubicBezTo>
                  <a:cubicBezTo>
                    <a:pt x="460" y="66"/>
                    <a:pt x="394" y="0"/>
                    <a:pt x="308" y="0"/>
                  </a:cubicBezTo>
                  <a:cubicBezTo>
                    <a:pt x="223" y="0"/>
                    <a:pt x="156" y="66"/>
                    <a:pt x="156" y="151"/>
                  </a:cubicBezTo>
                  <a:cubicBezTo>
                    <a:pt x="156" y="154"/>
                    <a:pt x="156" y="154"/>
                    <a:pt x="156" y="154"/>
                  </a:cubicBezTo>
                  <a:lnTo>
                    <a:pt x="460" y="154"/>
                  </a:lnTo>
                  <a:close/>
                </a:path>
                <a:path w="615" h="949">
                  <a:moveTo>
                    <a:pt x="156" y="193"/>
                  </a:moveTo>
                  <a:cubicBezTo>
                    <a:pt x="156" y="497"/>
                    <a:pt x="156" y="497"/>
                    <a:pt x="156" y="497"/>
                  </a:cubicBezTo>
                  <a:cubicBezTo>
                    <a:pt x="156" y="583"/>
                    <a:pt x="223" y="649"/>
                    <a:pt x="308" y="649"/>
                  </a:cubicBezTo>
                  <a:cubicBezTo>
                    <a:pt x="394" y="649"/>
                    <a:pt x="460" y="583"/>
                    <a:pt x="460" y="497"/>
                  </a:cubicBezTo>
                  <a:cubicBezTo>
                    <a:pt x="460" y="193"/>
                    <a:pt x="460" y="193"/>
                    <a:pt x="460" y="193"/>
                  </a:cubicBezTo>
                  <a:lnTo>
                    <a:pt x="156" y="193"/>
                  </a:lnTo>
                  <a:close/>
                </a:path>
              </a:pathLst>
            </a:custGeom>
            <a:solidFill>
              <a:srgbClr val="FFFFFF">
                <a:alpha val="100000"/>
              </a:srgbClr>
            </a:solidFill>
            <a:ln w="0" cap="flat">
              <a:noFill/>
              <a:prstDash val="solid"/>
              <a:miter lim="0"/>
            </a:ln>
          </p:spPr>
          <p:txBody>
            <a:bodyPr rtlCol="0"/>
            <a:lstStyle/>
            <a:p>
              <a:pPr algn="ctr"/>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762250" y="3328988"/>
            <a:ext cx="7018338" cy="957263"/>
          </a:xfrm>
          <a:prstGeom prst="roundRect">
            <a:avLst>
              <a:gd name="adj" fmla="val 50000"/>
            </a:avLst>
          </a:prstGeom>
          <a:solidFill>
            <a:srgbClr val="C578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fontAlgn="auto"/>
            <a:endParaRPr lang="zh-CN" altLang="en-US" strike="noStrike" noProof="1">
              <a:latin typeface="黑体" panose="02010609060101010101" charset="-122"/>
              <a:ea typeface="黑体" panose="02010609060101010101" charset="-122"/>
            </a:endParaRPr>
          </a:p>
        </p:txBody>
      </p:sp>
      <p:grpSp>
        <p:nvGrpSpPr>
          <p:cNvPr id="9218" name="组合 1"/>
          <p:cNvGrpSpPr/>
          <p:nvPr/>
        </p:nvGrpSpPr>
        <p:grpSpPr>
          <a:xfrm>
            <a:off x="3771900" y="2505075"/>
            <a:ext cx="4648200" cy="1663069"/>
            <a:chOff x="3771605" y="2145300"/>
            <a:chExt cx="4648835" cy="1663061"/>
          </a:xfrm>
        </p:grpSpPr>
        <p:sp>
          <p:nvSpPr>
            <p:cNvPr id="11" name="文本框"/>
            <p:cNvSpPr txBox="1"/>
            <p:nvPr/>
          </p:nvSpPr>
          <p:spPr>
            <a:xfrm>
              <a:off x="4598461" y="2145300"/>
              <a:ext cx="2995079" cy="676910"/>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P</a:t>
              </a:r>
              <a:r>
                <a:rPr lang="en-US" altLang="zh-CN" sz="4400" kern="0" noProof="1">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art</a:t>
              </a:r>
              <a:r>
                <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 02</a:t>
              </a:r>
              <a:endParaRPr kumimoji="0" lang="en-US" altLang="zh-CN" sz="4400"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endParaRPr>
            </a:p>
          </p:txBody>
        </p:sp>
        <p:sp>
          <p:nvSpPr>
            <p:cNvPr id="9220" name="文本框"/>
            <p:cNvSpPr txBox="1"/>
            <p:nvPr/>
          </p:nvSpPr>
          <p:spPr>
            <a:xfrm>
              <a:off x="3771605" y="3069860"/>
              <a:ext cx="4648835" cy="738501"/>
            </a:xfrm>
            <a:prstGeom prst="rect">
              <a:avLst/>
            </a:prstGeom>
            <a:noFill/>
            <a:ln w="9525">
              <a:noFill/>
            </a:ln>
          </p:spPr>
          <p:txBody>
            <a:bodyPr wrap="square" lIns="0" tIns="0" rIns="0" bIns="0" anchor="t" anchorCtr="0">
              <a:spAutoFit/>
            </a:bodyPr>
            <a:lstStyle/>
            <a:p>
              <a:pPr algn="dist">
                <a:buNone/>
              </a:pPr>
              <a:endParaRPr lang="zh-CN" altLang="en-US" sz="4800" b="1" dirty="0">
                <a:solidFill>
                  <a:schemeClr val="bg1"/>
                </a:solidFill>
                <a:latin typeface="黑体" panose="02010609060101010101" charset="-122"/>
                <a:ea typeface="黑体" panose="02010609060101010101" charset="-122"/>
                <a:sym typeface="Arial" panose="020B0604020202020204" pitchFamily="34" charset="0"/>
              </a:endParaRPr>
            </a:p>
          </p:txBody>
        </p:sp>
      </p:gr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p:cNvSpPr txBox="1"/>
          <p:nvPr/>
        </p:nvSpPr>
        <p:spPr>
          <a:xfrm>
            <a:off x="603250" y="517525"/>
            <a:ext cx="812617" cy="615315"/>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kumimoji="0" lang="en-US" altLang="zh-CN" sz="4000" b="1" i="0" kern="0" cap="none" spc="0" normalizeH="0" baseline="0" noProof="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01</a:t>
            </a:r>
            <a:r>
              <a:rPr lang="en-US" altLang="zh-CN" sz="4000" b="1" kern="0" noProof="1">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a:t>
            </a:r>
            <a:endParaRPr kumimoji="0" lang="en-US" altLang="zh-CN" sz="4000" b="1" i="0" kern="0" cap="none" spc="0" normalizeH="0" baseline="0" noProof="1"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endParaRPr>
          </a:p>
        </p:txBody>
      </p:sp>
      <p:grpSp>
        <p:nvGrpSpPr>
          <p:cNvPr id="10253" name="组合 48"/>
          <p:cNvGrpSpPr/>
          <p:nvPr/>
        </p:nvGrpSpPr>
        <p:grpSpPr>
          <a:xfrm>
            <a:off x="1511300" y="5400675"/>
            <a:ext cx="830263" cy="830263"/>
            <a:chOff x="1585732" y="4805489"/>
            <a:chExt cx="476336" cy="476336"/>
          </a:xfrm>
        </p:grpSpPr>
        <p:sp>
          <p:nvSpPr>
            <p:cNvPr id="50" name="椭圆 49"/>
            <p:cNvSpPr/>
            <p:nvPr/>
          </p:nvSpPr>
          <p:spPr>
            <a:xfrm>
              <a:off x="1585732" y="4805489"/>
              <a:ext cx="476336" cy="476336"/>
            </a:xfrm>
            <a:prstGeom prst="ellipse">
              <a:avLst/>
            </a:prstGeom>
            <a:solidFill>
              <a:srgbClr val="C57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黑体" panose="02010609060101010101" charset="-122"/>
                <a:ea typeface="黑体" panose="02010609060101010101" charset="-122"/>
                <a:cs typeface="+mn-ea"/>
                <a:sym typeface="+mn-lt"/>
              </a:endParaRPr>
            </a:p>
          </p:txBody>
        </p:sp>
        <p:grpSp>
          <p:nvGrpSpPr>
            <p:cNvPr id="51" name="组合 50"/>
            <p:cNvGrpSpPr/>
            <p:nvPr/>
          </p:nvGrpSpPr>
          <p:grpSpPr>
            <a:xfrm>
              <a:off x="1657003" y="4903244"/>
              <a:ext cx="333794" cy="280826"/>
              <a:chOff x="5146675" y="766763"/>
              <a:chExt cx="1590676" cy="1338263"/>
            </a:xfrm>
            <a:solidFill>
              <a:schemeClr val="bg1"/>
            </a:solidFill>
            <a:effectLst/>
          </p:grpSpPr>
          <p:sp>
            <p:nvSpPr>
              <p:cNvPr id="52"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3"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4"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5"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6"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7"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8"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59"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0"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1"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2"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3"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grpSp>
      </p:grpSp>
      <p:grpSp>
        <p:nvGrpSpPr>
          <p:cNvPr id="10256" name="组合 63"/>
          <p:cNvGrpSpPr/>
          <p:nvPr/>
        </p:nvGrpSpPr>
        <p:grpSpPr>
          <a:xfrm>
            <a:off x="3373438" y="5428933"/>
            <a:ext cx="808037" cy="808037"/>
            <a:chOff x="2573603" y="4805489"/>
            <a:chExt cx="476336" cy="476336"/>
          </a:xfrm>
        </p:grpSpPr>
        <p:sp>
          <p:nvSpPr>
            <p:cNvPr id="65" name="椭圆 64"/>
            <p:cNvSpPr/>
            <p:nvPr/>
          </p:nvSpPr>
          <p:spPr>
            <a:xfrm>
              <a:off x="2573603" y="4805489"/>
              <a:ext cx="476336" cy="476336"/>
            </a:xfrm>
            <a:prstGeom prst="ellipse">
              <a:avLst/>
            </a:prstGeom>
            <a:solidFill>
              <a:srgbClr val="C57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黑体" panose="02010609060101010101" charset="-122"/>
                <a:ea typeface="黑体" panose="02010609060101010101" charset="-122"/>
                <a:cs typeface="+mn-ea"/>
                <a:sym typeface="+mn-lt"/>
              </a:endParaRPr>
            </a:p>
          </p:txBody>
        </p:sp>
        <p:grpSp>
          <p:nvGrpSpPr>
            <p:cNvPr id="66" name="组合 65"/>
            <p:cNvGrpSpPr/>
            <p:nvPr/>
          </p:nvGrpSpPr>
          <p:grpSpPr>
            <a:xfrm>
              <a:off x="2696528" y="4865897"/>
              <a:ext cx="230486" cy="355521"/>
              <a:chOff x="7875588" y="503238"/>
              <a:chExt cx="485775" cy="749300"/>
            </a:xfrm>
            <a:solidFill>
              <a:schemeClr val="bg1"/>
            </a:solidFill>
            <a:effectLst/>
          </p:grpSpPr>
          <p:sp>
            <p:nvSpPr>
              <p:cNvPr id="67" name="Freeform 65"/>
              <p:cNvSpPr/>
              <p:nvPr/>
            </p:nvSpPr>
            <p:spPr bwMode="auto">
              <a:xfrm>
                <a:off x="7964488" y="868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8" name="Freeform 66"/>
              <p:cNvSpPr/>
              <p:nvPr/>
            </p:nvSpPr>
            <p:spPr bwMode="auto">
              <a:xfrm>
                <a:off x="7875588" y="868363"/>
                <a:ext cx="485775" cy="384175"/>
              </a:xfrm>
              <a:custGeom>
                <a:avLst/>
                <a:gdLst>
                  <a:gd name="T0" fmla="*/ 160 w 166"/>
                  <a:gd name="T1" fmla="*/ 115 h 131"/>
                  <a:gd name="T2" fmla="*/ 149 w 166"/>
                  <a:gd name="T3" fmla="*/ 115 h 131"/>
                  <a:gd name="T4" fmla="*/ 97 w 166"/>
                  <a:gd name="T5" fmla="*/ 98 h 131"/>
                  <a:gd name="T6" fmla="*/ 97 w 166"/>
                  <a:gd name="T7" fmla="*/ 84 h 131"/>
                  <a:gd name="T8" fmla="*/ 154 w 166"/>
                  <a:gd name="T9" fmla="*/ 15 h 131"/>
                  <a:gd name="T10" fmla="*/ 154 w 166"/>
                  <a:gd name="T11" fmla="*/ 0 h 131"/>
                  <a:gd name="T12" fmla="*/ 142 w 166"/>
                  <a:gd name="T13" fmla="*/ 0 h 131"/>
                  <a:gd name="T14" fmla="*/ 142 w 166"/>
                  <a:gd name="T15" fmla="*/ 15 h 131"/>
                  <a:gd name="T16" fmla="*/ 83 w 166"/>
                  <a:gd name="T17" fmla="*/ 73 h 131"/>
                  <a:gd name="T18" fmla="*/ 24 w 166"/>
                  <a:gd name="T19" fmla="*/ 15 h 131"/>
                  <a:gd name="T20" fmla="*/ 24 w 166"/>
                  <a:gd name="T21" fmla="*/ 0 h 131"/>
                  <a:gd name="T22" fmla="*/ 12 w 166"/>
                  <a:gd name="T23" fmla="*/ 0 h 131"/>
                  <a:gd name="T24" fmla="*/ 12 w 166"/>
                  <a:gd name="T25" fmla="*/ 15 h 131"/>
                  <a:gd name="T26" fmla="*/ 69 w 166"/>
                  <a:gd name="T27" fmla="*/ 84 h 131"/>
                  <a:gd name="T28" fmla="*/ 69 w 166"/>
                  <a:gd name="T29" fmla="*/ 98 h 131"/>
                  <a:gd name="T30" fmla="*/ 17 w 166"/>
                  <a:gd name="T31" fmla="*/ 115 h 131"/>
                  <a:gd name="T32" fmla="*/ 6 w 166"/>
                  <a:gd name="T33" fmla="*/ 115 h 131"/>
                  <a:gd name="T34" fmla="*/ 0 w 166"/>
                  <a:gd name="T35" fmla="*/ 122 h 131"/>
                  <a:gd name="T36" fmla="*/ 0 w 166"/>
                  <a:gd name="T37" fmla="*/ 125 h 131"/>
                  <a:gd name="T38" fmla="*/ 6 w 166"/>
                  <a:gd name="T39" fmla="*/ 131 h 131"/>
                  <a:gd name="T40" fmla="*/ 160 w 166"/>
                  <a:gd name="T41" fmla="*/ 131 h 131"/>
                  <a:gd name="T42" fmla="*/ 166 w 166"/>
                  <a:gd name="T43" fmla="*/ 125 h 131"/>
                  <a:gd name="T44" fmla="*/ 166 w 166"/>
                  <a:gd name="T45" fmla="*/ 122 h 131"/>
                  <a:gd name="T46" fmla="*/ 160 w 166"/>
                  <a:gd name="T47" fmla="*/ 11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131">
                    <a:moveTo>
                      <a:pt x="160" y="115"/>
                    </a:moveTo>
                    <a:cubicBezTo>
                      <a:pt x="149" y="115"/>
                      <a:pt x="149" y="115"/>
                      <a:pt x="149" y="115"/>
                    </a:cubicBezTo>
                    <a:cubicBezTo>
                      <a:pt x="134" y="106"/>
                      <a:pt x="116" y="100"/>
                      <a:pt x="97" y="98"/>
                    </a:cubicBezTo>
                    <a:cubicBezTo>
                      <a:pt x="97" y="84"/>
                      <a:pt x="97" y="84"/>
                      <a:pt x="97" y="84"/>
                    </a:cubicBezTo>
                    <a:cubicBezTo>
                      <a:pt x="130" y="77"/>
                      <a:pt x="154" y="49"/>
                      <a:pt x="154" y="15"/>
                    </a:cubicBezTo>
                    <a:cubicBezTo>
                      <a:pt x="154" y="0"/>
                      <a:pt x="154" y="0"/>
                      <a:pt x="154" y="0"/>
                    </a:cubicBezTo>
                    <a:cubicBezTo>
                      <a:pt x="142" y="0"/>
                      <a:pt x="142" y="0"/>
                      <a:pt x="142" y="0"/>
                    </a:cubicBezTo>
                    <a:cubicBezTo>
                      <a:pt x="142" y="15"/>
                      <a:pt x="142" y="15"/>
                      <a:pt x="142" y="15"/>
                    </a:cubicBezTo>
                    <a:cubicBezTo>
                      <a:pt x="142" y="47"/>
                      <a:pt x="115" y="73"/>
                      <a:pt x="83" y="73"/>
                    </a:cubicBezTo>
                    <a:cubicBezTo>
                      <a:pt x="51" y="73"/>
                      <a:pt x="24" y="47"/>
                      <a:pt x="24" y="15"/>
                    </a:cubicBezTo>
                    <a:cubicBezTo>
                      <a:pt x="24" y="0"/>
                      <a:pt x="24" y="0"/>
                      <a:pt x="24" y="0"/>
                    </a:cubicBezTo>
                    <a:cubicBezTo>
                      <a:pt x="12" y="0"/>
                      <a:pt x="12" y="0"/>
                      <a:pt x="12" y="0"/>
                    </a:cubicBezTo>
                    <a:cubicBezTo>
                      <a:pt x="12" y="15"/>
                      <a:pt x="12" y="15"/>
                      <a:pt x="12" y="15"/>
                    </a:cubicBezTo>
                    <a:cubicBezTo>
                      <a:pt x="12" y="49"/>
                      <a:pt x="36" y="77"/>
                      <a:pt x="69" y="84"/>
                    </a:cubicBezTo>
                    <a:cubicBezTo>
                      <a:pt x="69" y="98"/>
                      <a:pt x="69" y="98"/>
                      <a:pt x="69" y="98"/>
                    </a:cubicBezTo>
                    <a:cubicBezTo>
                      <a:pt x="50" y="100"/>
                      <a:pt x="32" y="106"/>
                      <a:pt x="17" y="115"/>
                    </a:cubicBezTo>
                    <a:cubicBezTo>
                      <a:pt x="6" y="115"/>
                      <a:pt x="6" y="115"/>
                      <a:pt x="6" y="115"/>
                    </a:cubicBezTo>
                    <a:cubicBezTo>
                      <a:pt x="2" y="115"/>
                      <a:pt x="0" y="118"/>
                      <a:pt x="0" y="122"/>
                    </a:cubicBezTo>
                    <a:cubicBezTo>
                      <a:pt x="0" y="125"/>
                      <a:pt x="0" y="125"/>
                      <a:pt x="0" y="125"/>
                    </a:cubicBezTo>
                    <a:cubicBezTo>
                      <a:pt x="0" y="129"/>
                      <a:pt x="2" y="131"/>
                      <a:pt x="6" y="131"/>
                    </a:cubicBezTo>
                    <a:cubicBezTo>
                      <a:pt x="160" y="131"/>
                      <a:pt x="160" y="131"/>
                      <a:pt x="160" y="131"/>
                    </a:cubicBezTo>
                    <a:cubicBezTo>
                      <a:pt x="163" y="131"/>
                      <a:pt x="166" y="129"/>
                      <a:pt x="166" y="125"/>
                    </a:cubicBezTo>
                    <a:cubicBezTo>
                      <a:pt x="166" y="122"/>
                      <a:pt x="166" y="122"/>
                      <a:pt x="166" y="122"/>
                    </a:cubicBezTo>
                    <a:cubicBezTo>
                      <a:pt x="166" y="118"/>
                      <a:pt x="163" y="115"/>
                      <a:pt x="160"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69" name="Freeform 67"/>
              <p:cNvSpPr/>
              <p:nvPr/>
            </p:nvSpPr>
            <p:spPr bwMode="auto">
              <a:xfrm>
                <a:off x="7999413" y="503238"/>
                <a:ext cx="239713" cy="122238"/>
              </a:xfrm>
              <a:custGeom>
                <a:avLst/>
                <a:gdLst>
                  <a:gd name="T0" fmla="*/ 82 w 82"/>
                  <a:gd name="T1" fmla="*/ 42 h 42"/>
                  <a:gd name="T2" fmla="*/ 82 w 82"/>
                  <a:gd name="T3" fmla="*/ 41 h 42"/>
                  <a:gd name="T4" fmla="*/ 41 w 82"/>
                  <a:gd name="T5" fmla="*/ 0 h 42"/>
                  <a:gd name="T6" fmla="*/ 0 w 82"/>
                  <a:gd name="T7" fmla="*/ 41 h 42"/>
                  <a:gd name="T8" fmla="*/ 0 w 82"/>
                  <a:gd name="T9" fmla="*/ 42 h 42"/>
                  <a:gd name="T10" fmla="*/ 82 w 82"/>
                  <a:gd name="T11" fmla="*/ 42 h 42"/>
                </a:gdLst>
                <a:ahLst/>
                <a:cxnLst>
                  <a:cxn ang="0">
                    <a:pos x="T0" y="T1"/>
                  </a:cxn>
                  <a:cxn ang="0">
                    <a:pos x="T2" y="T3"/>
                  </a:cxn>
                  <a:cxn ang="0">
                    <a:pos x="T4" y="T5"/>
                  </a:cxn>
                  <a:cxn ang="0">
                    <a:pos x="T6" y="T7"/>
                  </a:cxn>
                  <a:cxn ang="0">
                    <a:pos x="T8" y="T9"/>
                  </a:cxn>
                  <a:cxn ang="0">
                    <a:pos x="T10" y="T11"/>
                  </a:cxn>
                </a:cxnLst>
                <a:rect l="0" t="0" r="r" b="b"/>
                <a:pathLst>
                  <a:path w="82" h="42">
                    <a:moveTo>
                      <a:pt x="82" y="42"/>
                    </a:moveTo>
                    <a:cubicBezTo>
                      <a:pt x="82" y="41"/>
                      <a:pt x="82" y="41"/>
                      <a:pt x="82" y="41"/>
                    </a:cubicBezTo>
                    <a:cubicBezTo>
                      <a:pt x="82" y="18"/>
                      <a:pt x="64" y="0"/>
                      <a:pt x="41" y="0"/>
                    </a:cubicBezTo>
                    <a:cubicBezTo>
                      <a:pt x="18" y="0"/>
                      <a:pt x="0" y="18"/>
                      <a:pt x="0" y="41"/>
                    </a:cubicBezTo>
                    <a:cubicBezTo>
                      <a:pt x="0" y="42"/>
                      <a:pt x="0" y="42"/>
                      <a:pt x="0" y="42"/>
                    </a:cubicBezTo>
                    <a:lnTo>
                      <a:pt x="82"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0" name="Freeform 68"/>
              <p:cNvSpPr/>
              <p:nvPr/>
            </p:nvSpPr>
            <p:spPr bwMode="auto">
              <a:xfrm>
                <a:off x="7999413" y="655638"/>
                <a:ext cx="239713" cy="360363"/>
              </a:xfrm>
              <a:custGeom>
                <a:avLst/>
                <a:gdLst>
                  <a:gd name="T0" fmla="*/ 0 w 82"/>
                  <a:gd name="T1" fmla="*/ 0 h 123"/>
                  <a:gd name="T2" fmla="*/ 0 w 82"/>
                  <a:gd name="T3" fmla="*/ 82 h 123"/>
                  <a:gd name="T4" fmla="*/ 41 w 82"/>
                  <a:gd name="T5" fmla="*/ 123 h 123"/>
                  <a:gd name="T6" fmla="*/ 82 w 82"/>
                  <a:gd name="T7" fmla="*/ 82 h 123"/>
                  <a:gd name="T8" fmla="*/ 82 w 82"/>
                  <a:gd name="T9" fmla="*/ 0 h 123"/>
                  <a:gd name="T10" fmla="*/ 0 w 82"/>
                  <a:gd name="T11" fmla="*/ 0 h 123"/>
                </a:gdLst>
                <a:ahLst/>
                <a:cxnLst>
                  <a:cxn ang="0">
                    <a:pos x="T0" y="T1"/>
                  </a:cxn>
                  <a:cxn ang="0">
                    <a:pos x="T2" y="T3"/>
                  </a:cxn>
                  <a:cxn ang="0">
                    <a:pos x="T4" y="T5"/>
                  </a:cxn>
                  <a:cxn ang="0">
                    <a:pos x="T6" y="T7"/>
                  </a:cxn>
                  <a:cxn ang="0">
                    <a:pos x="T8" y="T9"/>
                  </a:cxn>
                  <a:cxn ang="0">
                    <a:pos x="T10" y="T11"/>
                  </a:cxn>
                </a:cxnLst>
                <a:rect l="0" t="0" r="r" b="b"/>
                <a:pathLst>
                  <a:path w="82" h="123">
                    <a:moveTo>
                      <a:pt x="0" y="0"/>
                    </a:moveTo>
                    <a:cubicBezTo>
                      <a:pt x="0" y="82"/>
                      <a:pt x="0" y="82"/>
                      <a:pt x="0" y="82"/>
                    </a:cubicBezTo>
                    <a:cubicBezTo>
                      <a:pt x="0" y="105"/>
                      <a:pt x="18" y="123"/>
                      <a:pt x="41" y="123"/>
                    </a:cubicBezTo>
                    <a:cubicBezTo>
                      <a:pt x="64" y="123"/>
                      <a:pt x="82" y="105"/>
                      <a:pt x="82" y="82"/>
                    </a:cubicBezTo>
                    <a:cubicBezTo>
                      <a:pt x="82" y="0"/>
                      <a:pt x="82" y="0"/>
                      <a:pt x="8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grpSp>
      </p:grpSp>
      <p:grpSp>
        <p:nvGrpSpPr>
          <p:cNvPr id="10259" name="组合 70"/>
          <p:cNvGrpSpPr/>
          <p:nvPr/>
        </p:nvGrpSpPr>
        <p:grpSpPr>
          <a:xfrm>
            <a:off x="5151438" y="5419725"/>
            <a:ext cx="835025" cy="835025"/>
            <a:chOff x="3493455" y="4805489"/>
            <a:chExt cx="476336" cy="476336"/>
          </a:xfrm>
        </p:grpSpPr>
        <p:sp>
          <p:nvSpPr>
            <p:cNvPr id="72" name="椭圆 71"/>
            <p:cNvSpPr/>
            <p:nvPr/>
          </p:nvSpPr>
          <p:spPr>
            <a:xfrm>
              <a:off x="3493455" y="4805489"/>
              <a:ext cx="476336" cy="476336"/>
            </a:xfrm>
            <a:prstGeom prst="ellipse">
              <a:avLst/>
            </a:prstGeom>
            <a:solidFill>
              <a:srgbClr val="C57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黑体" panose="02010609060101010101" charset="-122"/>
                <a:ea typeface="黑体" panose="02010609060101010101" charset="-122"/>
                <a:cs typeface="+mn-ea"/>
                <a:sym typeface="+mn-lt"/>
              </a:endParaRPr>
            </a:p>
          </p:txBody>
        </p:sp>
        <p:grpSp>
          <p:nvGrpSpPr>
            <p:cNvPr id="73" name="组合 72"/>
            <p:cNvGrpSpPr/>
            <p:nvPr/>
          </p:nvGrpSpPr>
          <p:grpSpPr>
            <a:xfrm>
              <a:off x="3587213" y="4902911"/>
              <a:ext cx="288821" cy="281492"/>
              <a:chOff x="7770813" y="763588"/>
              <a:chExt cx="1376363" cy="1341438"/>
            </a:xfrm>
            <a:solidFill>
              <a:schemeClr val="bg1"/>
            </a:solidFill>
            <a:effectLst/>
          </p:grpSpPr>
          <p:sp>
            <p:nvSpPr>
              <p:cNvPr id="74" name="Freeform 30"/>
              <p:cNvSpPr/>
              <p:nvPr/>
            </p:nvSpPr>
            <p:spPr bwMode="auto">
              <a:xfrm>
                <a:off x="7770813" y="1501776"/>
                <a:ext cx="214313" cy="120650"/>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3"/>
                      <a:pt x="75" y="21"/>
                    </a:cubicBezTo>
                    <a:cubicBezTo>
                      <a:pt x="75" y="10"/>
                      <a:pt x="65" y="0"/>
                      <a:pt x="54" y="0"/>
                    </a:cubicBezTo>
                    <a:cubicBezTo>
                      <a:pt x="21" y="0"/>
                      <a:pt x="21" y="0"/>
                      <a:pt x="21" y="0"/>
                    </a:cubicBezTo>
                    <a:cubicBezTo>
                      <a:pt x="9" y="0"/>
                      <a:pt x="0" y="10"/>
                      <a:pt x="0" y="21"/>
                    </a:cubicBezTo>
                    <a:cubicBezTo>
                      <a:pt x="0" y="33"/>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5" name="Freeform 31"/>
              <p:cNvSpPr/>
              <p:nvPr/>
            </p:nvSpPr>
            <p:spPr bwMode="auto">
              <a:xfrm>
                <a:off x="7770813" y="992188"/>
                <a:ext cx="214313" cy="120650"/>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2"/>
                      <a:pt x="75" y="21"/>
                    </a:cubicBezTo>
                    <a:cubicBezTo>
                      <a:pt x="75" y="10"/>
                      <a:pt x="65" y="0"/>
                      <a:pt x="54" y="0"/>
                    </a:cubicBezTo>
                    <a:cubicBezTo>
                      <a:pt x="21" y="0"/>
                      <a:pt x="21" y="0"/>
                      <a:pt x="21" y="0"/>
                    </a:cubicBezTo>
                    <a:cubicBezTo>
                      <a:pt x="9" y="0"/>
                      <a:pt x="0" y="10"/>
                      <a:pt x="0" y="21"/>
                    </a:cubicBezTo>
                    <a:cubicBezTo>
                      <a:pt x="0" y="32"/>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6" name="Freeform 32"/>
              <p:cNvSpPr/>
              <p:nvPr/>
            </p:nvSpPr>
            <p:spPr bwMode="auto">
              <a:xfrm>
                <a:off x="7770813" y="1247776"/>
                <a:ext cx="214313" cy="119063"/>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3"/>
                      <a:pt x="75" y="21"/>
                    </a:cubicBezTo>
                    <a:cubicBezTo>
                      <a:pt x="75" y="10"/>
                      <a:pt x="65" y="0"/>
                      <a:pt x="54" y="0"/>
                    </a:cubicBezTo>
                    <a:cubicBezTo>
                      <a:pt x="21" y="0"/>
                      <a:pt x="21" y="0"/>
                      <a:pt x="21" y="0"/>
                    </a:cubicBezTo>
                    <a:cubicBezTo>
                      <a:pt x="9" y="0"/>
                      <a:pt x="0" y="10"/>
                      <a:pt x="0" y="21"/>
                    </a:cubicBezTo>
                    <a:cubicBezTo>
                      <a:pt x="0" y="33"/>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7" name="Freeform 33"/>
              <p:cNvSpPr/>
              <p:nvPr/>
            </p:nvSpPr>
            <p:spPr bwMode="auto">
              <a:xfrm>
                <a:off x="7770813" y="1758951"/>
                <a:ext cx="214313" cy="117475"/>
              </a:xfrm>
              <a:custGeom>
                <a:avLst/>
                <a:gdLst>
                  <a:gd name="T0" fmla="*/ 75 w 75"/>
                  <a:gd name="T1" fmla="*/ 20 h 41"/>
                  <a:gd name="T2" fmla="*/ 54 w 75"/>
                  <a:gd name="T3" fmla="*/ 0 h 41"/>
                  <a:gd name="T4" fmla="*/ 21 w 75"/>
                  <a:gd name="T5" fmla="*/ 0 h 41"/>
                  <a:gd name="T6" fmla="*/ 0 w 75"/>
                  <a:gd name="T7" fmla="*/ 20 h 41"/>
                  <a:gd name="T8" fmla="*/ 21 w 75"/>
                  <a:gd name="T9" fmla="*/ 41 h 41"/>
                  <a:gd name="T10" fmla="*/ 54 w 75"/>
                  <a:gd name="T11" fmla="*/ 41 h 41"/>
                  <a:gd name="T12" fmla="*/ 75 w 75"/>
                  <a:gd name="T13" fmla="*/ 20 h 41"/>
                </a:gdLst>
                <a:ahLst/>
                <a:cxnLst>
                  <a:cxn ang="0">
                    <a:pos x="T0" y="T1"/>
                  </a:cxn>
                  <a:cxn ang="0">
                    <a:pos x="T2" y="T3"/>
                  </a:cxn>
                  <a:cxn ang="0">
                    <a:pos x="T4" y="T5"/>
                  </a:cxn>
                  <a:cxn ang="0">
                    <a:pos x="T6" y="T7"/>
                  </a:cxn>
                  <a:cxn ang="0">
                    <a:pos x="T8" y="T9"/>
                  </a:cxn>
                  <a:cxn ang="0">
                    <a:pos x="T10" y="T11"/>
                  </a:cxn>
                  <a:cxn ang="0">
                    <a:pos x="T12" y="T13"/>
                  </a:cxn>
                </a:cxnLst>
                <a:rect l="0" t="0" r="r" b="b"/>
                <a:pathLst>
                  <a:path w="75" h="41">
                    <a:moveTo>
                      <a:pt x="75" y="20"/>
                    </a:moveTo>
                    <a:cubicBezTo>
                      <a:pt x="75" y="9"/>
                      <a:pt x="65" y="0"/>
                      <a:pt x="54" y="0"/>
                    </a:cubicBezTo>
                    <a:cubicBezTo>
                      <a:pt x="21" y="0"/>
                      <a:pt x="21" y="0"/>
                      <a:pt x="21" y="0"/>
                    </a:cubicBezTo>
                    <a:cubicBezTo>
                      <a:pt x="9" y="0"/>
                      <a:pt x="0" y="9"/>
                      <a:pt x="0" y="20"/>
                    </a:cubicBezTo>
                    <a:cubicBezTo>
                      <a:pt x="0" y="32"/>
                      <a:pt x="9" y="41"/>
                      <a:pt x="21" y="41"/>
                    </a:cubicBezTo>
                    <a:cubicBezTo>
                      <a:pt x="54" y="41"/>
                      <a:pt x="54" y="41"/>
                      <a:pt x="54" y="41"/>
                    </a:cubicBezTo>
                    <a:cubicBezTo>
                      <a:pt x="65" y="41"/>
                      <a:pt x="75" y="32"/>
                      <a:pt x="7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8" name="Freeform 34"/>
              <p:cNvSpPr>
                <a:spLocks noEditPoints="1"/>
              </p:cNvSpPr>
              <p:nvPr/>
            </p:nvSpPr>
            <p:spPr bwMode="auto">
              <a:xfrm>
                <a:off x="7859713" y="763588"/>
                <a:ext cx="1173163" cy="1341438"/>
              </a:xfrm>
              <a:custGeom>
                <a:avLst/>
                <a:gdLst>
                  <a:gd name="T0" fmla="*/ 368 w 411"/>
                  <a:gd name="T1" fmla="*/ 0 h 469"/>
                  <a:gd name="T2" fmla="*/ 42 w 411"/>
                  <a:gd name="T3" fmla="*/ 0 h 469"/>
                  <a:gd name="T4" fmla="*/ 0 w 411"/>
                  <a:gd name="T5" fmla="*/ 43 h 469"/>
                  <a:gd name="T6" fmla="*/ 0 w 411"/>
                  <a:gd name="T7" fmla="*/ 68 h 469"/>
                  <a:gd name="T8" fmla="*/ 23 w 411"/>
                  <a:gd name="T9" fmla="*/ 68 h 469"/>
                  <a:gd name="T10" fmla="*/ 56 w 411"/>
                  <a:gd name="T11" fmla="*/ 101 h 469"/>
                  <a:gd name="T12" fmla="*/ 23 w 411"/>
                  <a:gd name="T13" fmla="*/ 134 h 469"/>
                  <a:gd name="T14" fmla="*/ 0 w 411"/>
                  <a:gd name="T15" fmla="*/ 134 h 469"/>
                  <a:gd name="T16" fmla="*/ 0 w 411"/>
                  <a:gd name="T17" fmla="*/ 157 h 469"/>
                  <a:gd name="T18" fmla="*/ 23 w 411"/>
                  <a:gd name="T19" fmla="*/ 157 h 469"/>
                  <a:gd name="T20" fmla="*/ 56 w 411"/>
                  <a:gd name="T21" fmla="*/ 190 h 469"/>
                  <a:gd name="T22" fmla="*/ 23 w 411"/>
                  <a:gd name="T23" fmla="*/ 223 h 469"/>
                  <a:gd name="T24" fmla="*/ 0 w 411"/>
                  <a:gd name="T25" fmla="*/ 223 h 469"/>
                  <a:gd name="T26" fmla="*/ 0 w 411"/>
                  <a:gd name="T27" fmla="*/ 246 h 469"/>
                  <a:gd name="T28" fmla="*/ 23 w 411"/>
                  <a:gd name="T29" fmla="*/ 246 h 469"/>
                  <a:gd name="T30" fmla="*/ 56 w 411"/>
                  <a:gd name="T31" fmla="*/ 279 h 469"/>
                  <a:gd name="T32" fmla="*/ 23 w 411"/>
                  <a:gd name="T33" fmla="*/ 312 h 469"/>
                  <a:gd name="T34" fmla="*/ 0 w 411"/>
                  <a:gd name="T35" fmla="*/ 312 h 469"/>
                  <a:gd name="T36" fmla="*/ 0 w 411"/>
                  <a:gd name="T37" fmla="*/ 335 h 469"/>
                  <a:gd name="T38" fmla="*/ 23 w 411"/>
                  <a:gd name="T39" fmla="*/ 335 h 469"/>
                  <a:gd name="T40" fmla="*/ 56 w 411"/>
                  <a:gd name="T41" fmla="*/ 368 h 469"/>
                  <a:gd name="T42" fmla="*/ 23 w 411"/>
                  <a:gd name="T43" fmla="*/ 401 h 469"/>
                  <a:gd name="T44" fmla="*/ 0 w 411"/>
                  <a:gd name="T45" fmla="*/ 401 h 469"/>
                  <a:gd name="T46" fmla="*/ 0 w 411"/>
                  <a:gd name="T47" fmla="*/ 426 h 469"/>
                  <a:gd name="T48" fmla="*/ 42 w 411"/>
                  <a:gd name="T49" fmla="*/ 469 h 469"/>
                  <a:gd name="T50" fmla="*/ 368 w 411"/>
                  <a:gd name="T51" fmla="*/ 469 h 469"/>
                  <a:gd name="T52" fmla="*/ 411 w 411"/>
                  <a:gd name="T53" fmla="*/ 426 h 469"/>
                  <a:gd name="T54" fmla="*/ 411 w 411"/>
                  <a:gd name="T55" fmla="*/ 43 h 469"/>
                  <a:gd name="T56" fmla="*/ 368 w 411"/>
                  <a:gd name="T57" fmla="*/ 0 h 469"/>
                  <a:gd name="T58" fmla="*/ 212 w 411"/>
                  <a:gd name="T59" fmla="*/ 87 h 469"/>
                  <a:gd name="T60" fmla="*/ 271 w 411"/>
                  <a:gd name="T61" fmla="*/ 146 h 469"/>
                  <a:gd name="T62" fmla="*/ 212 w 411"/>
                  <a:gd name="T63" fmla="*/ 205 h 469"/>
                  <a:gd name="T64" fmla="*/ 153 w 411"/>
                  <a:gd name="T65" fmla="*/ 146 h 469"/>
                  <a:gd name="T66" fmla="*/ 212 w 411"/>
                  <a:gd name="T67" fmla="*/ 87 h 469"/>
                  <a:gd name="T68" fmla="*/ 307 w 411"/>
                  <a:gd name="T69" fmla="*/ 363 h 469"/>
                  <a:gd name="T70" fmla="*/ 307 w 411"/>
                  <a:gd name="T71" fmla="*/ 363 h 469"/>
                  <a:gd name="T72" fmla="*/ 212 w 411"/>
                  <a:gd name="T73" fmla="*/ 383 h 469"/>
                  <a:gd name="T74" fmla="*/ 117 w 411"/>
                  <a:gd name="T75" fmla="*/ 363 h 469"/>
                  <a:gd name="T76" fmla="*/ 117 w 411"/>
                  <a:gd name="T77" fmla="*/ 363 h 469"/>
                  <a:gd name="T78" fmla="*/ 117 w 411"/>
                  <a:gd name="T79" fmla="*/ 306 h 469"/>
                  <a:gd name="T80" fmla="*/ 180 w 411"/>
                  <a:gd name="T81" fmla="*/ 215 h 469"/>
                  <a:gd name="T82" fmla="*/ 212 w 411"/>
                  <a:gd name="T83" fmla="*/ 257 h 469"/>
                  <a:gd name="T84" fmla="*/ 244 w 411"/>
                  <a:gd name="T85" fmla="*/ 215 h 469"/>
                  <a:gd name="T86" fmla="*/ 307 w 411"/>
                  <a:gd name="T87" fmla="*/ 306 h 469"/>
                  <a:gd name="T88" fmla="*/ 307 w 411"/>
                  <a:gd name="T89" fmla="*/ 3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1" h="469">
                    <a:moveTo>
                      <a:pt x="368" y="0"/>
                    </a:moveTo>
                    <a:cubicBezTo>
                      <a:pt x="42" y="0"/>
                      <a:pt x="42" y="0"/>
                      <a:pt x="42" y="0"/>
                    </a:cubicBezTo>
                    <a:cubicBezTo>
                      <a:pt x="19" y="0"/>
                      <a:pt x="0" y="20"/>
                      <a:pt x="0" y="43"/>
                    </a:cubicBezTo>
                    <a:cubicBezTo>
                      <a:pt x="0" y="68"/>
                      <a:pt x="0" y="68"/>
                      <a:pt x="0" y="68"/>
                    </a:cubicBezTo>
                    <a:cubicBezTo>
                      <a:pt x="23" y="68"/>
                      <a:pt x="23" y="68"/>
                      <a:pt x="23" y="68"/>
                    </a:cubicBezTo>
                    <a:cubicBezTo>
                      <a:pt x="41" y="68"/>
                      <a:pt x="56" y="83"/>
                      <a:pt x="56" y="101"/>
                    </a:cubicBezTo>
                    <a:cubicBezTo>
                      <a:pt x="56" y="119"/>
                      <a:pt x="41" y="134"/>
                      <a:pt x="23" y="134"/>
                    </a:cubicBezTo>
                    <a:cubicBezTo>
                      <a:pt x="0" y="134"/>
                      <a:pt x="0" y="134"/>
                      <a:pt x="0" y="134"/>
                    </a:cubicBezTo>
                    <a:cubicBezTo>
                      <a:pt x="0" y="157"/>
                      <a:pt x="0" y="157"/>
                      <a:pt x="0" y="157"/>
                    </a:cubicBezTo>
                    <a:cubicBezTo>
                      <a:pt x="23" y="157"/>
                      <a:pt x="23" y="157"/>
                      <a:pt x="23" y="157"/>
                    </a:cubicBezTo>
                    <a:cubicBezTo>
                      <a:pt x="41" y="157"/>
                      <a:pt x="56" y="172"/>
                      <a:pt x="56" y="190"/>
                    </a:cubicBezTo>
                    <a:cubicBezTo>
                      <a:pt x="56" y="208"/>
                      <a:pt x="41" y="223"/>
                      <a:pt x="23" y="223"/>
                    </a:cubicBezTo>
                    <a:cubicBezTo>
                      <a:pt x="0" y="223"/>
                      <a:pt x="0" y="223"/>
                      <a:pt x="0" y="223"/>
                    </a:cubicBezTo>
                    <a:cubicBezTo>
                      <a:pt x="0" y="246"/>
                      <a:pt x="0" y="246"/>
                      <a:pt x="0" y="246"/>
                    </a:cubicBezTo>
                    <a:cubicBezTo>
                      <a:pt x="23" y="246"/>
                      <a:pt x="23" y="246"/>
                      <a:pt x="23" y="246"/>
                    </a:cubicBezTo>
                    <a:cubicBezTo>
                      <a:pt x="41" y="246"/>
                      <a:pt x="56" y="261"/>
                      <a:pt x="56" y="279"/>
                    </a:cubicBezTo>
                    <a:cubicBezTo>
                      <a:pt x="56" y="298"/>
                      <a:pt x="41" y="312"/>
                      <a:pt x="23" y="312"/>
                    </a:cubicBezTo>
                    <a:cubicBezTo>
                      <a:pt x="0" y="312"/>
                      <a:pt x="0" y="312"/>
                      <a:pt x="0" y="312"/>
                    </a:cubicBezTo>
                    <a:cubicBezTo>
                      <a:pt x="0" y="335"/>
                      <a:pt x="0" y="335"/>
                      <a:pt x="0" y="335"/>
                    </a:cubicBezTo>
                    <a:cubicBezTo>
                      <a:pt x="23" y="335"/>
                      <a:pt x="23" y="335"/>
                      <a:pt x="23" y="335"/>
                    </a:cubicBezTo>
                    <a:cubicBezTo>
                      <a:pt x="41" y="335"/>
                      <a:pt x="56" y="350"/>
                      <a:pt x="56" y="368"/>
                    </a:cubicBezTo>
                    <a:cubicBezTo>
                      <a:pt x="56" y="387"/>
                      <a:pt x="41" y="401"/>
                      <a:pt x="23" y="401"/>
                    </a:cubicBezTo>
                    <a:cubicBezTo>
                      <a:pt x="0" y="401"/>
                      <a:pt x="0" y="401"/>
                      <a:pt x="0" y="401"/>
                    </a:cubicBezTo>
                    <a:cubicBezTo>
                      <a:pt x="0" y="426"/>
                      <a:pt x="0" y="426"/>
                      <a:pt x="0" y="426"/>
                    </a:cubicBezTo>
                    <a:cubicBezTo>
                      <a:pt x="0" y="450"/>
                      <a:pt x="19" y="469"/>
                      <a:pt x="42" y="469"/>
                    </a:cubicBezTo>
                    <a:cubicBezTo>
                      <a:pt x="368" y="469"/>
                      <a:pt x="368" y="469"/>
                      <a:pt x="368" y="469"/>
                    </a:cubicBezTo>
                    <a:cubicBezTo>
                      <a:pt x="392" y="469"/>
                      <a:pt x="411" y="450"/>
                      <a:pt x="411" y="426"/>
                    </a:cubicBezTo>
                    <a:cubicBezTo>
                      <a:pt x="411" y="43"/>
                      <a:pt x="411" y="43"/>
                      <a:pt x="411" y="43"/>
                    </a:cubicBezTo>
                    <a:cubicBezTo>
                      <a:pt x="411" y="20"/>
                      <a:pt x="392" y="0"/>
                      <a:pt x="368" y="0"/>
                    </a:cubicBezTo>
                    <a:close/>
                    <a:moveTo>
                      <a:pt x="212" y="87"/>
                    </a:moveTo>
                    <a:cubicBezTo>
                      <a:pt x="245" y="87"/>
                      <a:pt x="271" y="113"/>
                      <a:pt x="271" y="146"/>
                    </a:cubicBezTo>
                    <a:cubicBezTo>
                      <a:pt x="271" y="179"/>
                      <a:pt x="245" y="205"/>
                      <a:pt x="212" y="205"/>
                    </a:cubicBezTo>
                    <a:cubicBezTo>
                      <a:pt x="179" y="205"/>
                      <a:pt x="153" y="179"/>
                      <a:pt x="153" y="146"/>
                    </a:cubicBezTo>
                    <a:cubicBezTo>
                      <a:pt x="153" y="113"/>
                      <a:pt x="179" y="87"/>
                      <a:pt x="212" y="87"/>
                    </a:cubicBezTo>
                    <a:close/>
                    <a:moveTo>
                      <a:pt x="307" y="363"/>
                    </a:moveTo>
                    <a:cubicBezTo>
                      <a:pt x="307" y="363"/>
                      <a:pt x="307" y="363"/>
                      <a:pt x="307" y="363"/>
                    </a:cubicBezTo>
                    <a:cubicBezTo>
                      <a:pt x="305" y="374"/>
                      <a:pt x="263" y="383"/>
                      <a:pt x="212" y="383"/>
                    </a:cubicBezTo>
                    <a:cubicBezTo>
                      <a:pt x="161" y="383"/>
                      <a:pt x="119" y="374"/>
                      <a:pt x="117" y="363"/>
                    </a:cubicBezTo>
                    <a:cubicBezTo>
                      <a:pt x="117" y="363"/>
                      <a:pt x="117" y="363"/>
                      <a:pt x="117" y="363"/>
                    </a:cubicBezTo>
                    <a:cubicBezTo>
                      <a:pt x="117" y="306"/>
                      <a:pt x="117" y="306"/>
                      <a:pt x="117" y="306"/>
                    </a:cubicBezTo>
                    <a:cubicBezTo>
                      <a:pt x="117" y="264"/>
                      <a:pt x="143" y="228"/>
                      <a:pt x="180" y="215"/>
                    </a:cubicBezTo>
                    <a:cubicBezTo>
                      <a:pt x="212" y="257"/>
                      <a:pt x="212" y="257"/>
                      <a:pt x="212" y="257"/>
                    </a:cubicBezTo>
                    <a:cubicBezTo>
                      <a:pt x="244" y="215"/>
                      <a:pt x="244" y="215"/>
                      <a:pt x="244" y="215"/>
                    </a:cubicBezTo>
                    <a:cubicBezTo>
                      <a:pt x="281" y="228"/>
                      <a:pt x="307" y="264"/>
                      <a:pt x="307" y="306"/>
                    </a:cubicBezTo>
                    <a:lnTo>
                      <a:pt x="307" y="3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79" name="Freeform 35"/>
              <p:cNvSpPr/>
              <p:nvPr/>
            </p:nvSpPr>
            <p:spPr bwMode="auto">
              <a:xfrm>
                <a:off x="9056688" y="892176"/>
                <a:ext cx="90488" cy="169863"/>
              </a:xfrm>
              <a:custGeom>
                <a:avLst/>
                <a:gdLst>
                  <a:gd name="T0" fmla="*/ 23 w 32"/>
                  <a:gd name="T1" fmla="*/ 0 h 59"/>
                  <a:gd name="T2" fmla="*/ 9 w 32"/>
                  <a:gd name="T3" fmla="*/ 0 h 59"/>
                  <a:gd name="T4" fmla="*/ 0 w 32"/>
                  <a:gd name="T5" fmla="*/ 8 h 59"/>
                  <a:gd name="T6" fmla="*/ 0 w 32"/>
                  <a:gd name="T7" fmla="*/ 59 h 59"/>
                  <a:gd name="T8" fmla="*/ 9 w 32"/>
                  <a:gd name="T9" fmla="*/ 51 h 59"/>
                  <a:gd name="T10" fmla="*/ 23 w 32"/>
                  <a:gd name="T11" fmla="*/ 51 h 59"/>
                  <a:gd name="T12" fmla="*/ 32 w 32"/>
                  <a:gd name="T13" fmla="*/ 59 h 59"/>
                  <a:gd name="T14" fmla="*/ 32 w 32"/>
                  <a:gd name="T15" fmla="*/ 8 h 59"/>
                  <a:gd name="T16" fmla="*/ 23 w 3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9">
                    <a:moveTo>
                      <a:pt x="23" y="0"/>
                    </a:moveTo>
                    <a:cubicBezTo>
                      <a:pt x="9" y="0"/>
                      <a:pt x="9" y="0"/>
                      <a:pt x="9" y="0"/>
                    </a:cubicBezTo>
                    <a:cubicBezTo>
                      <a:pt x="4" y="0"/>
                      <a:pt x="0" y="4"/>
                      <a:pt x="0" y="8"/>
                    </a:cubicBezTo>
                    <a:cubicBezTo>
                      <a:pt x="0" y="59"/>
                      <a:pt x="0" y="59"/>
                      <a:pt x="0" y="59"/>
                    </a:cubicBezTo>
                    <a:cubicBezTo>
                      <a:pt x="0" y="55"/>
                      <a:pt x="4" y="51"/>
                      <a:pt x="9" y="51"/>
                    </a:cubicBezTo>
                    <a:cubicBezTo>
                      <a:pt x="23" y="51"/>
                      <a:pt x="23" y="51"/>
                      <a:pt x="23" y="51"/>
                    </a:cubicBezTo>
                    <a:cubicBezTo>
                      <a:pt x="28" y="51"/>
                      <a:pt x="32" y="55"/>
                      <a:pt x="32" y="59"/>
                    </a:cubicBezTo>
                    <a:cubicBezTo>
                      <a:pt x="32" y="8"/>
                      <a:pt x="32" y="8"/>
                      <a:pt x="32" y="8"/>
                    </a:cubicBezTo>
                    <a:cubicBezTo>
                      <a:pt x="32" y="4"/>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80" name="Freeform 36"/>
              <p:cNvSpPr/>
              <p:nvPr/>
            </p:nvSpPr>
            <p:spPr bwMode="auto">
              <a:xfrm>
                <a:off x="9056688" y="1076326"/>
                <a:ext cx="90488" cy="171450"/>
              </a:xfrm>
              <a:custGeom>
                <a:avLst/>
                <a:gdLst>
                  <a:gd name="T0" fmla="*/ 23 w 32"/>
                  <a:gd name="T1" fmla="*/ 0 h 60"/>
                  <a:gd name="T2" fmla="*/ 9 w 32"/>
                  <a:gd name="T3" fmla="*/ 0 h 60"/>
                  <a:gd name="T4" fmla="*/ 0 w 32"/>
                  <a:gd name="T5" fmla="*/ 9 h 60"/>
                  <a:gd name="T6" fmla="*/ 0 w 32"/>
                  <a:gd name="T7" fmla="*/ 60 h 60"/>
                  <a:gd name="T8" fmla="*/ 9 w 32"/>
                  <a:gd name="T9" fmla="*/ 51 h 60"/>
                  <a:gd name="T10" fmla="*/ 23 w 32"/>
                  <a:gd name="T11" fmla="*/ 51 h 60"/>
                  <a:gd name="T12" fmla="*/ 32 w 32"/>
                  <a:gd name="T13" fmla="*/ 60 h 60"/>
                  <a:gd name="T14" fmla="*/ 32 w 32"/>
                  <a:gd name="T15" fmla="*/ 9 h 60"/>
                  <a:gd name="T16" fmla="*/ 23 w 32"/>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0">
                    <a:moveTo>
                      <a:pt x="23" y="0"/>
                    </a:moveTo>
                    <a:cubicBezTo>
                      <a:pt x="9" y="0"/>
                      <a:pt x="9" y="0"/>
                      <a:pt x="9" y="0"/>
                    </a:cubicBezTo>
                    <a:cubicBezTo>
                      <a:pt x="4" y="0"/>
                      <a:pt x="0" y="4"/>
                      <a:pt x="0" y="9"/>
                    </a:cubicBezTo>
                    <a:cubicBezTo>
                      <a:pt x="0" y="60"/>
                      <a:pt x="0" y="60"/>
                      <a:pt x="0" y="60"/>
                    </a:cubicBezTo>
                    <a:cubicBezTo>
                      <a:pt x="0" y="55"/>
                      <a:pt x="4" y="51"/>
                      <a:pt x="9" y="51"/>
                    </a:cubicBezTo>
                    <a:cubicBezTo>
                      <a:pt x="23" y="51"/>
                      <a:pt x="23" y="51"/>
                      <a:pt x="23" y="51"/>
                    </a:cubicBezTo>
                    <a:cubicBezTo>
                      <a:pt x="28" y="51"/>
                      <a:pt x="32" y="55"/>
                      <a:pt x="32" y="60"/>
                    </a:cubicBezTo>
                    <a:cubicBezTo>
                      <a:pt x="32" y="9"/>
                      <a:pt x="32" y="9"/>
                      <a:pt x="32" y="9"/>
                    </a:cubicBezTo>
                    <a:cubicBezTo>
                      <a:pt x="32" y="4"/>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sp>
            <p:nvSpPr>
              <p:cNvPr id="81" name="Freeform 37"/>
              <p:cNvSpPr/>
              <p:nvPr/>
            </p:nvSpPr>
            <p:spPr bwMode="auto">
              <a:xfrm>
                <a:off x="9056688" y="1252538"/>
                <a:ext cx="90488" cy="209550"/>
              </a:xfrm>
              <a:custGeom>
                <a:avLst/>
                <a:gdLst>
                  <a:gd name="T0" fmla="*/ 32 w 32"/>
                  <a:gd name="T1" fmla="*/ 64 h 73"/>
                  <a:gd name="T2" fmla="*/ 23 w 32"/>
                  <a:gd name="T3" fmla="*/ 73 h 73"/>
                  <a:gd name="T4" fmla="*/ 9 w 32"/>
                  <a:gd name="T5" fmla="*/ 73 h 73"/>
                  <a:gd name="T6" fmla="*/ 0 w 32"/>
                  <a:gd name="T7" fmla="*/ 64 h 73"/>
                  <a:gd name="T8" fmla="*/ 0 w 32"/>
                  <a:gd name="T9" fmla="*/ 9 h 73"/>
                  <a:gd name="T10" fmla="*/ 9 w 32"/>
                  <a:gd name="T11" fmla="*/ 0 h 73"/>
                  <a:gd name="T12" fmla="*/ 23 w 32"/>
                  <a:gd name="T13" fmla="*/ 0 h 73"/>
                  <a:gd name="T14" fmla="*/ 32 w 32"/>
                  <a:gd name="T15" fmla="*/ 9 h 73"/>
                  <a:gd name="T16" fmla="*/ 32 w 32"/>
                  <a:gd name="T17"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3">
                    <a:moveTo>
                      <a:pt x="32" y="64"/>
                    </a:moveTo>
                    <a:cubicBezTo>
                      <a:pt x="32" y="69"/>
                      <a:pt x="28" y="73"/>
                      <a:pt x="23" y="73"/>
                    </a:cubicBezTo>
                    <a:cubicBezTo>
                      <a:pt x="9" y="73"/>
                      <a:pt x="9" y="73"/>
                      <a:pt x="9" y="73"/>
                    </a:cubicBezTo>
                    <a:cubicBezTo>
                      <a:pt x="4" y="73"/>
                      <a:pt x="0" y="69"/>
                      <a:pt x="0" y="64"/>
                    </a:cubicBezTo>
                    <a:cubicBezTo>
                      <a:pt x="0" y="9"/>
                      <a:pt x="0" y="9"/>
                      <a:pt x="0" y="9"/>
                    </a:cubicBezTo>
                    <a:cubicBezTo>
                      <a:pt x="0" y="4"/>
                      <a:pt x="4" y="0"/>
                      <a:pt x="9" y="0"/>
                    </a:cubicBezTo>
                    <a:cubicBezTo>
                      <a:pt x="23" y="0"/>
                      <a:pt x="23" y="0"/>
                      <a:pt x="23" y="0"/>
                    </a:cubicBezTo>
                    <a:cubicBezTo>
                      <a:pt x="28" y="0"/>
                      <a:pt x="32" y="4"/>
                      <a:pt x="32" y="9"/>
                    </a:cubicBezTo>
                    <a:lnTo>
                      <a:pt x="32"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ea"/>
                  <a:sym typeface="+mn-lt"/>
                </a:endParaRPr>
              </a:p>
            </p:txBody>
          </p:sp>
        </p:grpSp>
      </p:grpSp>
      <p:sp>
        <p:nvSpPr>
          <p:cNvPr id="82" name="椭圆 81"/>
          <p:cNvSpPr/>
          <p:nvPr/>
        </p:nvSpPr>
        <p:spPr>
          <a:xfrm>
            <a:off x="9680575" y="4733925"/>
            <a:ext cx="882650" cy="882650"/>
          </a:xfrm>
          <a:prstGeom prst="ellipse">
            <a:avLst/>
          </a:prstGeom>
          <a:solidFill>
            <a:srgbClr val="C5785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黑体" panose="02010609060101010101" charset="-122"/>
              <a:ea typeface="黑体" panose="02010609060101010101" charset="-122"/>
              <a:cs typeface="+mn-ea"/>
              <a:sym typeface="+mn-lt"/>
            </a:endParaRPr>
          </a:p>
        </p:txBody>
      </p:sp>
      <p:sp>
        <p:nvSpPr>
          <p:cNvPr id="83" name="椭圆 82"/>
          <p:cNvSpPr/>
          <p:nvPr/>
        </p:nvSpPr>
        <p:spPr>
          <a:xfrm>
            <a:off x="10434638" y="4459288"/>
            <a:ext cx="298450" cy="298450"/>
          </a:xfrm>
          <a:prstGeom prst="ellipse">
            <a:avLst/>
          </a:prstGeom>
          <a:solidFill>
            <a:srgbClr val="C5785C">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黑体" panose="02010609060101010101" charset="-122"/>
              <a:ea typeface="黑体" panose="02010609060101010101" charset="-122"/>
              <a:cs typeface="+mn-ea"/>
              <a:sym typeface="+mn-lt"/>
            </a:endParaRPr>
          </a:p>
        </p:txBody>
      </p:sp>
      <p:sp>
        <p:nvSpPr>
          <p:cNvPr id="2" name="Text 1"/>
          <p:cNvSpPr/>
          <p:nvPr/>
        </p:nvSpPr>
        <p:spPr>
          <a:xfrm>
            <a:off x="1415867" y="695760"/>
            <a:ext cx="11601450" cy="381000"/>
          </a:xfrm>
          <a:prstGeom prst="rect">
            <a:avLst/>
          </a:prstGeom>
          <a:noFill/>
        </p:spPr>
        <p:txBody>
          <a:bodyPr wrap="square" lIns="0" tIns="0" rIns="0" bIns="0" rtlCol="0" anchor="ctr"/>
          <a:lstStyle/>
          <a:p>
            <a:pPr>
              <a:lnSpc>
                <a:spcPct val="90000"/>
              </a:lnSpc>
            </a:pPr>
            <a:r>
              <a:rPr lang="en-US" sz="40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rPr>
              <a:t>Factor Relationships</a:t>
            </a:r>
            <a:endParaRPr lang="en-US" sz="40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endParaRPr>
          </a:p>
        </p:txBody>
      </p:sp>
      <p:sp>
        <p:nvSpPr>
          <p:cNvPr id="3" name="Text 4"/>
          <p:cNvSpPr/>
          <p:nvPr/>
        </p:nvSpPr>
        <p:spPr>
          <a:xfrm>
            <a:off x="609599" y="1371600"/>
            <a:ext cx="6274279" cy="304800"/>
          </a:xfrm>
          <a:prstGeom prst="rect">
            <a:avLst/>
          </a:prstGeom>
          <a:noFill/>
        </p:spPr>
        <p:txBody>
          <a:bodyPr wrap="square" lIns="0" tIns="0" rIns="0" bIns="0" rtlCol="0" anchor="ctr"/>
          <a:lstStyle/>
          <a:p>
            <a:pPr>
              <a:lnSpc>
                <a:spcPct val="110000"/>
              </a:lnSpc>
            </a:pPr>
            <a:r>
              <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rPr>
              <a:t>Reciprocal Relationship</a:t>
            </a:r>
            <a:endPar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endParaRPr>
          </a:p>
        </p:txBody>
      </p:sp>
      <p:sp>
        <p:nvSpPr>
          <p:cNvPr id="4" name="Text 5"/>
          <p:cNvSpPr/>
          <p:nvPr/>
        </p:nvSpPr>
        <p:spPr>
          <a:xfrm>
            <a:off x="609600" y="1828800"/>
            <a:ext cx="5029200" cy="247650"/>
          </a:xfrm>
          <a:prstGeom prst="rect">
            <a:avLst/>
          </a:prstGeom>
          <a:noFill/>
        </p:spPr>
        <p:txBody>
          <a:bodyPr wrap="square" lIns="0" tIns="0" rIns="0" bIns="0" rtlCol="0" anchor="ctr"/>
          <a:lstStyle/>
          <a:p>
            <a:pPr>
              <a:lnSpc>
                <a:spcPct val="140000"/>
              </a:lnSpc>
            </a:pPr>
            <a:r>
              <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The F/P and P/F factors are reciprocals of each other:</a:t>
            </a:r>
            <a:endPar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5" name="Text 7"/>
          <p:cNvSpPr/>
          <p:nvPr/>
        </p:nvSpPr>
        <p:spPr>
          <a:xfrm>
            <a:off x="721328" y="2149611"/>
            <a:ext cx="4743450" cy="266700"/>
          </a:xfrm>
          <a:prstGeom prst="rect">
            <a:avLst/>
          </a:prstGeom>
          <a:noFill/>
        </p:spPr>
        <p:txBody>
          <a:bodyPr wrap="square" lIns="0" tIns="0" rIns="0" bIns="0" rtlCol="0" anchor="ctr"/>
          <a:lstStyle/>
          <a:p>
            <a:pPr algn="ctr">
              <a:lnSpc>
                <a:spcPct val="120000"/>
              </a:lnSpc>
            </a:pPr>
            <a:r>
              <a:rPr lang="en-US" sz="1500" b="1" dirty="0">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0"/>
              </a:rPr>
              <a:t>(P/F, i, n) = 1/(F/P, i, n)</a:t>
            </a:r>
            <a:endParaRPr lang="en-US" sz="1500" b="1" dirty="0">
              <a:solidFill>
                <a:schemeClr val="accent2">
                  <a:lumMod val="75000"/>
                </a:schemeClr>
              </a:solidFill>
              <a:latin typeface="Noto Sans SC" panose="020B0500000000000000" pitchFamily="34" charset="-122"/>
              <a:ea typeface="Noto Sans SC" panose="020B0500000000000000" pitchFamily="34" charset="-122"/>
              <a:cs typeface="Noto Sans SC" panose="020B0500000000000000" pitchFamily="34" charset="-120"/>
            </a:endParaRPr>
          </a:p>
        </p:txBody>
      </p:sp>
      <p:grpSp>
        <p:nvGrpSpPr>
          <p:cNvPr id="14" name="组合 13"/>
          <p:cNvGrpSpPr/>
          <p:nvPr/>
        </p:nvGrpSpPr>
        <p:grpSpPr>
          <a:xfrm>
            <a:off x="609600" y="2518785"/>
            <a:ext cx="4953000" cy="1219200"/>
            <a:chOff x="609600" y="3028950"/>
            <a:chExt cx="4953000" cy="1219200"/>
          </a:xfrm>
          <a:solidFill>
            <a:schemeClr val="accent2">
              <a:lumMod val="75000"/>
            </a:schemeClr>
          </a:solidFill>
        </p:grpSpPr>
        <p:sp>
          <p:nvSpPr>
            <p:cNvPr id="8" name="Shape 8"/>
            <p:cNvSpPr/>
            <p:nvPr/>
          </p:nvSpPr>
          <p:spPr>
            <a:xfrm>
              <a:off x="609600" y="3028950"/>
              <a:ext cx="4953000" cy="1219200"/>
            </a:xfrm>
            <a:custGeom>
              <a:avLst/>
              <a:gdLst/>
              <a:ahLst/>
              <a:cxnLst/>
              <a:rect l="l" t="t" r="r" b="b"/>
              <a:pathLst>
                <a:path w="4953000" h="1219200">
                  <a:moveTo>
                    <a:pt x="76200" y="0"/>
                  </a:moveTo>
                  <a:lnTo>
                    <a:pt x="4876800" y="0"/>
                  </a:lnTo>
                  <a:cubicBezTo>
                    <a:pt x="4918856" y="0"/>
                    <a:pt x="4953000" y="34144"/>
                    <a:pt x="4953000" y="76200"/>
                  </a:cubicBezTo>
                  <a:lnTo>
                    <a:pt x="4953000" y="1143000"/>
                  </a:lnTo>
                  <a:cubicBezTo>
                    <a:pt x="4953000" y="1185056"/>
                    <a:pt x="4918856" y="1219200"/>
                    <a:pt x="4876800" y="1219200"/>
                  </a:cubicBezTo>
                  <a:lnTo>
                    <a:pt x="76200" y="1219200"/>
                  </a:lnTo>
                  <a:cubicBezTo>
                    <a:pt x="34144" y="1219200"/>
                    <a:pt x="0" y="1185056"/>
                    <a:pt x="0" y="1143000"/>
                  </a:cubicBezTo>
                  <a:lnTo>
                    <a:pt x="0" y="76200"/>
                  </a:lnTo>
                  <a:cubicBezTo>
                    <a:pt x="0" y="34144"/>
                    <a:pt x="34144" y="0"/>
                    <a:pt x="76200" y="0"/>
                  </a:cubicBezTo>
                  <a:close/>
                </a:path>
              </a:pathLst>
            </a:custGeom>
            <a:grpFill/>
          </p:spPr>
        </p:sp>
        <p:sp>
          <p:nvSpPr>
            <p:cNvPr id="9" name="Text 9"/>
            <p:cNvSpPr/>
            <p:nvPr/>
          </p:nvSpPr>
          <p:spPr>
            <a:xfrm>
              <a:off x="685800" y="3143250"/>
              <a:ext cx="4800600" cy="228600"/>
            </a:xfrm>
            <a:prstGeom prst="rect">
              <a:avLst/>
            </a:prstGeom>
            <a:grpFill/>
          </p:spPr>
          <p:txBody>
            <a:bodyPr wrap="square" lIns="0" tIns="0" rIns="0" bIns="0" rtlCol="0" anchor="ctr"/>
            <a:lstStyle/>
            <a:p>
              <a:pPr algn="ctr">
                <a:lnSpc>
                  <a:spcPct val="130000"/>
                </a:lnSpc>
              </a:pPr>
              <a:r>
                <a:rPr lang="en-US" sz="1400" b="1" dirty="0">
                  <a:solidFill>
                    <a:schemeClr val="bg1"/>
                  </a:solidFill>
                  <a:latin typeface="Times New Roman" panose="02020603050405020304" charset="0"/>
                  <a:ea typeface="MiSans" panose="02010600030101010101" pitchFamily="34" charset="-122"/>
                  <a:cs typeface="Times New Roman" panose="02020603050405020304" charset="0"/>
                </a:rPr>
                <a:t>Example at 8%, n=5:</a:t>
              </a:r>
              <a:endParaRPr lang="en-US" sz="1400" b="1" dirty="0">
                <a:solidFill>
                  <a:schemeClr val="bg1"/>
                </a:solidFill>
                <a:latin typeface="Times New Roman" panose="02020603050405020304" charset="0"/>
                <a:ea typeface="MiSans" panose="02010600030101010101" pitchFamily="34" charset="-122"/>
                <a:cs typeface="Times New Roman" panose="02020603050405020304" charset="0"/>
              </a:endParaRPr>
            </a:p>
          </p:txBody>
        </p:sp>
        <p:sp>
          <p:nvSpPr>
            <p:cNvPr id="10" name="Text 10"/>
            <p:cNvSpPr/>
            <p:nvPr/>
          </p:nvSpPr>
          <p:spPr>
            <a:xfrm>
              <a:off x="685800" y="3409950"/>
              <a:ext cx="4800600" cy="228600"/>
            </a:xfrm>
            <a:prstGeom prst="rect">
              <a:avLst/>
            </a:prstGeom>
            <a:grpFill/>
          </p:spPr>
          <p:txBody>
            <a:bodyPr wrap="square" lIns="0" tIns="0" rIns="0" bIns="0" rtlCol="0" anchor="ctr"/>
            <a:lstStyle/>
            <a:p>
              <a:pPr algn="ctr">
                <a:lnSpc>
                  <a:spcPct val="130000"/>
                </a:lnSpc>
              </a:pPr>
              <a:r>
                <a:rPr lang="en-US" sz="1400" dirty="0">
                  <a:solidFill>
                    <a:schemeClr val="bg1"/>
                  </a:solidFill>
                  <a:latin typeface="Times New Roman" panose="02020603050405020304" charset="0"/>
                  <a:ea typeface="MiSans" panose="02010600030101010101" pitchFamily="34" charset="-122"/>
                  <a:cs typeface="Times New Roman" panose="02020603050405020304" charset="0"/>
                </a:rPr>
                <a:t>(F/P, 8%, 5) = 1.4693</a:t>
              </a:r>
              <a:endParaRPr lang="en-US" sz="1400" dirty="0">
                <a:solidFill>
                  <a:schemeClr val="bg1"/>
                </a:solidFill>
                <a:latin typeface="Times New Roman" panose="02020603050405020304" charset="0"/>
                <a:ea typeface="MiSans" panose="02010600030101010101" pitchFamily="34" charset="-122"/>
                <a:cs typeface="Times New Roman" panose="02020603050405020304" charset="0"/>
              </a:endParaRPr>
            </a:p>
          </p:txBody>
        </p:sp>
        <p:sp>
          <p:nvSpPr>
            <p:cNvPr id="11" name="Text 11"/>
            <p:cNvSpPr/>
            <p:nvPr/>
          </p:nvSpPr>
          <p:spPr>
            <a:xfrm>
              <a:off x="685800" y="3638550"/>
              <a:ext cx="4800600" cy="228600"/>
            </a:xfrm>
            <a:prstGeom prst="rect">
              <a:avLst/>
            </a:prstGeom>
            <a:grpFill/>
          </p:spPr>
          <p:txBody>
            <a:bodyPr wrap="square" lIns="0" tIns="0" rIns="0" bIns="0" rtlCol="0" anchor="ctr"/>
            <a:lstStyle/>
            <a:p>
              <a:pPr algn="ctr">
                <a:lnSpc>
                  <a:spcPct val="130000"/>
                </a:lnSpc>
              </a:pPr>
              <a:r>
                <a:rPr lang="en-US" sz="1400" dirty="0">
                  <a:solidFill>
                    <a:schemeClr val="bg1"/>
                  </a:solidFill>
                  <a:latin typeface="Times New Roman" panose="02020603050405020304" charset="0"/>
                  <a:ea typeface="MiSans" panose="02010600030101010101" pitchFamily="34" charset="-122"/>
                  <a:cs typeface="Times New Roman" panose="02020603050405020304" charset="0"/>
                </a:rPr>
                <a:t>(P/F, 8%, 5) = 0.6806</a:t>
              </a:r>
              <a:endParaRPr lang="en-US" sz="1400" dirty="0">
                <a:solidFill>
                  <a:schemeClr val="bg1"/>
                </a:solidFill>
                <a:latin typeface="Times New Roman" panose="02020603050405020304" charset="0"/>
                <a:ea typeface="MiSans" panose="02010600030101010101" pitchFamily="34" charset="-122"/>
                <a:cs typeface="Times New Roman" panose="02020603050405020304" charset="0"/>
              </a:endParaRPr>
            </a:p>
          </p:txBody>
        </p:sp>
        <p:sp>
          <p:nvSpPr>
            <p:cNvPr id="12" name="Text 12"/>
            <p:cNvSpPr/>
            <p:nvPr/>
          </p:nvSpPr>
          <p:spPr>
            <a:xfrm>
              <a:off x="685800" y="3905250"/>
              <a:ext cx="4800600" cy="228600"/>
            </a:xfrm>
            <a:prstGeom prst="rect">
              <a:avLst/>
            </a:prstGeom>
            <a:grpFill/>
          </p:spPr>
          <p:txBody>
            <a:bodyPr wrap="square" lIns="0" tIns="0" rIns="0" bIns="0" rtlCol="0" anchor="ctr"/>
            <a:lstStyle/>
            <a:p>
              <a:pPr algn="ctr">
                <a:lnSpc>
                  <a:spcPct val="130000"/>
                </a:lnSpc>
              </a:pPr>
              <a:r>
                <a:rPr lang="en-US" sz="1400" b="1" dirty="0">
                  <a:solidFill>
                    <a:schemeClr val="bg1"/>
                  </a:solidFill>
                  <a:latin typeface="Times New Roman" panose="02020603050405020304" charset="0"/>
                  <a:ea typeface="MiSans" panose="02010600030101010101" pitchFamily="34" charset="-122"/>
                  <a:cs typeface="Times New Roman" panose="02020603050405020304" charset="0"/>
                </a:rPr>
                <a:t>Check: 1/1.4693 = 0.6806 ✓</a:t>
              </a:r>
              <a:endParaRPr lang="en-US" sz="1400" b="1" dirty="0">
                <a:solidFill>
                  <a:schemeClr val="bg1"/>
                </a:solidFill>
                <a:latin typeface="Times New Roman" panose="02020603050405020304" charset="0"/>
                <a:ea typeface="MiSans" panose="02010600030101010101" pitchFamily="34" charset="-122"/>
                <a:cs typeface="Times New Roman" panose="02020603050405020304" charset="0"/>
              </a:endParaRPr>
            </a:p>
          </p:txBody>
        </p:sp>
      </p:grpSp>
      <p:sp>
        <p:nvSpPr>
          <p:cNvPr id="13" name="Text 15"/>
          <p:cNvSpPr/>
          <p:nvPr/>
        </p:nvSpPr>
        <p:spPr>
          <a:xfrm>
            <a:off x="590550" y="3933478"/>
            <a:ext cx="5048250" cy="266700"/>
          </a:xfrm>
          <a:prstGeom prst="rect">
            <a:avLst/>
          </a:prstGeom>
          <a:noFill/>
        </p:spPr>
        <p:txBody>
          <a:bodyPr wrap="square" lIns="0" tIns="0" rIns="0" bIns="0" rtlCol="0" anchor="ctr"/>
          <a:lstStyle/>
          <a:p>
            <a:pPr>
              <a:lnSpc>
                <a:spcPct val="120000"/>
              </a:lnSpc>
            </a:pPr>
            <a:r>
              <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rPr>
              <a:t>Summary Table</a:t>
            </a:r>
            <a:endPar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endParaRPr>
          </a:p>
        </p:txBody>
      </p:sp>
      <p:graphicFrame>
        <p:nvGraphicFramePr>
          <p:cNvPr id="16" name="Table 0"/>
          <p:cNvGraphicFramePr>
            <a:graphicFrameLocks noGrp="1"/>
          </p:cNvGraphicFramePr>
          <p:nvPr/>
        </p:nvGraphicFramePr>
        <p:xfrm>
          <a:off x="588645" y="4258395"/>
          <a:ext cx="4669155" cy="1152525"/>
        </p:xfrm>
        <a:graphic>
          <a:graphicData uri="http://schemas.openxmlformats.org/drawingml/2006/table">
            <a:tbl>
              <a:tblPr/>
              <a:tblGrid>
                <a:gridCol w="1649730"/>
                <a:gridCol w="1228725"/>
                <a:gridCol w="1790700"/>
              </a:tblGrid>
              <a:tr h="384175">
                <a:tc>
                  <a:txBody>
                    <a:bodyPr/>
                    <a:lstStyle/>
                    <a:p>
                      <a:pPr algn="l"/>
                      <a:r>
                        <a:rPr lang="en-US" sz="1600" b="1"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rPr>
                        <a:t>Given</a:t>
                      </a:r>
                      <a:endParaRPr lang="en-US" sz="1600" b="1"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endParaRPr>
                    </a:p>
                  </a:txBody>
                  <a:tcPr marL="0" marR="0" marT="76200" marB="76200" anchor="ctr">
                    <a:lnL w="12700">
                      <a:solidFill>
                        <a:schemeClr val="accent2">
                          <a:lumMod val="75000"/>
                        </a:schemeClr>
                      </a:solidFill>
                      <a:prstDash val="solid"/>
                    </a:lnL>
                    <a:lnR w="12700">
                      <a:solidFill>
                        <a:schemeClr val="accent2">
                          <a:lumMod val="75000"/>
                        </a:schemeClr>
                      </a:solidFill>
                      <a:prstDash val="solid"/>
                    </a:lnR>
                    <a:lnT w="12700">
                      <a:solidFill>
                        <a:schemeClr val="accent2">
                          <a:lumMod val="75000"/>
                        </a:schemeClr>
                      </a:solidFill>
                      <a:prstDash val="solid"/>
                    </a:lnT>
                    <a:lnB w="12700">
                      <a:solidFill>
                        <a:schemeClr val="accent2">
                          <a:lumMod val="75000"/>
                        </a:schemeClr>
                      </a:solidFill>
                      <a:prstDash val="solid"/>
                    </a:lnB>
                    <a:lnTlToBr>
                      <a:noFill/>
                    </a:lnTlToBr>
                    <a:lnBlToTr>
                      <a:noFill/>
                    </a:lnBlToTr>
                    <a:solidFill>
                      <a:srgbClr val="FFFFFF">
                        <a:alpha val="0"/>
                      </a:srgbClr>
                    </a:solidFill>
                  </a:tcPr>
                </a:tc>
                <a:tc>
                  <a:txBody>
                    <a:bodyPr/>
                    <a:lstStyle/>
                    <a:p>
                      <a:pPr algn="l"/>
                      <a:r>
                        <a:rPr lang="en-US" sz="1600" b="1"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rPr>
                        <a:t>Find</a:t>
                      </a:r>
                      <a:endParaRPr lang="en-US" sz="1600" b="1"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endParaRPr>
                    </a:p>
                  </a:txBody>
                  <a:tcPr marL="0" marR="0" marT="76200" marB="76200" anchor="ctr">
                    <a:lnL w="12700">
                      <a:solidFill>
                        <a:schemeClr val="accent2">
                          <a:lumMod val="75000"/>
                        </a:schemeClr>
                      </a:solidFill>
                      <a:prstDash val="solid"/>
                    </a:lnL>
                    <a:lnR w="12700">
                      <a:solidFill>
                        <a:schemeClr val="accent2">
                          <a:lumMod val="75000"/>
                        </a:schemeClr>
                      </a:solidFill>
                      <a:prstDash val="solid"/>
                    </a:lnR>
                    <a:lnT w="12700">
                      <a:solidFill>
                        <a:schemeClr val="accent2">
                          <a:lumMod val="75000"/>
                        </a:schemeClr>
                      </a:solidFill>
                      <a:prstDash val="solid"/>
                    </a:lnT>
                    <a:lnB w="12700">
                      <a:solidFill>
                        <a:schemeClr val="accent2">
                          <a:lumMod val="75000"/>
                        </a:schemeClr>
                      </a:solidFill>
                      <a:prstDash val="solid"/>
                    </a:lnB>
                    <a:lnTlToBr>
                      <a:noFill/>
                    </a:lnTlToBr>
                    <a:lnBlToTr>
                      <a:noFill/>
                    </a:lnBlToTr>
                    <a:solidFill>
                      <a:srgbClr val="FFFFFF">
                        <a:alpha val="0"/>
                      </a:srgbClr>
                    </a:solidFill>
                  </a:tcPr>
                </a:tc>
                <a:tc>
                  <a:txBody>
                    <a:bodyPr/>
                    <a:lstStyle/>
                    <a:p>
                      <a:pPr algn="l"/>
                      <a:r>
                        <a:rPr lang="en-US" sz="1600" b="1"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rPr>
                        <a:t>Factor</a:t>
                      </a:r>
                      <a:endParaRPr lang="en-US" sz="1600" b="1"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endParaRPr>
                    </a:p>
                  </a:txBody>
                  <a:tcPr marL="0" marR="0" marT="76200" marB="76200" anchor="ctr">
                    <a:lnL w="12700">
                      <a:solidFill>
                        <a:schemeClr val="accent2">
                          <a:lumMod val="75000"/>
                        </a:schemeClr>
                      </a:solidFill>
                      <a:prstDash val="solid"/>
                    </a:lnL>
                    <a:lnR w="12700">
                      <a:solidFill>
                        <a:schemeClr val="accent2">
                          <a:lumMod val="75000"/>
                        </a:schemeClr>
                      </a:solidFill>
                      <a:prstDash val="solid"/>
                    </a:lnR>
                    <a:lnT w="12700">
                      <a:solidFill>
                        <a:schemeClr val="accent2">
                          <a:lumMod val="75000"/>
                        </a:schemeClr>
                      </a:solidFill>
                      <a:prstDash val="solid"/>
                    </a:lnT>
                    <a:lnB w="12700">
                      <a:solidFill>
                        <a:schemeClr val="accent2">
                          <a:lumMod val="75000"/>
                        </a:schemeClr>
                      </a:solidFill>
                      <a:prstDash val="solid"/>
                    </a:lnB>
                    <a:lnTlToBr>
                      <a:noFill/>
                    </a:lnTlToBr>
                    <a:lnBlToTr>
                      <a:noFill/>
                    </a:lnBlToTr>
                    <a:solidFill>
                      <a:srgbClr val="FFFFFF">
                        <a:alpha val="0"/>
                      </a:srgbClr>
                    </a:solidFill>
                  </a:tcPr>
                </a:tc>
              </a:tr>
              <a:tr h="384175">
                <a:tc>
                  <a:txBody>
                    <a:bodyPr/>
                    <a:lstStyle/>
                    <a:p>
                      <a:r>
                        <a:rPr lang="en-US" sz="1600"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rPr>
                        <a:t>P</a:t>
                      </a:r>
                      <a:endParaRPr lang="en-US" sz="1600"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endParaRPr>
                    </a:p>
                  </a:txBody>
                  <a:tcPr marL="0" marR="0" marT="76200" marB="76200" anchor="ctr">
                    <a:lnL w="12700">
                      <a:solidFill>
                        <a:schemeClr val="accent2">
                          <a:lumMod val="75000"/>
                        </a:schemeClr>
                      </a:solidFill>
                      <a:prstDash val="solid"/>
                    </a:lnL>
                    <a:lnR w="12700">
                      <a:solidFill>
                        <a:schemeClr val="accent2">
                          <a:lumMod val="75000"/>
                        </a:schemeClr>
                      </a:solidFill>
                      <a:prstDash val="solid"/>
                    </a:lnR>
                    <a:lnT w="12700">
                      <a:solidFill>
                        <a:schemeClr val="accent2">
                          <a:lumMod val="75000"/>
                        </a:schemeClr>
                      </a:solidFill>
                      <a:prstDash val="solid"/>
                    </a:lnT>
                    <a:lnB w="12700">
                      <a:solidFill>
                        <a:schemeClr val="accent2">
                          <a:lumMod val="75000"/>
                        </a:schemeClr>
                      </a:solidFill>
                      <a:prstDash val="solid"/>
                    </a:lnB>
                    <a:lnTlToBr>
                      <a:noFill/>
                    </a:lnTlToBr>
                    <a:lnBlToTr>
                      <a:noFill/>
                    </a:lnBlToTr>
                    <a:solidFill>
                      <a:srgbClr val="FFFFFF">
                        <a:alpha val="0"/>
                      </a:srgbClr>
                    </a:solidFill>
                  </a:tcPr>
                </a:tc>
                <a:tc>
                  <a:txBody>
                    <a:bodyPr/>
                    <a:lstStyle/>
                    <a:p>
                      <a:r>
                        <a:rPr lang="en-US" sz="1600"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rPr>
                        <a:t>F</a:t>
                      </a:r>
                      <a:endParaRPr lang="en-US" sz="1600"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endParaRPr>
                    </a:p>
                  </a:txBody>
                  <a:tcPr marL="0" marR="0" marT="76200" marB="76200" anchor="ctr">
                    <a:lnL w="12700">
                      <a:solidFill>
                        <a:schemeClr val="accent2">
                          <a:lumMod val="75000"/>
                        </a:schemeClr>
                      </a:solidFill>
                      <a:prstDash val="solid"/>
                    </a:lnL>
                    <a:lnR w="12700">
                      <a:solidFill>
                        <a:schemeClr val="accent2">
                          <a:lumMod val="75000"/>
                        </a:schemeClr>
                      </a:solidFill>
                      <a:prstDash val="solid"/>
                    </a:lnR>
                    <a:lnT w="12700">
                      <a:solidFill>
                        <a:schemeClr val="accent2">
                          <a:lumMod val="75000"/>
                        </a:schemeClr>
                      </a:solidFill>
                      <a:prstDash val="solid"/>
                    </a:lnT>
                    <a:lnB w="12700">
                      <a:solidFill>
                        <a:schemeClr val="accent2">
                          <a:lumMod val="75000"/>
                        </a:schemeClr>
                      </a:solidFill>
                      <a:prstDash val="solid"/>
                    </a:lnB>
                    <a:lnTlToBr>
                      <a:noFill/>
                    </a:lnTlToBr>
                    <a:lnBlToTr>
                      <a:noFill/>
                    </a:lnBlToTr>
                    <a:solidFill>
                      <a:srgbClr val="FFFFFF">
                        <a:alpha val="0"/>
                      </a:srgbClr>
                    </a:solidFill>
                  </a:tcPr>
                </a:tc>
                <a:tc>
                  <a:txBody>
                    <a:bodyPr/>
                    <a:lstStyle/>
                    <a:p>
                      <a:r>
                        <a:rPr lang="en-US" sz="1600" b="1"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rPr>
                        <a:t>(F/P)</a:t>
                      </a:r>
                      <a:endParaRPr lang="en-US" sz="1600" b="1"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endParaRPr>
                    </a:p>
                  </a:txBody>
                  <a:tcPr marL="0" marR="0" marT="76200" marB="76200" anchor="ctr">
                    <a:lnL w="12700">
                      <a:solidFill>
                        <a:schemeClr val="accent2">
                          <a:lumMod val="75000"/>
                        </a:schemeClr>
                      </a:solidFill>
                      <a:prstDash val="solid"/>
                    </a:lnL>
                    <a:lnR w="12700">
                      <a:solidFill>
                        <a:schemeClr val="accent2">
                          <a:lumMod val="75000"/>
                        </a:schemeClr>
                      </a:solidFill>
                      <a:prstDash val="solid"/>
                    </a:lnR>
                    <a:lnT w="12700">
                      <a:solidFill>
                        <a:schemeClr val="accent2">
                          <a:lumMod val="75000"/>
                        </a:schemeClr>
                      </a:solidFill>
                      <a:prstDash val="solid"/>
                    </a:lnT>
                    <a:lnB w="12700">
                      <a:solidFill>
                        <a:schemeClr val="accent2">
                          <a:lumMod val="75000"/>
                        </a:schemeClr>
                      </a:solidFill>
                      <a:prstDash val="solid"/>
                    </a:lnB>
                    <a:lnTlToBr>
                      <a:noFill/>
                    </a:lnTlToBr>
                    <a:lnBlToTr>
                      <a:noFill/>
                    </a:lnBlToTr>
                    <a:solidFill>
                      <a:srgbClr val="FFFFFF">
                        <a:alpha val="0"/>
                      </a:srgbClr>
                    </a:solidFill>
                  </a:tcPr>
                </a:tc>
              </a:tr>
              <a:tr h="384175">
                <a:tc>
                  <a:txBody>
                    <a:bodyPr/>
                    <a:lstStyle/>
                    <a:p>
                      <a:r>
                        <a:rPr lang="en-US" sz="1600"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rPr>
                        <a:t>F</a:t>
                      </a:r>
                      <a:endParaRPr lang="en-US" sz="1600"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endParaRPr>
                    </a:p>
                  </a:txBody>
                  <a:tcPr marL="0" marR="0" marT="76200" marB="76200" anchor="ctr">
                    <a:lnL w="12700">
                      <a:solidFill>
                        <a:schemeClr val="accent2">
                          <a:lumMod val="75000"/>
                        </a:schemeClr>
                      </a:solidFill>
                      <a:prstDash val="solid"/>
                    </a:lnL>
                    <a:lnR w="12700">
                      <a:solidFill>
                        <a:schemeClr val="accent2">
                          <a:lumMod val="75000"/>
                        </a:schemeClr>
                      </a:solidFill>
                      <a:prstDash val="solid"/>
                    </a:lnR>
                    <a:lnT w="12700">
                      <a:solidFill>
                        <a:schemeClr val="accent2">
                          <a:lumMod val="75000"/>
                        </a:schemeClr>
                      </a:solidFill>
                      <a:prstDash val="solid"/>
                    </a:lnT>
                    <a:lnB w="12700">
                      <a:solidFill>
                        <a:schemeClr val="accent2">
                          <a:lumMod val="75000"/>
                        </a:schemeClr>
                      </a:solidFill>
                      <a:prstDash val="solid"/>
                    </a:lnB>
                    <a:lnTlToBr>
                      <a:noFill/>
                    </a:lnTlToBr>
                    <a:lnBlToTr>
                      <a:noFill/>
                    </a:lnBlToTr>
                    <a:solidFill>
                      <a:srgbClr val="FFFFFF">
                        <a:alpha val="0"/>
                      </a:srgbClr>
                    </a:solidFill>
                  </a:tcPr>
                </a:tc>
                <a:tc>
                  <a:txBody>
                    <a:bodyPr/>
                    <a:lstStyle/>
                    <a:p>
                      <a:r>
                        <a:rPr lang="en-US" sz="1600"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rPr>
                        <a:t>P</a:t>
                      </a:r>
                      <a:endParaRPr lang="en-US" sz="1600"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endParaRPr>
                    </a:p>
                  </a:txBody>
                  <a:tcPr marL="0" marR="0" marT="76200" marB="76200" anchor="ctr">
                    <a:lnL w="12700">
                      <a:solidFill>
                        <a:schemeClr val="accent2">
                          <a:lumMod val="75000"/>
                        </a:schemeClr>
                      </a:solidFill>
                      <a:prstDash val="solid"/>
                    </a:lnL>
                    <a:lnR w="12700">
                      <a:solidFill>
                        <a:schemeClr val="accent2">
                          <a:lumMod val="75000"/>
                        </a:schemeClr>
                      </a:solidFill>
                      <a:prstDash val="solid"/>
                    </a:lnR>
                    <a:lnT w="12700">
                      <a:solidFill>
                        <a:schemeClr val="accent2">
                          <a:lumMod val="75000"/>
                        </a:schemeClr>
                      </a:solidFill>
                      <a:prstDash val="solid"/>
                    </a:lnT>
                    <a:lnB w="12700">
                      <a:solidFill>
                        <a:schemeClr val="accent2">
                          <a:lumMod val="75000"/>
                        </a:schemeClr>
                      </a:solidFill>
                      <a:prstDash val="solid"/>
                    </a:lnB>
                    <a:lnTlToBr>
                      <a:noFill/>
                    </a:lnTlToBr>
                    <a:lnBlToTr>
                      <a:noFill/>
                    </a:lnBlToTr>
                    <a:solidFill>
                      <a:srgbClr val="FFFFFF">
                        <a:alpha val="0"/>
                      </a:srgbClr>
                    </a:solidFill>
                  </a:tcPr>
                </a:tc>
                <a:tc>
                  <a:txBody>
                    <a:bodyPr/>
                    <a:lstStyle/>
                    <a:p>
                      <a:r>
                        <a:rPr lang="en-US" sz="1600" b="1"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rPr>
                        <a:t>(P/F)</a:t>
                      </a:r>
                      <a:endParaRPr lang="en-US" sz="1600" b="1" u="none" dirty="0">
                        <a:solidFill>
                          <a:schemeClr val="accent2">
                            <a:lumMod val="75000"/>
                          </a:schemeClr>
                        </a:solidFill>
                        <a:latin typeface="Times New Roman" panose="02020603050405020304" charset="0"/>
                        <a:ea typeface="微软雅黑" panose="020B0503020204020204" charset="-122"/>
                        <a:cs typeface="Times New Roman" panose="02020603050405020304" charset="0"/>
                      </a:endParaRPr>
                    </a:p>
                  </a:txBody>
                  <a:tcPr marL="0" marR="0" marT="76200" marB="76200" anchor="ctr">
                    <a:lnL w="12700">
                      <a:solidFill>
                        <a:schemeClr val="accent2">
                          <a:lumMod val="75000"/>
                        </a:schemeClr>
                      </a:solidFill>
                      <a:prstDash val="solid"/>
                    </a:lnL>
                    <a:lnR w="12700">
                      <a:solidFill>
                        <a:schemeClr val="accent2">
                          <a:lumMod val="75000"/>
                        </a:schemeClr>
                      </a:solidFill>
                      <a:prstDash val="solid"/>
                    </a:lnR>
                    <a:lnT w="12700">
                      <a:solidFill>
                        <a:schemeClr val="accent2">
                          <a:lumMod val="75000"/>
                        </a:schemeClr>
                      </a:solidFill>
                      <a:prstDash val="solid"/>
                    </a:lnT>
                    <a:lnB w="12700">
                      <a:solidFill>
                        <a:schemeClr val="accent2">
                          <a:lumMod val="75000"/>
                        </a:schemeClr>
                      </a:solidFill>
                      <a:prstDash val="solid"/>
                    </a:lnB>
                    <a:lnTlToBr>
                      <a:noFill/>
                    </a:lnTlToBr>
                    <a:lnBlToTr>
                      <a:noFill/>
                    </a:lnBlToTr>
                    <a:solidFill>
                      <a:srgbClr val="FFFFFF">
                        <a:alpha val="0"/>
                      </a:srgbClr>
                    </a:solidFill>
                  </a:tcPr>
                </a:tc>
              </a:tr>
            </a:tbl>
          </a:graphicData>
        </a:graphic>
      </p:graphicFrame>
      <p:grpSp>
        <p:nvGrpSpPr>
          <p:cNvPr id="17" name="组合 16"/>
          <p:cNvGrpSpPr/>
          <p:nvPr/>
        </p:nvGrpSpPr>
        <p:grpSpPr>
          <a:xfrm>
            <a:off x="6150822" y="1419451"/>
            <a:ext cx="5486400" cy="4305300"/>
            <a:chOff x="6153150" y="1768478"/>
            <a:chExt cx="5486400" cy="4305300"/>
          </a:xfrm>
        </p:grpSpPr>
        <p:sp>
          <p:nvSpPr>
            <p:cNvPr id="18" name="Text 18"/>
            <p:cNvSpPr/>
            <p:nvPr/>
          </p:nvSpPr>
          <p:spPr>
            <a:xfrm>
              <a:off x="6153150" y="1768478"/>
              <a:ext cx="5486400" cy="304800"/>
            </a:xfrm>
            <a:prstGeom prst="rect">
              <a:avLst/>
            </a:prstGeom>
            <a:noFill/>
          </p:spPr>
          <p:txBody>
            <a:bodyPr wrap="square" lIns="0" tIns="0" rIns="0" bIns="0" rtlCol="0" anchor="ctr"/>
            <a:lstStyle/>
            <a:p>
              <a:pPr algn="ctr">
                <a:lnSpc>
                  <a:spcPct val="110000"/>
                </a:lnSpc>
              </a:pPr>
              <a:r>
                <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rPr>
                <a:t>Using Interest Tables</a:t>
              </a:r>
              <a:endPar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endParaRPr>
            </a:p>
          </p:txBody>
        </p:sp>
        <p:sp>
          <p:nvSpPr>
            <p:cNvPr id="19" name="Shape 19"/>
            <p:cNvSpPr/>
            <p:nvPr/>
          </p:nvSpPr>
          <p:spPr>
            <a:xfrm>
              <a:off x="6210300" y="2225678"/>
              <a:ext cx="5372100" cy="914400"/>
            </a:xfrm>
            <a:custGeom>
              <a:avLst/>
              <a:gdLst/>
              <a:ahLst/>
              <a:cxnLst/>
              <a:rect l="l" t="t" r="r" b="b"/>
              <a:pathLst>
                <a:path w="5372100" h="914400">
                  <a:moveTo>
                    <a:pt x="114300" y="0"/>
                  </a:moveTo>
                  <a:lnTo>
                    <a:pt x="5257800" y="0"/>
                  </a:lnTo>
                  <a:cubicBezTo>
                    <a:pt x="5320884" y="0"/>
                    <a:pt x="5372100" y="51216"/>
                    <a:pt x="5372100" y="114300"/>
                  </a:cubicBezTo>
                  <a:lnTo>
                    <a:pt x="5372100" y="800100"/>
                  </a:lnTo>
                  <a:cubicBezTo>
                    <a:pt x="5372100" y="863184"/>
                    <a:pt x="5320884" y="914400"/>
                    <a:pt x="5257800" y="914400"/>
                  </a:cubicBezTo>
                  <a:lnTo>
                    <a:pt x="114300" y="914400"/>
                  </a:lnTo>
                  <a:cubicBezTo>
                    <a:pt x="51216" y="914400"/>
                    <a:pt x="0" y="863184"/>
                    <a:pt x="0" y="800100"/>
                  </a:cubicBezTo>
                  <a:lnTo>
                    <a:pt x="0" y="114300"/>
                  </a:lnTo>
                  <a:cubicBezTo>
                    <a:pt x="0" y="51216"/>
                    <a:pt x="51216" y="0"/>
                    <a:pt x="114300" y="0"/>
                  </a:cubicBezTo>
                  <a:close/>
                </a:path>
              </a:pathLst>
            </a:custGeom>
            <a:solidFill>
              <a:srgbClr val="FFFFFF">
                <a:alpha val="10196"/>
              </a:srgbClr>
            </a:solidFill>
          </p:spPr>
        </p:sp>
        <p:sp>
          <p:nvSpPr>
            <p:cNvPr id="20" name="Shape 20"/>
            <p:cNvSpPr/>
            <p:nvPr/>
          </p:nvSpPr>
          <p:spPr>
            <a:xfrm>
              <a:off x="6362700" y="2378078"/>
              <a:ext cx="304800" cy="304800"/>
            </a:xfrm>
            <a:custGeom>
              <a:avLst/>
              <a:gdLst/>
              <a:ahLst/>
              <a:cxnLst/>
              <a:rect l="l" t="t" r="r" b="b"/>
              <a:pathLst>
                <a:path w="304800" h="304800">
                  <a:moveTo>
                    <a:pt x="76200" y="0"/>
                  </a:moveTo>
                  <a:lnTo>
                    <a:pt x="228600" y="0"/>
                  </a:lnTo>
                  <a:cubicBezTo>
                    <a:pt x="270656" y="0"/>
                    <a:pt x="304800" y="34144"/>
                    <a:pt x="304800" y="76200"/>
                  </a:cubicBezTo>
                  <a:lnTo>
                    <a:pt x="304800" y="228600"/>
                  </a:lnTo>
                  <a:cubicBezTo>
                    <a:pt x="304800" y="270656"/>
                    <a:pt x="270656" y="304800"/>
                    <a:pt x="228600" y="304800"/>
                  </a:cubicBezTo>
                  <a:lnTo>
                    <a:pt x="76200" y="304800"/>
                  </a:lnTo>
                  <a:cubicBezTo>
                    <a:pt x="34144" y="304800"/>
                    <a:pt x="0" y="270656"/>
                    <a:pt x="0" y="228600"/>
                  </a:cubicBezTo>
                  <a:lnTo>
                    <a:pt x="0" y="76200"/>
                  </a:lnTo>
                  <a:cubicBezTo>
                    <a:pt x="0" y="34144"/>
                    <a:pt x="34144" y="0"/>
                    <a:pt x="76200" y="0"/>
                  </a:cubicBezTo>
                  <a:close/>
                </a:path>
              </a:pathLst>
            </a:custGeom>
            <a:solidFill>
              <a:schemeClr val="accent2">
                <a:lumMod val="75000"/>
              </a:schemeClr>
            </a:solidFill>
          </p:spPr>
        </p:sp>
        <p:sp>
          <p:nvSpPr>
            <p:cNvPr id="21" name="Text 22"/>
            <p:cNvSpPr/>
            <p:nvPr/>
          </p:nvSpPr>
          <p:spPr>
            <a:xfrm>
              <a:off x="6781800" y="2397128"/>
              <a:ext cx="1171575" cy="266700"/>
            </a:xfrm>
            <a:prstGeom prst="rect">
              <a:avLst/>
            </a:prstGeom>
            <a:noFill/>
          </p:spPr>
          <p:txBody>
            <a:bodyPr wrap="square" lIns="0" tIns="0" rIns="0" bIns="0" rtlCol="0" anchor="ctr"/>
            <a:lstStyle/>
            <a:p>
              <a:pPr>
                <a:lnSpc>
                  <a:spcPct val="130000"/>
                </a:lnSpc>
              </a:pPr>
              <a:r>
                <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Locate Table</a:t>
              </a:r>
              <a:endPar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2" name="Text 23"/>
            <p:cNvSpPr/>
            <p:nvPr/>
          </p:nvSpPr>
          <p:spPr>
            <a:xfrm>
              <a:off x="6362700" y="2759078"/>
              <a:ext cx="5143500" cy="228600"/>
            </a:xfrm>
            <a:prstGeom prst="rect">
              <a:avLst/>
            </a:prstGeom>
            <a:noFill/>
          </p:spPr>
          <p:txBody>
            <a:bodyPr wrap="square" lIns="0" tIns="0" rIns="0" bIns="0" rtlCol="0" anchor="ctr"/>
            <a:lstStyle/>
            <a:p>
              <a:pPr>
                <a:lnSpc>
                  <a:spcPct val="130000"/>
                </a:lnSpc>
              </a:pPr>
              <a:r>
                <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Find the table for your interest rate (e.g., 8% table)</a:t>
              </a:r>
              <a:endPar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3" name="Shape 25"/>
            <p:cNvSpPr/>
            <p:nvPr/>
          </p:nvSpPr>
          <p:spPr>
            <a:xfrm>
              <a:off x="6362700" y="3406778"/>
              <a:ext cx="304800" cy="304800"/>
            </a:xfrm>
            <a:custGeom>
              <a:avLst/>
              <a:gdLst/>
              <a:ahLst/>
              <a:cxnLst/>
              <a:rect l="l" t="t" r="r" b="b"/>
              <a:pathLst>
                <a:path w="304800" h="304800">
                  <a:moveTo>
                    <a:pt x="76200" y="0"/>
                  </a:moveTo>
                  <a:lnTo>
                    <a:pt x="228600" y="0"/>
                  </a:lnTo>
                  <a:cubicBezTo>
                    <a:pt x="270656" y="0"/>
                    <a:pt x="304800" y="34144"/>
                    <a:pt x="304800" y="76200"/>
                  </a:cubicBezTo>
                  <a:lnTo>
                    <a:pt x="304800" y="228600"/>
                  </a:lnTo>
                  <a:cubicBezTo>
                    <a:pt x="304800" y="270656"/>
                    <a:pt x="270656" y="304800"/>
                    <a:pt x="228600" y="304800"/>
                  </a:cubicBezTo>
                  <a:lnTo>
                    <a:pt x="76200" y="304800"/>
                  </a:lnTo>
                  <a:cubicBezTo>
                    <a:pt x="34144" y="304800"/>
                    <a:pt x="0" y="270656"/>
                    <a:pt x="0" y="228600"/>
                  </a:cubicBezTo>
                  <a:lnTo>
                    <a:pt x="0" y="76200"/>
                  </a:lnTo>
                  <a:cubicBezTo>
                    <a:pt x="0" y="34144"/>
                    <a:pt x="34144" y="0"/>
                    <a:pt x="76200" y="0"/>
                  </a:cubicBezTo>
                  <a:close/>
                </a:path>
              </a:pathLst>
            </a:custGeom>
            <a:solidFill>
              <a:schemeClr val="accent2">
                <a:lumMod val="75000"/>
              </a:schemeClr>
            </a:solidFill>
          </p:spPr>
        </p:sp>
        <p:sp>
          <p:nvSpPr>
            <p:cNvPr id="24" name="Text 27"/>
            <p:cNvSpPr/>
            <p:nvPr/>
          </p:nvSpPr>
          <p:spPr>
            <a:xfrm>
              <a:off x="6781800" y="3425828"/>
              <a:ext cx="1066800" cy="266700"/>
            </a:xfrm>
            <a:prstGeom prst="rect">
              <a:avLst/>
            </a:prstGeom>
            <a:noFill/>
          </p:spPr>
          <p:txBody>
            <a:bodyPr wrap="square" lIns="0" tIns="0" rIns="0" bIns="0" rtlCol="0" anchor="ctr"/>
            <a:lstStyle/>
            <a:p>
              <a:pPr>
                <a:lnSpc>
                  <a:spcPct val="130000"/>
                </a:lnSpc>
              </a:pPr>
              <a:r>
                <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Find Period</a:t>
              </a:r>
              <a:endPar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5" name="Text 28"/>
            <p:cNvSpPr/>
            <p:nvPr/>
          </p:nvSpPr>
          <p:spPr>
            <a:xfrm>
              <a:off x="6362700" y="3787778"/>
              <a:ext cx="5143500" cy="228600"/>
            </a:xfrm>
            <a:prstGeom prst="rect">
              <a:avLst/>
            </a:prstGeom>
            <a:noFill/>
          </p:spPr>
          <p:txBody>
            <a:bodyPr wrap="square" lIns="0" tIns="0" rIns="0" bIns="0" rtlCol="0" anchor="ctr"/>
            <a:lstStyle/>
            <a:p>
              <a:pPr>
                <a:lnSpc>
                  <a:spcPct val="130000"/>
                </a:lnSpc>
              </a:pPr>
              <a:r>
                <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Locate the row for your time period (n)</a:t>
              </a:r>
              <a:endPar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6" name="Text 31"/>
            <p:cNvSpPr/>
            <p:nvPr/>
          </p:nvSpPr>
          <p:spPr>
            <a:xfrm>
              <a:off x="6319838" y="4435478"/>
              <a:ext cx="390525" cy="304800"/>
            </a:xfrm>
            <a:prstGeom prst="rect">
              <a:avLst/>
            </a:prstGeom>
            <a:noFill/>
          </p:spPr>
          <p:txBody>
            <a:bodyPr wrap="square" lIns="0" tIns="0" rIns="0" bIns="0" rtlCol="0" anchor="ctr"/>
            <a:lstStyle/>
            <a:p>
              <a:pPr algn="ctr">
                <a:lnSpc>
                  <a:spcPct val="130000"/>
                </a:lnSpc>
              </a:pPr>
              <a:r>
                <a:rPr lang="en-US" sz="1350" b="1" dirty="0">
                  <a:solidFill>
                    <a:srgbClr val="FFFFFF"/>
                  </a:solidFill>
                  <a:latin typeface="MiSans" panose="02010600030101010101" pitchFamily="34" charset="-122"/>
                  <a:ea typeface="MiSans" panose="02010600030101010101" pitchFamily="34" charset="-122"/>
                  <a:cs typeface="MiSans" panose="02010600030101010101" pitchFamily="34" charset="-120"/>
                </a:rPr>
                <a:t>3</a:t>
              </a:r>
              <a:endParaRPr lang="en-US" sz="1600" dirty="0"/>
            </a:p>
          </p:txBody>
        </p:sp>
        <p:sp>
          <p:nvSpPr>
            <p:cNvPr id="27" name="Text 32"/>
            <p:cNvSpPr/>
            <p:nvPr/>
          </p:nvSpPr>
          <p:spPr>
            <a:xfrm>
              <a:off x="6781800" y="4454528"/>
              <a:ext cx="1104900" cy="266700"/>
            </a:xfrm>
            <a:prstGeom prst="rect">
              <a:avLst/>
            </a:prstGeom>
            <a:noFill/>
          </p:spPr>
          <p:txBody>
            <a:bodyPr wrap="square" lIns="0" tIns="0" rIns="0" bIns="0" rtlCol="0" anchor="ctr"/>
            <a:lstStyle/>
            <a:p>
              <a:pPr>
                <a:lnSpc>
                  <a:spcPct val="130000"/>
                </a:lnSpc>
              </a:pPr>
              <a:r>
                <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Read Factor</a:t>
              </a:r>
              <a:endPar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8" name="Text 33"/>
            <p:cNvSpPr/>
            <p:nvPr/>
          </p:nvSpPr>
          <p:spPr>
            <a:xfrm>
              <a:off x="6362700" y="4816478"/>
              <a:ext cx="5143500" cy="228600"/>
            </a:xfrm>
            <a:prstGeom prst="rect">
              <a:avLst/>
            </a:prstGeom>
            <a:noFill/>
          </p:spPr>
          <p:txBody>
            <a:bodyPr wrap="square" lIns="0" tIns="0" rIns="0" bIns="0" rtlCol="0" anchor="ctr"/>
            <a:lstStyle/>
            <a:p>
              <a:pPr>
                <a:lnSpc>
                  <a:spcPct val="130000"/>
                </a:lnSpc>
              </a:pPr>
              <a:r>
                <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Read the factor value from the appropriate column</a:t>
              </a:r>
              <a:endPar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9" name="Shape 35"/>
            <p:cNvSpPr/>
            <p:nvPr/>
          </p:nvSpPr>
          <p:spPr>
            <a:xfrm>
              <a:off x="6362700" y="5464178"/>
              <a:ext cx="304800" cy="304800"/>
            </a:xfrm>
            <a:custGeom>
              <a:avLst/>
              <a:gdLst/>
              <a:ahLst/>
              <a:cxnLst/>
              <a:rect l="l" t="t" r="r" b="b"/>
              <a:pathLst>
                <a:path w="304800" h="304800">
                  <a:moveTo>
                    <a:pt x="76200" y="0"/>
                  </a:moveTo>
                  <a:lnTo>
                    <a:pt x="228600" y="0"/>
                  </a:lnTo>
                  <a:cubicBezTo>
                    <a:pt x="270656" y="0"/>
                    <a:pt x="304800" y="34144"/>
                    <a:pt x="304800" y="76200"/>
                  </a:cubicBezTo>
                  <a:lnTo>
                    <a:pt x="304800" y="228600"/>
                  </a:lnTo>
                  <a:cubicBezTo>
                    <a:pt x="304800" y="270656"/>
                    <a:pt x="270656" y="304800"/>
                    <a:pt x="228600" y="304800"/>
                  </a:cubicBezTo>
                  <a:lnTo>
                    <a:pt x="76200" y="304800"/>
                  </a:lnTo>
                  <a:cubicBezTo>
                    <a:pt x="34144" y="304800"/>
                    <a:pt x="0" y="270656"/>
                    <a:pt x="0" y="228600"/>
                  </a:cubicBezTo>
                  <a:lnTo>
                    <a:pt x="0" y="76200"/>
                  </a:lnTo>
                  <a:cubicBezTo>
                    <a:pt x="0" y="34144"/>
                    <a:pt x="34144" y="0"/>
                    <a:pt x="76200" y="0"/>
                  </a:cubicBezTo>
                  <a:close/>
                </a:path>
              </a:pathLst>
            </a:custGeom>
            <a:solidFill>
              <a:schemeClr val="accent2">
                <a:lumMod val="75000"/>
              </a:schemeClr>
            </a:solidFill>
          </p:spPr>
        </p:sp>
        <p:sp>
          <p:nvSpPr>
            <p:cNvPr id="30" name="Text 37"/>
            <p:cNvSpPr/>
            <p:nvPr/>
          </p:nvSpPr>
          <p:spPr>
            <a:xfrm>
              <a:off x="6781800" y="5483228"/>
              <a:ext cx="866775" cy="266700"/>
            </a:xfrm>
            <a:prstGeom prst="rect">
              <a:avLst/>
            </a:prstGeom>
            <a:noFill/>
          </p:spPr>
          <p:txBody>
            <a:bodyPr wrap="square" lIns="0" tIns="0" rIns="0" bIns="0" rtlCol="0" anchor="ctr"/>
            <a:lstStyle/>
            <a:p>
              <a:pPr>
                <a:lnSpc>
                  <a:spcPct val="130000"/>
                </a:lnSpc>
              </a:pPr>
              <a:r>
                <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Calculate</a:t>
              </a:r>
              <a:endParaRPr lang="en-US" sz="16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31" name="Text 38"/>
            <p:cNvSpPr/>
            <p:nvPr/>
          </p:nvSpPr>
          <p:spPr>
            <a:xfrm>
              <a:off x="6362700" y="5845178"/>
              <a:ext cx="5143500" cy="228600"/>
            </a:xfrm>
            <a:prstGeom prst="rect">
              <a:avLst/>
            </a:prstGeom>
            <a:noFill/>
          </p:spPr>
          <p:txBody>
            <a:bodyPr wrap="square" lIns="0" tIns="0" rIns="0" bIns="0" rtlCol="0" anchor="ctr"/>
            <a:lstStyle/>
            <a:p>
              <a:pPr>
                <a:lnSpc>
                  <a:spcPct val="130000"/>
                </a:lnSpc>
              </a:pPr>
              <a:r>
                <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Multiply the known amount by the factor</a:t>
              </a:r>
              <a:endParaRPr lang="en-US" sz="16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grpSp>
      <p:sp>
        <p:nvSpPr>
          <p:cNvPr id="32" name="Shape 30"/>
          <p:cNvSpPr/>
          <p:nvPr/>
        </p:nvSpPr>
        <p:spPr>
          <a:xfrm>
            <a:off x="6360372" y="4141370"/>
            <a:ext cx="304800" cy="304800"/>
          </a:xfrm>
          <a:custGeom>
            <a:avLst/>
            <a:gdLst/>
            <a:ahLst/>
            <a:cxnLst/>
            <a:rect l="l" t="t" r="r" b="b"/>
            <a:pathLst>
              <a:path w="304800" h="304800">
                <a:moveTo>
                  <a:pt x="76200" y="0"/>
                </a:moveTo>
                <a:lnTo>
                  <a:pt x="228600" y="0"/>
                </a:lnTo>
                <a:cubicBezTo>
                  <a:pt x="270656" y="0"/>
                  <a:pt x="304800" y="34144"/>
                  <a:pt x="304800" y="76200"/>
                </a:cubicBezTo>
                <a:lnTo>
                  <a:pt x="304800" y="228600"/>
                </a:lnTo>
                <a:cubicBezTo>
                  <a:pt x="304800" y="270656"/>
                  <a:pt x="270656" y="304800"/>
                  <a:pt x="228600" y="304800"/>
                </a:cubicBezTo>
                <a:lnTo>
                  <a:pt x="76200" y="304800"/>
                </a:lnTo>
                <a:cubicBezTo>
                  <a:pt x="34144" y="304800"/>
                  <a:pt x="0" y="270656"/>
                  <a:pt x="0" y="228600"/>
                </a:cubicBezTo>
                <a:lnTo>
                  <a:pt x="0" y="76200"/>
                </a:lnTo>
                <a:cubicBezTo>
                  <a:pt x="0" y="34144"/>
                  <a:pt x="34144" y="0"/>
                  <a:pt x="76200" y="0"/>
                </a:cubicBezTo>
                <a:close/>
              </a:path>
            </a:pathLst>
          </a:custGeom>
          <a:solidFill>
            <a:schemeClr val="accent2">
              <a:lumMod val="75000"/>
            </a:schemeClr>
          </a:solidFill>
        </p:spPr>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p:cNvSpPr txBox="1"/>
          <p:nvPr/>
        </p:nvSpPr>
        <p:spPr>
          <a:xfrm>
            <a:off x="603250" y="525463"/>
            <a:ext cx="812617" cy="615315"/>
          </a:xfrm>
          <a:prstGeom prst="rect">
            <a:avLst/>
          </a:prstGeom>
          <a:noFill/>
        </p:spPr>
        <p:txBody>
          <a:bodyPr wrap="square" lIns="0" tIns="0" rIns="0" bIns="0" rtlCol="0">
            <a:spAutoFit/>
          </a:bodyPr>
          <a:lstStyle/>
          <a:p>
            <a:pPr marR="0" algn="ctr" defTabSz="914400" fontAlgn="auto">
              <a:spcBef>
                <a:spcPts val="0"/>
              </a:spcBef>
              <a:spcAft>
                <a:spcPts val="0"/>
              </a:spcAft>
              <a:buClrTx/>
              <a:buSzTx/>
              <a:buFontTx/>
              <a:buNone/>
              <a:defRPr/>
            </a:pPr>
            <a:r>
              <a:rPr lang="en-US" altLang="zh-CN" sz="40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02</a:t>
            </a:r>
            <a:r>
              <a:rPr lang="en-US" altLang="zh-CN" sz="4000" b="1" kern="0" noProof="1">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rPr>
              <a:t>.</a:t>
            </a:r>
            <a:endParaRPr lang="en-US" altLang="zh-CN" sz="4000" b="1" kern="0" noProof="1" dirty="0">
              <a:solidFill>
                <a:schemeClr val="accent2">
                  <a:lumMod val="75000"/>
                </a:schemeClr>
              </a:solidFill>
              <a:latin typeface="Times New Roman" panose="02020603050405020304" charset="0"/>
              <a:ea typeface="黑体" panose="02010609060101010101" charset="-122"/>
              <a:cs typeface="Times New Roman" panose="02020603050405020304" charset="0"/>
              <a:sym typeface="+mn-lt"/>
            </a:endParaRPr>
          </a:p>
        </p:txBody>
      </p:sp>
      <p:cxnSp>
        <p:nvCxnSpPr>
          <p:cNvPr id="3" name="直接连接符 2"/>
          <p:cNvCxnSpPr/>
          <p:nvPr/>
        </p:nvCxnSpPr>
        <p:spPr>
          <a:xfrm>
            <a:off x="5375275" y="1374775"/>
            <a:ext cx="0" cy="4716463"/>
          </a:xfrm>
          <a:prstGeom prst="line">
            <a:avLst/>
          </a:prstGeom>
          <a:ln>
            <a:solidFill>
              <a:srgbClr val="C5785C"/>
            </a:solidFill>
          </a:ln>
        </p:spPr>
        <p:style>
          <a:lnRef idx="2">
            <a:schemeClr val="accent1"/>
          </a:lnRef>
          <a:fillRef idx="0">
            <a:srgbClr val="FFFFFF"/>
          </a:fillRef>
          <a:effectRef idx="0">
            <a:srgbClr val="FFFFFF"/>
          </a:effectRef>
          <a:fontRef idx="minor">
            <a:schemeClr val="tx1"/>
          </a:fontRef>
        </p:style>
      </p:cxnSp>
      <p:sp>
        <p:nvSpPr>
          <p:cNvPr id="2" name="Text 1"/>
          <p:cNvSpPr/>
          <p:nvPr/>
        </p:nvSpPr>
        <p:spPr>
          <a:xfrm>
            <a:off x="1438301" y="660083"/>
            <a:ext cx="11601450" cy="381000"/>
          </a:xfrm>
          <a:prstGeom prst="rect">
            <a:avLst/>
          </a:prstGeom>
          <a:noFill/>
        </p:spPr>
        <p:txBody>
          <a:bodyPr wrap="square" lIns="0" tIns="0" rIns="0" bIns="0" rtlCol="0" anchor="ctr"/>
          <a:lstStyle/>
          <a:p>
            <a:pPr>
              <a:lnSpc>
                <a:spcPct val="90000"/>
              </a:lnSpc>
            </a:pPr>
            <a:r>
              <a:rPr lang="en-US" sz="32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rPr>
              <a:t>Interpolation for Non-Tabulated Rates</a:t>
            </a:r>
            <a:endParaRPr lang="en-US" sz="32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endParaRPr>
          </a:p>
        </p:txBody>
      </p:sp>
      <p:grpSp>
        <p:nvGrpSpPr>
          <p:cNvPr id="14" name="组合 13"/>
          <p:cNvGrpSpPr/>
          <p:nvPr/>
        </p:nvGrpSpPr>
        <p:grpSpPr>
          <a:xfrm>
            <a:off x="609600" y="1371600"/>
            <a:ext cx="5048250" cy="2057400"/>
            <a:chOff x="609600" y="1371600"/>
            <a:chExt cx="5048250" cy="1828800"/>
          </a:xfrm>
        </p:grpSpPr>
        <p:sp>
          <p:nvSpPr>
            <p:cNvPr id="10" name="Text 4"/>
            <p:cNvSpPr/>
            <p:nvPr/>
          </p:nvSpPr>
          <p:spPr>
            <a:xfrm>
              <a:off x="609600" y="1371600"/>
              <a:ext cx="5048250" cy="266700"/>
            </a:xfrm>
            <a:prstGeom prst="rect">
              <a:avLst/>
            </a:prstGeom>
            <a:noFill/>
          </p:spPr>
          <p:txBody>
            <a:bodyPr wrap="square" lIns="0" tIns="0" rIns="0" bIns="0" rtlCol="0" anchor="ctr"/>
            <a:lstStyle/>
            <a:p>
              <a:pPr>
                <a:lnSpc>
                  <a:spcPct val="90000"/>
                </a:lnSpc>
              </a:pPr>
              <a:r>
                <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rPr>
                <a:t>When to Use Interpolation</a:t>
              </a:r>
              <a:endPar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endParaRPr>
            </a:p>
          </p:txBody>
        </p:sp>
        <p:sp>
          <p:nvSpPr>
            <p:cNvPr id="11" name="Text 5"/>
            <p:cNvSpPr/>
            <p:nvPr/>
          </p:nvSpPr>
          <p:spPr>
            <a:xfrm>
              <a:off x="609600" y="1752600"/>
              <a:ext cx="5029200" cy="495300"/>
            </a:xfrm>
            <a:prstGeom prst="rect">
              <a:avLst/>
            </a:prstGeom>
            <a:noFill/>
          </p:spPr>
          <p:txBody>
            <a:bodyPr wrap="square" lIns="0" tIns="0" rIns="0" bIns="0" rtlCol="0" anchor="ctr"/>
            <a:lstStyle/>
            <a:p>
              <a:pPr>
                <a:lnSpc>
                  <a:spcPct val="14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When the exact interest rate is not in the tables (e.g., 7.5%), use linear interpolation between the two closest rates.</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12" name="Text 7"/>
            <p:cNvSpPr/>
            <p:nvPr/>
          </p:nvSpPr>
          <p:spPr>
            <a:xfrm>
              <a:off x="762000" y="2552700"/>
              <a:ext cx="4724400" cy="228600"/>
            </a:xfrm>
            <a:prstGeom prst="rect">
              <a:avLst/>
            </a:prstGeom>
            <a:noFill/>
          </p:spPr>
          <p:txBody>
            <a:bodyPr wrap="square" lIns="0" tIns="0" rIns="0" bIns="0" rtlCol="0" anchor="ctr"/>
            <a:lstStyle/>
            <a:p>
              <a:pPr>
                <a:lnSpc>
                  <a:spcPct val="130000"/>
                </a:lnSpc>
              </a:pPr>
              <a:r>
                <a:rPr lang="en-US" sz="12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Interpolation Formula:</a:t>
              </a:r>
              <a:endParaRPr lang="en-US" sz="12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13" name="Text 9"/>
            <p:cNvSpPr/>
            <p:nvPr/>
          </p:nvSpPr>
          <p:spPr>
            <a:xfrm>
              <a:off x="838200" y="2971800"/>
              <a:ext cx="4495800" cy="228600"/>
            </a:xfrm>
            <a:prstGeom prst="rect">
              <a:avLst/>
            </a:prstGeom>
            <a:noFill/>
          </p:spPr>
          <p:txBody>
            <a:bodyPr wrap="square" lIns="0" tIns="0" rIns="0" bIns="0" rtlCol="0" anchor="ctr"/>
            <a:lstStyle/>
            <a:p>
              <a:pPr algn="ct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Factor = Factor₁ + [(i - i₁)/(i₂ - i₁)] × (Factor₂ - Factor₁)</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grpSp>
      <p:grpSp>
        <p:nvGrpSpPr>
          <p:cNvPr id="16" name="组合 15"/>
          <p:cNvGrpSpPr/>
          <p:nvPr/>
        </p:nvGrpSpPr>
        <p:grpSpPr>
          <a:xfrm>
            <a:off x="609600" y="3806825"/>
            <a:ext cx="5048250" cy="2247900"/>
            <a:chOff x="609600" y="4000500"/>
            <a:chExt cx="5048250" cy="2247900"/>
          </a:xfrm>
        </p:grpSpPr>
        <p:sp>
          <p:nvSpPr>
            <p:cNvPr id="18" name="Text 12"/>
            <p:cNvSpPr/>
            <p:nvPr/>
          </p:nvSpPr>
          <p:spPr>
            <a:xfrm>
              <a:off x="609600" y="4000500"/>
              <a:ext cx="5048250" cy="266700"/>
            </a:xfrm>
            <a:prstGeom prst="rect">
              <a:avLst/>
            </a:prstGeom>
            <a:noFill/>
          </p:spPr>
          <p:txBody>
            <a:bodyPr wrap="square" lIns="0" tIns="0" rIns="0" bIns="0" rtlCol="0" anchor="ctr"/>
            <a:lstStyle/>
            <a:p>
              <a:pPr>
                <a:lnSpc>
                  <a:spcPct val="90000"/>
                </a:lnSpc>
              </a:pPr>
              <a:r>
                <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rPr>
                <a:t>Interpolation Example</a:t>
              </a:r>
              <a:endPar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endParaRPr>
            </a:p>
          </p:txBody>
        </p:sp>
        <p:sp>
          <p:nvSpPr>
            <p:cNvPr id="19" name="Text 14"/>
            <p:cNvSpPr/>
            <p:nvPr/>
          </p:nvSpPr>
          <p:spPr>
            <a:xfrm>
              <a:off x="762000" y="4533900"/>
              <a:ext cx="47244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Find (F/P, 7.5%, 6):</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0" name="Text 15"/>
            <p:cNvSpPr/>
            <p:nvPr/>
          </p:nvSpPr>
          <p:spPr>
            <a:xfrm>
              <a:off x="762000" y="4838700"/>
              <a:ext cx="47244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Given: (F/P, 7%, 6) = 1.5007</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1" name="Text 16"/>
            <p:cNvSpPr/>
            <p:nvPr/>
          </p:nvSpPr>
          <p:spPr>
            <a:xfrm>
              <a:off x="762000" y="5067300"/>
              <a:ext cx="47244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(F/P, 8%, 6) = 1.5869</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2" name="Text 18"/>
            <p:cNvSpPr/>
            <p:nvPr/>
          </p:nvSpPr>
          <p:spPr>
            <a:xfrm>
              <a:off x="876300" y="5524500"/>
              <a:ext cx="44958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Factor = 1.5007 + (0.5/1) × (1.5869 - 1.5007)</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3" name="Text 19"/>
            <p:cNvSpPr/>
            <p:nvPr/>
          </p:nvSpPr>
          <p:spPr>
            <a:xfrm>
              <a:off x="876300" y="5791200"/>
              <a:ext cx="4495800" cy="228600"/>
            </a:xfrm>
            <a:prstGeom prst="rect">
              <a:avLst/>
            </a:prstGeom>
            <a:noFill/>
          </p:spPr>
          <p:txBody>
            <a:bodyPr wrap="square" lIns="0" tIns="0" rIns="0" bIns="0" rtlCol="0" anchor="ctr"/>
            <a:lstStyle/>
            <a:p>
              <a:pPr>
                <a:lnSpc>
                  <a:spcPct val="130000"/>
                </a:lnSpc>
              </a:pPr>
              <a:r>
                <a:rPr lang="en-US" sz="12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 1.5007 + 0.5 × 0.0862</a:t>
              </a:r>
              <a:endParaRPr lang="en-US" sz="12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4" name="Text 20"/>
            <p:cNvSpPr/>
            <p:nvPr/>
          </p:nvSpPr>
          <p:spPr>
            <a:xfrm>
              <a:off x="876300" y="6019800"/>
              <a:ext cx="4495800" cy="228600"/>
            </a:xfrm>
            <a:prstGeom prst="rect">
              <a:avLst/>
            </a:prstGeom>
            <a:noFill/>
          </p:spPr>
          <p:txBody>
            <a:bodyPr wrap="square" lIns="0" tIns="0" rIns="0" bIns="0" rtlCol="0" anchor="ctr"/>
            <a:lstStyle/>
            <a:p>
              <a:pPr>
                <a:lnSpc>
                  <a:spcPct val="130000"/>
                </a:lnSpc>
              </a:pPr>
              <a:r>
                <a:rPr lang="en-US" sz="12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 1.5438</a:t>
              </a:r>
              <a:endParaRPr lang="en-US" sz="120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grpSp>
      <p:grpSp>
        <p:nvGrpSpPr>
          <p:cNvPr id="25" name="组合 24"/>
          <p:cNvGrpSpPr/>
          <p:nvPr/>
        </p:nvGrpSpPr>
        <p:grpSpPr>
          <a:xfrm>
            <a:off x="5750584" y="1371600"/>
            <a:ext cx="5486400" cy="4800600"/>
            <a:chOff x="6153150" y="1466850"/>
            <a:chExt cx="5486400" cy="4800600"/>
          </a:xfrm>
        </p:grpSpPr>
        <p:sp>
          <p:nvSpPr>
            <p:cNvPr id="26" name="Text 22"/>
            <p:cNvSpPr/>
            <p:nvPr/>
          </p:nvSpPr>
          <p:spPr>
            <a:xfrm>
              <a:off x="6153150" y="1466850"/>
              <a:ext cx="5486400" cy="304800"/>
            </a:xfrm>
            <a:prstGeom prst="rect">
              <a:avLst/>
            </a:prstGeom>
            <a:noFill/>
          </p:spPr>
          <p:txBody>
            <a:bodyPr wrap="square" lIns="0" tIns="0" rIns="0" bIns="0" rtlCol="0" anchor="ctr"/>
            <a:lstStyle/>
            <a:p>
              <a:pPr algn="ctr">
                <a:lnSpc>
                  <a:spcPct val="110000"/>
                </a:lnSpc>
              </a:pPr>
              <a:r>
                <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rPr>
                <a:t>Calculator Methods</a:t>
              </a:r>
              <a:endParaRPr lang="en-US" sz="2400" b="1" kern="0" dirty="0">
                <a:solidFill>
                  <a:schemeClr val="accent2">
                    <a:lumMod val="75000"/>
                  </a:schemeClr>
                </a:solidFill>
                <a:latin typeface="Times New Roman" panose="02020603050405020304" charset="0"/>
                <a:ea typeface="黑体" panose="02010609060101010101" charset="-122"/>
                <a:cs typeface="Times New Roman" panose="02020603050405020304" charset="0"/>
              </a:endParaRPr>
            </a:p>
          </p:txBody>
        </p:sp>
        <p:sp>
          <p:nvSpPr>
            <p:cNvPr id="27" name="Shape 24"/>
            <p:cNvSpPr/>
            <p:nvPr/>
          </p:nvSpPr>
          <p:spPr>
            <a:xfrm>
              <a:off x="6410325" y="2114550"/>
              <a:ext cx="142875" cy="190500"/>
            </a:xfrm>
            <a:custGeom>
              <a:avLst/>
              <a:gdLst/>
              <a:ahLst/>
              <a:cxnLst/>
              <a:rect l="l" t="t" r="r" b="b"/>
              <a:pathLst>
                <a:path w="142875" h="190500">
                  <a:moveTo>
                    <a:pt x="23812" y="0"/>
                  </a:moveTo>
                  <a:cubicBezTo>
                    <a:pt x="10678" y="0"/>
                    <a:pt x="0" y="10678"/>
                    <a:pt x="0" y="23812"/>
                  </a:cubicBezTo>
                  <a:lnTo>
                    <a:pt x="0" y="166688"/>
                  </a:lnTo>
                  <a:cubicBezTo>
                    <a:pt x="0" y="179822"/>
                    <a:pt x="10678" y="190500"/>
                    <a:pt x="23812" y="190500"/>
                  </a:cubicBezTo>
                  <a:lnTo>
                    <a:pt x="119063" y="190500"/>
                  </a:lnTo>
                  <a:cubicBezTo>
                    <a:pt x="132197" y="190500"/>
                    <a:pt x="142875" y="179822"/>
                    <a:pt x="142875" y="166688"/>
                  </a:cubicBezTo>
                  <a:lnTo>
                    <a:pt x="142875" y="23812"/>
                  </a:lnTo>
                  <a:cubicBezTo>
                    <a:pt x="142875" y="10678"/>
                    <a:pt x="132197" y="0"/>
                    <a:pt x="119063" y="0"/>
                  </a:cubicBezTo>
                  <a:lnTo>
                    <a:pt x="23812" y="0"/>
                  </a:lnTo>
                  <a:close/>
                  <a:moveTo>
                    <a:pt x="35719" y="23812"/>
                  </a:moveTo>
                  <a:lnTo>
                    <a:pt x="107156" y="23812"/>
                  </a:lnTo>
                  <a:cubicBezTo>
                    <a:pt x="113742" y="23812"/>
                    <a:pt x="119063" y="29133"/>
                    <a:pt x="119063" y="35719"/>
                  </a:cubicBezTo>
                  <a:lnTo>
                    <a:pt x="119063" y="47625"/>
                  </a:lnTo>
                  <a:cubicBezTo>
                    <a:pt x="119063" y="54211"/>
                    <a:pt x="113742" y="59531"/>
                    <a:pt x="107156" y="59531"/>
                  </a:cubicBezTo>
                  <a:lnTo>
                    <a:pt x="35719" y="59531"/>
                  </a:lnTo>
                  <a:cubicBezTo>
                    <a:pt x="29133" y="59531"/>
                    <a:pt x="23812" y="54211"/>
                    <a:pt x="23812" y="47625"/>
                  </a:cubicBezTo>
                  <a:lnTo>
                    <a:pt x="23812" y="35719"/>
                  </a:lnTo>
                  <a:cubicBezTo>
                    <a:pt x="23812" y="29133"/>
                    <a:pt x="29133" y="23812"/>
                    <a:pt x="35719" y="23812"/>
                  </a:cubicBezTo>
                  <a:close/>
                  <a:moveTo>
                    <a:pt x="41672" y="86320"/>
                  </a:moveTo>
                  <a:cubicBezTo>
                    <a:pt x="41672" y="91249"/>
                    <a:pt x="37671" y="95250"/>
                    <a:pt x="32742" y="95250"/>
                  </a:cubicBezTo>
                  <a:cubicBezTo>
                    <a:pt x="27814" y="95250"/>
                    <a:pt x="23812" y="91249"/>
                    <a:pt x="23812" y="86320"/>
                  </a:cubicBezTo>
                  <a:cubicBezTo>
                    <a:pt x="23812" y="81392"/>
                    <a:pt x="27814" y="77391"/>
                    <a:pt x="32742" y="77391"/>
                  </a:cubicBezTo>
                  <a:cubicBezTo>
                    <a:pt x="37671" y="77391"/>
                    <a:pt x="41672" y="81392"/>
                    <a:pt x="41672" y="86320"/>
                  </a:cubicBezTo>
                  <a:close/>
                  <a:moveTo>
                    <a:pt x="71438" y="95250"/>
                  </a:moveTo>
                  <a:cubicBezTo>
                    <a:pt x="66509" y="95250"/>
                    <a:pt x="62508" y="91249"/>
                    <a:pt x="62508" y="86320"/>
                  </a:cubicBezTo>
                  <a:cubicBezTo>
                    <a:pt x="62508" y="81392"/>
                    <a:pt x="66509" y="77391"/>
                    <a:pt x="71438" y="77391"/>
                  </a:cubicBezTo>
                  <a:cubicBezTo>
                    <a:pt x="76366" y="77391"/>
                    <a:pt x="80367" y="81392"/>
                    <a:pt x="80367" y="86320"/>
                  </a:cubicBezTo>
                  <a:cubicBezTo>
                    <a:pt x="80367" y="91249"/>
                    <a:pt x="76366" y="95250"/>
                    <a:pt x="71438" y="95250"/>
                  </a:cubicBezTo>
                  <a:close/>
                  <a:moveTo>
                    <a:pt x="119063" y="86320"/>
                  </a:moveTo>
                  <a:cubicBezTo>
                    <a:pt x="119063" y="91249"/>
                    <a:pt x="115061" y="95250"/>
                    <a:pt x="110133" y="95250"/>
                  </a:cubicBezTo>
                  <a:cubicBezTo>
                    <a:pt x="105204" y="95250"/>
                    <a:pt x="101203" y="91249"/>
                    <a:pt x="101203" y="86320"/>
                  </a:cubicBezTo>
                  <a:cubicBezTo>
                    <a:pt x="101203" y="81392"/>
                    <a:pt x="105204" y="77391"/>
                    <a:pt x="110133" y="77391"/>
                  </a:cubicBezTo>
                  <a:cubicBezTo>
                    <a:pt x="115061" y="77391"/>
                    <a:pt x="119063" y="81392"/>
                    <a:pt x="119063" y="86320"/>
                  </a:cubicBezTo>
                  <a:close/>
                  <a:moveTo>
                    <a:pt x="32742" y="130969"/>
                  </a:moveTo>
                  <a:cubicBezTo>
                    <a:pt x="27814" y="130969"/>
                    <a:pt x="23812" y="126967"/>
                    <a:pt x="23812" y="122039"/>
                  </a:cubicBezTo>
                  <a:cubicBezTo>
                    <a:pt x="23812" y="117111"/>
                    <a:pt x="27814" y="113109"/>
                    <a:pt x="32742" y="113109"/>
                  </a:cubicBezTo>
                  <a:cubicBezTo>
                    <a:pt x="37671" y="113109"/>
                    <a:pt x="41672" y="117111"/>
                    <a:pt x="41672" y="122039"/>
                  </a:cubicBezTo>
                  <a:cubicBezTo>
                    <a:pt x="41672" y="126967"/>
                    <a:pt x="37671" y="130969"/>
                    <a:pt x="32742" y="130969"/>
                  </a:cubicBezTo>
                  <a:close/>
                  <a:moveTo>
                    <a:pt x="80367" y="122039"/>
                  </a:moveTo>
                  <a:cubicBezTo>
                    <a:pt x="80367" y="126967"/>
                    <a:pt x="76366" y="130969"/>
                    <a:pt x="71438" y="130969"/>
                  </a:cubicBezTo>
                  <a:cubicBezTo>
                    <a:pt x="66509" y="130969"/>
                    <a:pt x="62508" y="126967"/>
                    <a:pt x="62508" y="122039"/>
                  </a:cubicBezTo>
                  <a:cubicBezTo>
                    <a:pt x="62508" y="117111"/>
                    <a:pt x="66509" y="113109"/>
                    <a:pt x="71438" y="113109"/>
                  </a:cubicBezTo>
                  <a:cubicBezTo>
                    <a:pt x="76366" y="113109"/>
                    <a:pt x="80367" y="117111"/>
                    <a:pt x="80367" y="122039"/>
                  </a:cubicBezTo>
                  <a:close/>
                  <a:moveTo>
                    <a:pt x="110133" y="130969"/>
                  </a:moveTo>
                  <a:cubicBezTo>
                    <a:pt x="105204" y="130969"/>
                    <a:pt x="101203" y="126967"/>
                    <a:pt x="101203" y="122039"/>
                  </a:cubicBezTo>
                  <a:cubicBezTo>
                    <a:pt x="101203" y="117111"/>
                    <a:pt x="105204" y="113109"/>
                    <a:pt x="110133" y="113109"/>
                  </a:cubicBezTo>
                  <a:cubicBezTo>
                    <a:pt x="115061" y="113109"/>
                    <a:pt x="119063" y="117111"/>
                    <a:pt x="119063" y="122039"/>
                  </a:cubicBezTo>
                  <a:cubicBezTo>
                    <a:pt x="119063" y="126967"/>
                    <a:pt x="115061" y="130969"/>
                    <a:pt x="110133" y="130969"/>
                  </a:cubicBezTo>
                  <a:close/>
                  <a:moveTo>
                    <a:pt x="23812" y="157758"/>
                  </a:moveTo>
                  <a:cubicBezTo>
                    <a:pt x="23812" y="152809"/>
                    <a:pt x="27794" y="148828"/>
                    <a:pt x="32742" y="148828"/>
                  </a:cubicBezTo>
                  <a:lnTo>
                    <a:pt x="74414" y="148828"/>
                  </a:lnTo>
                  <a:cubicBezTo>
                    <a:pt x="79363" y="148828"/>
                    <a:pt x="83344" y="152809"/>
                    <a:pt x="83344" y="157758"/>
                  </a:cubicBezTo>
                  <a:cubicBezTo>
                    <a:pt x="83344" y="162706"/>
                    <a:pt x="79363" y="166688"/>
                    <a:pt x="74414" y="166688"/>
                  </a:cubicBezTo>
                  <a:lnTo>
                    <a:pt x="32742" y="166688"/>
                  </a:lnTo>
                  <a:cubicBezTo>
                    <a:pt x="27794" y="166688"/>
                    <a:pt x="23812" y="162706"/>
                    <a:pt x="23812" y="157758"/>
                  </a:cubicBezTo>
                  <a:close/>
                  <a:moveTo>
                    <a:pt x="110133" y="148828"/>
                  </a:moveTo>
                  <a:cubicBezTo>
                    <a:pt x="115081" y="148828"/>
                    <a:pt x="119063" y="152809"/>
                    <a:pt x="119063" y="157758"/>
                  </a:cubicBezTo>
                  <a:cubicBezTo>
                    <a:pt x="119063" y="162706"/>
                    <a:pt x="115081" y="166688"/>
                    <a:pt x="110133" y="166688"/>
                  </a:cubicBezTo>
                  <a:cubicBezTo>
                    <a:pt x="105184" y="166688"/>
                    <a:pt x="101203" y="162706"/>
                    <a:pt x="101203" y="157758"/>
                  </a:cubicBezTo>
                  <a:cubicBezTo>
                    <a:pt x="101203" y="152809"/>
                    <a:pt x="105184" y="148828"/>
                    <a:pt x="110133" y="148828"/>
                  </a:cubicBezTo>
                  <a:close/>
                </a:path>
              </a:pathLst>
            </a:custGeom>
            <a:solidFill>
              <a:schemeClr val="accent2">
                <a:lumMod val="75000"/>
              </a:schemeClr>
            </a:solidFill>
          </p:spPr>
        </p:sp>
        <p:sp>
          <p:nvSpPr>
            <p:cNvPr id="28" name="Text 25"/>
            <p:cNvSpPr/>
            <p:nvPr/>
          </p:nvSpPr>
          <p:spPr>
            <a:xfrm>
              <a:off x="6715125" y="2076450"/>
              <a:ext cx="1762125" cy="266700"/>
            </a:xfrm>
            <a:prstGeom prst="rect">
              <a:avLst/>
            </a:prstGeom>
            <a:noFill/>
          </p:spPr>
          <p:txBody>
            <a:bodyPr wrap="square" lIns="0" tIns="0" rIns="0" bIns="0" rtlCol="0" anchor="ctr"/>
            <a:lstStyle/>
            <a:p>
              <a:pPr>
                <a:lnSpc>
                  <a:spcPct val="130000"/>
                </a:lnSpc>
              </a:pPr>
              <a:r>
                <a:rPr lang="en-US" sz="135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Financial Calculator</a:t>
              </a:r>
              <a:endParaRPr lang="en-US" sz="135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29" name="Text 26"/>
            <p:cNvSpPr/>
            <p:nvPr/>
          </p:nvSpPr>
          <p:spPr>
            <a:xfrm>
              <a:off x="6362700" y="2419350"/>
              <a:ext cx="51435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Use TVM (Time Value of Money) functions:</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30" name="Text 27"/>
            <p:cNvSpPr/>
            <p:nvPr/>
          </p:nvSpPr>
          <p:spPr>
            <a:xfrm>
              <a:off x="6362700" y="2724150"/>
              <a:ext cx="51435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 Enter P, i, n → Solve for F</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31" name="Text 28"/>
            <p:cNvSpPr/>
            <p:nvPr/>
          </p:nvSpPr>
          <p:spPr>
            <a:xfrm>
              <a:off x="6362700" y="2990850"/>
              <a:ext cx="51435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 Enter F, i, n → Solve for P</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12288" name="Shape 30"/>
            <p:cNvSpPr/>
            <p:nvPr/>
          </p:nvSpPr>
          <p:spPr>
            <a:xfrm>
              <a:off x="6398419" y="3676650"/>
              <a:ext cx="166688" cy="190500"/>
            </a:xfrm>
            <a:custGeom>
              <a:avLst/>
              <a:gdLst/>
              <a:ahLst/>
              <a:cxnLst/>
              <a:rect l="l" t="t" r="r" b="b"/>
              <a:pathLst>
                <a:path w="166688" h="190500">
                  <a:moveTo>
                    <a:pt x="95250" y="59531"/>
                  </a:moveTo>
                  <a:lnTo>
                    <a:pt x="95250" y="95250"/>
                  </a:lnTo>
                  <a:lnTo>
                    <a:pt x="142875" y="95250"/>
                  </a:lnTo>
                  <a:lnTo>
                    <a:pt x="142875" y="59531"/>
                  </a:lnTo>
                  <a:lnTo>
                    <a:pt x="95250" y="59531"/>
                  </a:lnTo>
                  <a:close/>
                  <a:moveTo>
                    <a:pt x="71438" y="59531"/>
                  </a:moveTo>
                  <a:lnTo>
                    <a:pt x="23812" y="59531"/>
                  </a:lnTo>
                  <a:lnTo>
                    <a:pt x="23812" y="95250"/>
                  </a:lnTo>
                  <a:lnTo>
                    <a:pt x="71438" y="95250"/>
                  </a:lnTo>
                  <a:lnTo>
                    <a:pt x="71438" y="59531"/>
                  </a:lnTo>
                  <a:close/>
                  <a:moveTo>
                    <a:pt x="0" y="119063"/>
                  </a:moveTo>
                  <a:lnTo>
                    <a:pt x="0" y="35719"/>
                  </a:lnTo>
                  <a:cubicBezTo>
                    <a:pt x="0" y="22585"/>
                    <a:pt x="10678" y="11906"/>
                    <a:pt x="23812" y="11906"/>
                  </a:cubicBezTo>
                  <a:lnTo>
                    <a:pt x="142875" y="11906"/>
                  </a:lnTo>
                  <a:cubicBezTo>
                    <a:pt x="156009" y="11906"/>
                    <a:pt x="166688" y="22585"/>
                    <a:pt x="166688" y="35719"/>
                  </a:cubicBezTo>
                  <a:lnTo>
                    <a:pt x="166688" y="154781"/>
                  </a:lnTo>
                  <a:cubicBezTo>
                    <a:pt x="166688" y="167915"/>
                    <a:pt x="156009" y="178594"/>
                    <a:pt x="142875" y="178594"/>
                  </a:cubicBezTo>
                  <a:lnTo>
                    <a:pt x="23812" y="178594"/>
                  </a:lnTo>
                  <a:cubicBezTo>
                    <a:pt x="10678" y="178594"/>
                    <a:pt x="0" y="167915"/>
                    <a:pt x="0" y="154781"/>
                  </a:cubicBezTo>
                  <a:lnTo>
                    <a:pt x="0" y="119063"/>
                  </a:lnTo>
                  <a:close/>
                  <a:moveTo>
                    <a:pt x="142875" y="119063"/>
                  </a:moveTo>
                  <a:lnTo>
                    <a:pt x="95250" y="119063"/>
                  </a:lnTo>
                  <a:lnTo>
                    <a:pt x="95250" y="154781"/>
                  </a:lnTo>
                  <a:lnTo>
                    <a:pt x="142875" y="154781"/>
                  </a:lnTo>
                  <a:lnTo>
                    <a:pt x="142875" y="119063"/>
                  </a:lnTo>
                  <a:close/>
                  <a:moveTo>
                    <a:pt x="71438" y="154781"/>
                  </a:moveTo>
                  <a:lnTo>
                    <a:pt x="71438" y="119063"/>
                  </a:lnTo>
                  <a:lnTo>
                    <a:pt x="23812" y="119063"/>
                  </a:lnTo>
                  <a:lnTo>
                    <a:pt x="23812" y="154781"/>
                  </a:lnTo>
                  <a:lnTo>
                    <a:pt x="71438" y="154781"/>
                  </a:lnTo>
                  <a:close/>
                </a:path>
              </a:pathLst>
            </a:custGeom>
            <a:solidFill>
              <a:schemeClr val="accent2">
                <a:lumMod val="75000"/>
              </a:schemeClr>
            </a:solidFill>
          </p:spPr>
        </p:sp>
        <p:sp>
          <p:nvSpPr>
            <p:cNvPr id="12290" name="Text 31"/>
            <p:cNvSpPr/>
            <p:nvPr/>
          </p:nvSpPr>
          <p:spPr>
            <a:xfrm>
              <a:off x="6715125" y="3638550"/>
              <a:ext cx="1676400" cy="266700"/>
            </a:xfrm>
            <a:prstGeom prst="rect">
              <a:avLst/>
            </a:prstGeom>
            <a:noFill/>
          </p:spPr>
          <p:txBody>
            <a:bodyPr wrap="square" lIns="0" tIns="0" rIns="0" bIns="0" rtlCol="0" anchor="ctr"/>
            <a:lstStyle/>
            <a:p>
              <a:pPr>
                <a:lnSpc>
                  <a:spcPct val="130000"/>
                </a:lnSpc>
              </a:pPr>
              <a:r>
                <a:rPr lang="en-US" sz="135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Excel/Spreadsheet</a:t>
              </a:r>
              <a:endParaRPr lang="en-US" sz="135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12293" name="Text 32"/>
            <p:cNvSpPr/>
            <p:nvPr/>
          </p:nvSpPr>
          <p:spPr>
            <a:xfrm>
              <a:off x="6362700" y="3981450"/>
              <a:ext cx="51435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Use built-in functions:</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12296" name="Text 33"/>
            <p:cNvSpPr/>
            <p:nvPr/>
          </p:nvSpPr>
          <p:spPr>
            <a:xfrm>
              <a:off x="6362700" y="4286250"/>
              <a:ext cx="51435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 FV(rate, nper, pmt, pv) for F/P</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12297" name="Text 34"/>
            <p:cNvSpPr/>
            <p:nvPr/>
          </p:nvSpPr>
          <p:spPr>
            <a:xfrm>
              <a:off x="6362700" y="4552950"/>
              <a:ext cx="51435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 PV(rate, nper, pmt, fv) for P/F</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12300" name="Shape 36"/>
            <p:cNvSpPr/>
            <p:nvPr/>
          </p:nvSpPr>
          <p:spPr>
            <a:xfrm>
              <a:off x="6410325" y="5238750"/>
              <a:ext cx="142875" cy="190500"/>
            </a:xfrm>
            <a:custGeom>
              <a:avLst/>
              <a:gdLst/>
              <a:ahLst/>
              <a:cxnLst/>
              <a:rect l="l" t="t" r="r" b="b"/>
              <a:pathLst>
                <a:path w="142875" h="190500">
                  <a:moveTo>
                    <a:pt x="5953" y="23812"/>
                  </a:moveTo>
                  <a:cubicBezTo>
                    <a:pt x="5953" y="10678"/>
                    <a:pt x="16632" y="0"/>
                    <a:pt x="29766" y="0"/>
                  </a:cubicBezTo>
                  <a:lnTo>
                    <a:pt x="113109" y="0"/>
                  </a:lnTo>
                  <a:cubicBezTo>
                    <a:pt x="126243" y="0"/>
                    <a:pt x="136922" y="10678"/>
                    <a:pt x="136922" y="23812"/>
                  </a:cubicBezTo>
                  <a:lnTo>
                    <a:pt x="136922" y="166688"/>
                  </a:lnTo>
                  <a:cubicBezTo>
                    <a:pt x="136922" y="179822"/>
                    <a:pt x="126243" y="190500"/>
                    <a:pt x="113109" y="190500"/>
                  </a:cubicBezTo>
                  <a:lnTo>
                    <a:pt x="29766" y="190500"/>
                  </a:lnTo>
                  <a:cubicBezTo>
                    <a:pt x="16632" y="190500"/>
                    <a:pt x="5953" y="179822"/>
                    <a:pt x="5953" y="166688"/>
                  </a:cubicBezTo>
                  <a:lnTo>
                    <a:pt x="5953" y="23812"/>
                  </a:lnTo>
                  <a:close/>
                  <a:moveTo>
                    <a:pt x="29766" y="23812"/>
                  </a:moveTo>
                  <a:lnTo>
                    <a:pt x="29766" y="136922"/>
                  </a:lnTo>
                  <a:lnTo>
                    <a:pt x="113109" y="136922"/>
                  </a:lnTo>
                  <a:lnTo>
                    <a:pt x="113109" y="23812"/>
                  </a:lnTo>
                  <a:lnTo>
                    <a:pt x="29766" y="23812"/>
                  </a:lnTo>
                  <a:close/>
                  <a:moveTo>
                    <a:pt x="71438" y="175617"/>
                  </a:moveTo>
                  <a:cubicBezTo>
                    <a:pt x="78023" y="175617"/>
                    <a:pt x="83344" y="170297"/>
                    <a:pt x="83344" y="163711"/>
                  </a:cubicBezTo>
                  <a:cubicBezTo>
                    <a:pt x="83344" y="157125"/>
                    <a:pt x="78023" y="151805"/>
                    <a:pt x="71438" y="151805"/>
                  </a:cubicBezTo>
                  <a:cubicBezTo>
                    <a:pt x="64852" y="151805"/>
                    <a:pt x="59531" y="157125"/>
                    <a:pt x="59531" y="163711"/>
                  </a:cubicBezTo>
                  <a:cubicBezTo>
                    <a:pt x="59531" y="170297"/>
                    <a:pt x="64852" y="175617"/>
                    <a:pt x="71438" y="175617"/>
                  </a:cubicBezTo>
                  <a:close/>
                </a:path>
              </a:pathLst>
            </a:custGeom>
            <a:solidFill>
              <a:schemeClr val="accent2">
                <a:lumMod val="75000"/>
              </a:schemeClr>
            </a:solidFill>
          </p:spPr>
        </p:sp>
        <p:sp>
          <p:nvSpPr>
            <p:cNvPr id="12303" name="Text 37"/>
            <p:cNvSpPr/>
            <p:nvPr/>
          </p:nvSpPr>
          <p:spPr>
            <a:xfrm>
              <a:off x="6715125" y="5200650"/>
              <a:ext cx="1362075" cy="266700"/>
            </a:xfrm>
            <a:prstGeom prst="rect">
              <a:avLst/>
            </a:prstGeom>
            <a:noFill/>
          </p:spPr>
          <p:txBody>
            <a:bodyPr wrap="square" lIns="0" tIns="0" rIns="0" bIns="0" rtlCol="0" anchor="ctr"/>
            <a:lstStyle/>
            <a:p>
              <a:pPr>
                <a:lnSpc>
                  <a:spcPct val="130000"/>
                </a:lnSpc>
              </a:pPr>
              <a:r>
                <a:rPr lang="en-US" sz="135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Direct Formula</a:t>
              </a:r>
              <a:endParaRPr lang="en-US" sz="1350" b="1"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12304" name="Text 38"/>
            <p:cNvSpPr/>
            <p:nvPr/>
          </p:nvSpPr>
          <p:spPr>
            <a:xfrm>
              <a:off x="6362700" y="5543550"/>
              <a:ext cx="51435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Use the formulas directly with any calculator:</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12305" name="Text 39"/>
            <p:cNvSpPr/>
            <p:nvPr/>
          </p:nvSpPr>
          <p:spPr>
            <a:xfrm>
              <a:off x="6362700" y="5810250"/>
              <a:ext cx="51435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 F = P(1+i)ⁿ</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sp>
          <p:nvSpPr>
            <p:cNvPr id="12306" name="Text 40"/>
            <p:cNvSpPr/>
            <p:nvPr/>
          </p:nvSpPr>
          <p:spPr>
            <a:xfrm>
              <a:off x="6362700" y="6038850"/>
              <a:ext cx="5143500" cy="228600"/>
            </a:xfrm>
            <a:prstGeom prst="rect">
              <a:avLst/>
            </a:prstGeom>
            <a:noFill/>
          </p:spPr>
          <p:txBody>
            <a:bodyPr wrap="square" lIns="0" tIns="0" rIns="0" bIns="0" rtlCol="0" anchor="ctr"/>
            <a:lstStyle/>
            <a:p>
              <a:pPr>
                <a:lnSpc>
                  <a:spcPct val="130000"/>
                </a:lnSpc>
              </a:pPr>
              <a:r>
                <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rPr>
                <a:t>• P = F/(1+i)ⁿ</a:t>
              </a:r>
              <a:endParaRPr lang="en-US" sz="1200" dirty="0">
                <a:solidFill>
                  <a:schemeClr val="accent2">
                    <a:lumMod val="75000"/>
                  </a:schemeClr>
                </a:solidFill>
                <a:latin typeface="Times New Roman" panose="02020603050405020304" charset="0"/>
                <a:ea typeface="MiSans" panose="02010600030101010101" pitchFamily="34" charset="-122"/>
                <a:cs typeface="Times New Roman" panose="02020603050405020304" charset="0"/>
              </a:endParaRPr>
            </a:p>
          </p:txBody>
        </p:sp>
      </p:grpSp>
      <p:pic>
        <p:nvPicPr>
          <p:cNvPr id="45" name="图片 44"/>
          <p:cNvPicPr>
            <a:picLocks noChangeAspect="1"/>
          </p:cNvPicPr>
          <p:nvPr/>
        </p:nvPicPr>
        <p:blipFill rotWithShape="1">
          <a:blip r:embed="rId1"/>
          <a:srcRect l="107" r="107"/>
          <a:stretch>
            <a:fillRect/>
          </a:stretch>
        </p:blipFill>
        <p:spPr>
          <a:xfrm>
            <a:off x="8725813" y="2552700"/>
            <a:ext cx="2747724" cy="2747726"/>
          </a:xfrm>
          <a:prstGeom prst="ellipse">
            <a:avLst/>
          </a:prstGeom>
          <a:ln>
            <a:noFill/>
          </a:ln>
          <a:effectLst>
            <a:outerShdw dist="50800" dir="5400000" algn="ctr" rotWithShape="0">
              <a:srgbClr val="000000">
                <a:alpha val="0"/>
              </a:srgbClr>
            </a:outerShdw>
          </a:effec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34"/>
          <p:cNvPicPr>
            <a:picLocks noChangeAspect="1"/>
          </p:cNvPicPr>
          <p:nvPr/>
        </p:nvPicPr>
        <p:blipFill>
          <a:blip r:embed="rId1"/>
          <a:stretch>
            <a:fillRect/>
          </a:stretch>
        </p:blipFill>
        <p:spPr>
          <a:xfrm rot="21600000">
            <a:off x="1" y="0"/>
            <a:ext cx="12191998" cy="6858000"/>
          </a:xfrm>
          <a:prstGeom prst="rect">
            <a:avLst/>
          </a:prstGeom>
        </p:spPr>
      </p:pic>
      <p:pic>
        <p:nvPicPr>
          <p:cNvPr id="1036" name="picture 1036"/>
          <p:cNvPicPr>
            <a:picLocks noChangeAspect="1"/>
          </p:cNvPicPr>
          <p:nvPr/>
        </p:nvPicPr>
        <p:blipFill>
          <a:blip r:embed="rId2"/>
          <a:stretch>
            <a:fillRect/>
          </a:stretch>
        </p:blipFill>
        <p:spPr>
          <a:xfrm rot="21600000">
            <a:off x="0" y="1098499"/>
            <a:ext cx="1532819" cy="4509757"/>
          </a:xfrm>
          <a:prstGeom prst="rect">
            <a:avLst/>
          </a:prstGeom>
        </p:spPr>
      </p:pic>
      <p:pic>
        <p:nvPicPr>
          <p:cNvPr id="1038" name="picture 1038"/>
          <p:cNvPicPr>
            <a:picLocks noChangeAspect="1"/>
          </p:cNvPicPr>
          <p:nvPr/>
        </p:nvPicPr>
        <p:blipFill>
          <a:blip r:embed="rId3"/>
          <a:stretch>
            <a:fillRect/>
          </a:stretch>
        </p:blipFill>
        <p:spPr>
          <a:xfrm rot="21600000">
            <a:off x="10137755" y="732654"/>
            <a:ext cx="2054244" cy="4875602"/>
          </a:xfrm>
          <a:prstGeom prst="rect">
            <a:avLst/>
          </a:prstGeom>
        </p:spPr>
      </p:pic>
      <p:graphicFrame>
        <p:nvGraphicFramePr>
          <p:cNvPr id="1040" name="table 1040"/>
          <p:cNvGraphicFramePr>
            <a:graphicFrameLocks noGrp="1"/>
          </p:cNvGraphicFramePr>
          <p:nvPr/>
        </p:nvGraphicFramePr>
        <p:xfrm>
          <a:off x="1515046" y="1176274"/>
          <a:ext cx="9184005" cy="4525645"/>
        </p:xfrm>
        <a:graphic>
          <a:graphicData uri="http://schemas.openxmlformats.org/drawingml/2006/table">
            <a:tbl>
              <a:tblPr>
                <a:solidFill>
                  <a:srgbClr val="FFFFFF"/>
                </a:solidFill>
              </a:tblPr>
              <a:tblGrid>
                <a:gridCol w="9184005"/>
              </a:tblGrid>
              <a:tr h="2070735">
                <a:tc>
                  <a:txBody>
                    <a:bodyPr/>
                    <a:lstStyle/>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marL="3790315" algn="l" rtl="0" eaLnBrk="0">
                        <a:lnSpc>
                          <a:spcPct val="76000"/>
                        </a:lnSpc>
                        <a:spcBef>
                          <a:spcPts val="5"/>
                        </a:spcBef>
                      </a:pPr>
                      <a:r>
                        <a:rPr sz="4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rPr>
                        <a:t>Part</a:t>
                      </a:r>
                      <a:r>
                        <a:rPr sz="4400" kern="0" spc="160" dirty="0">
                          <a:solidFill>
                            <a:schemeClr val="accent2">
                              <a:lumMod val="75000"/>
                              <a:alpha val="100000"/>
                            </a:schemeClr>
                          </a:solidFill>
                          <a:latin typeface="Times New Roman" panose="02020603050405020304"/>
                          <a:ea typeface="Times New Roman" panose="02020603050405020304"/>
                          <a:cs typeface="Times New Roman" panose="02020603050405020304"/>
                        </a:rPr>
                        <a:t> </a:t>
                      </a:r>
                      <a:r>
                        <a:rPr sz="4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rPr>
                        <a:t>0</a:t>
                      </a:r>
                      <a:r>
                        <a:rPr lang="en-US" sz="4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rPr>
                        <a:t>3</a:t>
                      </a:r>
                      <a:endParaRPr lang="en-US" sz="4400" kern="0" spc="-30" dirty="0">
                        <a:solidFill>
                          <a:schemeClr val="accent2">
                            <a:lumMod val="75000"/>
                            <a:alpha val="100000"/>
                          </a:schemeClr>
                        </a:solidFill>
                        <a:latin typeface="Times New Roman" panose="02020603050405020304"/>
                        <a:ea typeface="Times New Roman" panose="02020603050405020304"/>
                        <a:cs typeface="Times New Roman" panose="02020603050405020304"/>
                      </a:endParaRPr>
                    </a:p>
                  </a:txBody>
                  <a:tcPr marL="0" marR="0" marT="0" marB="0" vert="horz">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15875" cap="flat" cmpd="sng" algn="ctr">
                      <a:solidFill>
                        <a:srgbClr val="D9D9D9"/>
                      </a:solidFill>
                      <a:prstDash val="solid"/>
                      <a:round/>
                      <a:headEnd type="none" w="med" len="med"/>
                      <a:tailEnd type="none" w="med" len="med"/>
                    </a:lnT>
                    <a:lnB>
                      <a:noFill/>
                    </a:lnB>
                    <a:solidFill>
                      <a:srgbClr val="FFFFFF"/>
                    </a:solidFill>
                  </a:tcPr>
                </a:tc>
              </a:tr>
              <a:tr h="245491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a:noFill/>
                    </a:lnT>
                    <a:lnB w="3175" cap="flat" cmpd="sng" algn="ctr">
                      <a:solidFill>
                        <a:srgbClr val="D9D9D9"/>
                      </a:solidFill>
                      <a:prstDash val="solid"/>
                      <a:round/>
                      <a:headEnd type="none" w="med" len="med"/>
                      <a:tailEnd type="none" w="med" len="med"/>
                    </a:lnB>
                    <a:solidFill>
                      <a:srgbClr val="FFFFFF"/>
                    </a:solidFill>
                  </a:tcPr>
                </a:tc>
              </a:tr>
            </a:tbl>
          </a:graphicData>
        </a:graphic>
      </p:graphicFrame>
      <p:sp>
        <p:nvSpPr>
          <p:cNvPr id="1042" name="textbox 1042"/>
          <p:cNvSpPr/>
          <p:nvPr/>
        </p:nvSpPr>
        <p:spPr>
          <a:xfrm>
            <a:off x="2762250" y="3328924"/>
            <a:ext cx="7018655" cy="957580"/>
          </a:xfrm>
          <a:prstGeom prst="rect">
            <a:avLst/>
          </a:prstGeom>
          <a:solidFill>
            <a:srgbClr val="C5785C">
              <a:alpha val="96470"/>
            </a:srgbClr>
          </a:solidFill>
          <a:ln w="0" cap="flat">
            <a:noFill/>
            <a:prstDash val="solid"/>
            <a:miter lim="0"/>
          </a:ln>
        </p:spPr>
        <p:txBody>
          <a:bodyPr vert="horz" wrap="square" lIns="0" tIns="0" rIns="0" bIns="0"/>
          <a:lstStyle/>
          <a:p>
            <a:pPr algn="ctr" rtl="0" eaLnBrk="0">
              <a:lnSpc>
                <a:spcPct val="145000"/>
              </a:lnSpc>
            </a:pPr>
            <a:r>
              <a:rPr lang="en-US" sz="3600" b="1" kern="0" spc="-10" dirty="0">
                <a:solidFill>
                  <a:srgbClr val="FFFFFF">
                    <a:alpha val="100000"/>
                  </a:srgbClr>
                </a:solidFill>
                <a:latin typeface="Times New Roman" panose="02020603050405020304"/>
                <a:ea typeface="Times New Roman" panose="02020603050405020304"/>
                <a:cs typeface="Times New Roman" panose="02020603050405020304"/>
              </a:rPr>
              <a:t>Practice Problems</a:t>
            </a:r>
            <a:endParaRPr lang="en-US" sz="3600" b="1" kern="0" spc="-10" dirty="0">
              <a:solidFill>
                <a:srgbClr val="FFFFFF">
                  <a:alpha val="100000"/>
                </a:srgbClr>
              </a:solidFill>
              <a:latin typeface="Times New Roman" panose="02020603050405020304"/>
              <a:ea typeface="Times New Roman" panose="02020603050405020304"/>
              <a:cs typeface="Times New Roman" panose="02020603050405020304"/>
            </a:endParaRPr>
          </a:p>
        </p:txBody>
      </p:sp>
      <p:pic>
        <p:nvPicPr>
          <p:cNvPr id="1044" name="picture 1044"/>
          <p:cNvPicPr>
            <a:picLocks noChangeAspect="1"/>
          </p:cNvPicPr>
          <p:nvPr/>
        </p:nvPicPr>
        <p:blipFill>
          <a:blip r:embed="rId4"/>
          <a:stretch>
            <a:fillRect/>
          </a:stretch>
        </p:blipFill>
        <p:spPr>
          <a:xfrm rot="21600000">
            <a:off x="548093" y="3927983"/>
            <a:ext cx="807377" cy="1811870"/>
          </a:xfrm>
          <a:prstGeom prst="rect">
            <a:avLst/>
          </a:prstGeom>
        </p:spPr>
      </p:pic>
      <p:pic>
        <p:nvPicPr>
          <p:cNvPr id="1046" name="picture 1046"/>
          <p:cNvPicPr>
            <a:picLocks noChangeAspect="1"/>
          </p:cNvPicPr>
          <p:nvPr/>
        </p:nvPicPr>
        <p:blipFill>
          <a:blip r:embed="rId5"/>
          <a:stretch>
            <a:fillRect/>
          </a:stretch>
        </p:blipFill>
        <p:spPr>
          <a:xfrm rot="21600000">
            <a:off x="1512950" y="5978525"/>
            <a:ext cx="1174750" cy="879475"/>
          </a:xfrm>
          <a:prstGeom prst="rect">
            <a:avLst/>
          </a:prstGeom>
        </p:spPr>
      </p:pic>
      <p:pic>
        <p:nvPicPr>
          <p:cNvPr id="1048" name="picture 1048"/>
          <p:cNvPicPr>
            <a:picLocks noChangeAspect="1"/>
          </p:cNvPicPr>
          <p:nvPr/>
        </p:nvPicPr>
        <p:blipFill>
          <a:blip r:embed="rId6"/>
          <a:stretch>
            <a:fillRect/>
          </a:stretch>
        </p:blipFill>
        <p:spPr>
          <a:xfrm rot="21600000">
            <a:off x="0" y="5438775"/>
            <a:ext cx="730250" cy="1173162"/>
          </a:xfrm>
          <a:prstGeom prst="rect">
            <a:avLst/>
          </a:prstGeom>
        </p:spPr>
      </p:pic>
      <p:sp>
        <p:nvSpPr>
          <p:cNvPr id="1050" name="path 1050"/>
          <p:cNvSpPr/>
          <p:nvPr/>
        </p:nvSpPr>
        <p:spPr>
          <a:xfrm>
            <a:off x="10737977" y="5644578"/>
            <a:ext cx="1400047" cy="361721"/>
          </a:xfrm>
          <a:custGeom>
            <a:avLst/>
            <a:gdLst/>
            <a:ahLst/>
            <a:cxnLst/>
            <a:rect l="0" t="0" r="0" b="0"/>
            <a:pathLst>
              <a:path w="2204" h="569">
                <a:moveTo>
                  <a:pt x="0" y="21"/>
                </a:moveTo>
                <a:cubicBezTo>
                  <a:pt x="0" y="9"/>
                  <a:pt x="9" y="0"/>
                  <a:pt x="21" y="0"/>
                </a:cubicBezTo>
                <a:cubicBezTo>
                  <a:pt x="33" y="0"/>
                  <a:pt x="43" y="9"/>
                  <a:pt x="43" y="21"/>
                </a:cubicBezTo>
                <a:cubicBezTo>
                  <a:pt x="43" y="33"/>
                  <a:pt x="33" y="43"/>
                  <a:pt x="21" y="43"/>
                </a:cubicBezTo>
                <a:cubicBezTo>
                  <a:pt x="9" y="43"/>
                  <a:pt x="0" y="33"/>
                  <a:pt x="0" y="21"/>
                </a:cubicBezTo>
              </a:path>
              <a:path w="2204" h="569">
                <a:moveTo>
                  <a:pt x="216" y="21"/>
                </a:moveTo>
                <a:cubicBezTo>
                  <a:pt x="216" y="9"/>
                  <a:pt x="225" y="0"/>
                  <a:pt x="237" y="0"/>
                </a:cubicBezTo>
                <a:cubicBezTo>
                  <a:pt x="249" y="0"/>
                  <a:pt x="259" y="9"/>
                  <a:pt x="259" y="21"/>
                </a:cubicBezTo>
                <a:cubicBezTo>
                  <a:pt x="259" y="33"/>
                  <a:pt x="249" y="43"/>
                  <a:pt x="237" y="43"/>
                </a:cubicBezTo>
                <a:cubicBezTo>
                  <a:pt x="225" y="43"/>
                  <a:pt x="216" y="33"/>
                  <a:pt x="216" y="21"/>
                </a:cubicBezTo>
              </a:path>
              <a:path w="2204" h="569">
                <a:moveTo>
                  <a:pt x="432" y="21"/>
                </a:moveTo>
                <a:cubicBezTo>
                  <a:pt x="432" y="9"/>
                  <a:pt x="441" y="0"/>
                  <a:pt x="454" y="0"/>
                </a:cubicBezTo>
                <a:cubicBezTo>
                  <a:pt x="465" y="0"/>
                  <a:pt x="475" y="9"/>
                  <a:pt x="475" y="21"/>
                </a:cubicBezTo>
                <a:cubicBezTo>
                  <a:pt x="475" y="33"/>
                  <a:pt x="465" y="43"/>
                  <a:pt x="454" y="43"/>
                </a:cubicBezTo>
                <a:cubicBezTo>
                  <a:pt x="441" y="43"/>
                  <a:pt x="432" y="33"/>
                  <a:pt x="432" y="21"/>
                </a:cubicBezTo>
              </a:path>
              <a:path w="2204" h="569">
                <a:moveTo>
                  <a:pt x="648" y="21"/>
                </a:moveTo>
                <a:cubicBezTo>
                  <a:pt x="648" y="9"/>
                  <a:pt x="658" y="0"/>
                  <a:pt x="670" y="0"/>
                </a:cubicBezTo>
                <a:cubicBezTo>
                  <a:pt x="681" y="0"/>
                  <a:pt x="691" y="9"/>
                  <a:pt x="691" y="21"/>
                </a:cubicBezTo>
                <a:cubicBezTo>
                  <a:pt x="691" y="33"/>
                  <a:pt x="681" y="43"/>
                  <a:pt x="670" y="43"/>
                </a:cubicBezTo>
                <a:cubicBezTo>
                  <a:pt x="658" y="43"/>
                  <a:pt x="648" y="33"/>
                  <a:pt x="648" y="21"/>
                </a:cubicBezTo>
              </a:path>
              <a:path w="2204" h="569">
                <a:moveTo>
                  <a:pt x="864" y="21"/>
                </a:moveTo>
                <a:cubicBezTo>
                  <a:pt x="864" y="9"/>
                  <a:pt x="874" y="0"/>
                  <a:pt x="886" y="0"/>
                </a:cubicBezTo>
                <a:cubicBezTo>
                  <a:pt x="898" y="0"/>
                  <a:pt x="907" y="9"/>
                  <a:pt x="907" y="21"/>
                </a:cubicBezTo>
                <a:cubicBezTo>
                  <a:pt x="907" y="33"/>
                  <a:pt x="898" y="43"/>
                  <a:pt x="886" y="43"/>
                </a:cubicBezTo>
                <a:cubicBezTo>
                  <a:pt x="874" y="43"/>
                  <a:pt x="864" y="33"/>
                  <a:pt x="864" y="21"/>
                </a:cubicBezTo>
              </a:path>
              <a:path w="2204" h="569">
                <a:moveTo>
                  <a:pt x="1080" y="21"/>
                </a:moveTo>
                <a:cubicBezTo>
                  <a:pt x="1080" y="9"/>
                  <a:pt x="1090" y="0"/>
                  <a:pt x="1102" y="0"/>
                </a:cubicBezTo>
                <a:cubicBezTo>
                  <a:pt x="1114" y="0"/>
                  <a:pt x="1124" y="9"/>
                  <a:pt x="1124" y="21"/>
                </a:cubicBezTo>
                <a:cubicBezTo>
                  <a:pt x="1124" y="33"/>
                  <a:pt x="1114" y="43"/>
                  <a:pt x="1102" y="43"/>
                </a:cubicBezTo>
                <a:cubicBezTo>
                  <a:pt x="1090" y="43"/>
                  <a:pt x="1080" y="33"/>
                  <a:pt x="1080" y="21"/>
                </a:cubicBezTo>
              </a:path>
              <a:path w="2204" h="569">
                <a:moveTo>
                  <a:pt x="1296" y="21"/>
                </a:moveTo>
                <a:cubicBezTo>
                  <a:pt x="1296" y="9"/>
                  <a:pt x="1306" y="0"/>
                  <a:pt x="1318" y="0"/>
                </a:cubicBezTo>
                <a:cubicBezTo>
                  <a:pt x="1330" y="0"/>
                  <a:pt x="1340" y="9"/>
                  <a:pt x="1340" y="21"/>
                </a:cubicBezTo>
                <a:cubicBezTo>
                  <a:pt x="1340" y="33"/>
                  <a:pt x="1330" y="43"/>
                  <a:pt x="1318" y="43"/>
                </a:cubicBezTo>
                <a:cubicBezTo>
                  <a:pt x="1306" y="43"/>
                  <a:pt x="1296" y="33"/>
                  <a:pt x="1296" y="21"/>
                </a:cubicBezTo>
              </a:path>
              <a:path w="2204" h="569">
                <a:moveTo>
                  <a:pt x="1513" y="21"/>
                </a:moveTo>
                <a:cubicBezTo>
                  <a:pt x="1513" y="9"/>
                  <a:pt x="1522" y="0"/>
                  <a:pt x="1534" y="0"/>
                </a:cubicBezTo>
                <a:cubicBezTo>
                  <a:pt x="1546" y="0"/>
                  <a:pt x="1556" y="9"/>
                  <a:pt x="1556" y="21"/>
                </a:cubicBezTo>
                <a:cubicBezTo>
                  <a:pt x="1556" y="33"/>
                  <a:pt x="1546" y="43"/>
                  <a:pt x="1534" y="43"/>
                </a:cubicBezTo>
                <a:cubicBezTo>
                  <a:pt x="1522" y="43"/>
                  <a:pt x="1513" y="33"/>
                  <a:pt x="1513" y="21"/>
                </a:cubicBezTo>
              </a:path>
              <a:path w="2204" h="569">
                <a:moveTo>
                  <a:pt x="1729" y="21"/>
                </a:moveTo>
                <a:cubicBezTo>
                  <a:pt x="1729" y="9"/>
                  <a:pt x="1739" y="0"/>
                  <a:pt x="1750" y="0"/>
                </a:cubicBezTo>
                <a:cubicBezTo>
                  <a:pt x="1762" y="0"/>
                  <a:pt x="1772" y="9"/>
                  <a:pt x="1772" y="21"/>
                </a:cubicBezTo>
                <a:cubicBezTo>
                  <a:pt x="1772" y="33"/>
                  <a:pt x="1762" y="43"/>
                  <a:pt x="1750" y="43"/>
                </a:cubicBezTo>
                <a:cubicBezTo>
                  <a:pt x="1739" y="43"/>
                  <a:pt x="1729" y="33"/>
                  <a:pt x="1729" y="21"/>
                </a:cubicBezTo>
              </a:path>
              <a:path w="2204" h="569">
                <a:moveTo>
                  <a:pt x="1945" y="21"/>
                </a:moveTo>
                <a:cubicBezTo>
                  <a:pt x="1945" y="9"/>
                  <a:pt x="1955" y="0"/>
                  <a:pt x="1966" y="0"/>
                </a:cubicBezTo>
                <a:cubicBezTo>
                  <a:pt x="1979" y="0"/>
                  <a:pt x="1988" y="9"/>
                  <a:pt x="1988" y="21"/>
                </a:cubicBezTo>
                <a:cubicBezTo>
                  <a:pt x="1988" y="33"/>
                  <a:pt x="1979" y="43"/>
                  <a:pt x="1966" y="43"/>
                </a:cubicBezTo>
                <a:cubicBezTo>
                  <a:pt x="1955" y="43"/>
                  <a:pt x="1945" y="33"/>
                  <a:pt x="1945" y="21"/>
                </a:cubicBezTo>
              </a:path>
              <a:path w="2204" h="569">
                <a:moveTo>
                  <a:pt x="2161" y="21"/>
                </a:moveTo>
                <a:cubicBezTo>
                  <a:pt x="2161" y="9"/>
                  <a:pt x="2171" y="0"/>
                  <a:pt x="2183" y="0"/>
                </a:cubicBezTo>
                <a:cubicBezTo>
                  <a:pt x="2195" y="0"/>
                  <a:pt x="2204" y="9"/>
                  <a:pt x="2204" y="21"/>
                </a:cubicBezTo>
                <a:cubicBezTo>
                  <a:pt x="2204" y="33"/>
                  <a:pt x="2195" y="43"/>
                  <a:pt x="2183" y="43"/>
                </a:cubicBezTo>
                <a:cubicBezTo>
                  <a:pt x="2171" y="43"/>
                  <a:pt x="2161" y="33"/>
                  <a:pt x="2161" y="21"/>
                </a:cubicBezTo>
              </a:path>
              <a:path w="2204" h="569">
                <a:moveTo>
                  <a:pt x="0" y="197"/>
                </a:moveTo>
                <a:cubicBezTo>
                  <a:pt x="0" y="185"/>
                  <a:pt x="9" y="175"/>
                  <a:pt x="21" y="175"/>
                </a:cubicBezTo>
                <a:cubicBezTo>
                  <a:pt x="33" y="175"/>
                  <a:pt x="43" y="185"/>
                  <a:pt x="43" y="197"/>
                </a:cubicBezTo>
                <a:cubicBezTo>
                  <a:pt x="43" y="209"/>
                  <a:pt x="33" y="218"/>
                  <a:pt x="21" y="218"/>
                </a:cubicBezTo>
                <a:cubicBezTo>
                  <a:pt x="9" y="218"/>
                  <a:pt x="0" y="209"/>
                  <a:pt x="0" y="197"/>
                </a:cubicBezTo>
              </a:path>
              <a:path w="2204" h="569">
                <a:moveTo>
                  <a:pt x="216" y="197"/>
                </a:moveTo>
                <a:cubicBezTo>
                  <a:pt x="216" y="185"/>
                  <a:pt x="225" y="175"/>
                  <a:pt x="237" y="175"/>
                </a:cubicBezTo>
                <a:cubicBezTo>
                  <a:pt x="249" y="175"/>
                  <a:pt x="259" y="185"/>
                  <a:pt x="259" y="197"/>
                </a:cubicBezTo>
                <a:cubicBezTo>
                  <a:pt x="259" y="209"/>
                  <a:pt x="249" y="218"/>
                  <a:pt x="237" y="218"/>
                </a:cubicBezTo>
                <a:cubicBezTo>
                  <a:pt x="225" y="218"/>
                  <a:pt x="216" y="209"/>
                  <a:pt x="216" y="197"/>
                </a:cubicBezTo>
              </a:path>
              <a:path w="2204" h="569">
                <a:moveTo>
                  <a:pt x="432" y="197"/>
                </a:moveTo>
                <a:cubicBezTo>
                  <a:pt x="432" y="185"/>
                  <a:pt x="441" y="175"/>
                  <a:pt x="454" y="175"/>
                </a:cubicBezTo>
                <a:cubicBezTo>
                  <a:pt x="465" y="175"/>
                  <a:pt x="475" y="185"/>
                  <a:pt x="475" y="197"/>
                </a:cubicBezTo>
                <a:cubicBezTo>
                  <a:pt x="475" y="209"/>
                  <a:pt x="465" y="218"/>
                  <a:pt x="454" y="218"/>
                </a:cubicBezTo>
                <a:cubicBezTo>
                  <a:pt x="441" y="218"/>
                  <a:pt x="432" y="209"/>
                  <a:pt x="432" y="197"/>
                </a:cubicBezTo>
              </a:path>
              <a:path w="2204" h="569">
                <a:moveTo>
                  <a:pt x="648" y="197"/>
                </a:moveTo>
                <a:cubicBezTo>
                  <a:pt x="648" y="185"/>
                  <a:pt x="658" y="175"/>
                  <a:pt x="670" y="175"/>
                </a:cubicBezTo>
                <a:cubicBezTo>
                  <a:pt x="681" y="175"/>
                  <a:pt x="691" y="185"/>
                  <a:pt x="691" y="197"/>
                </a:cubicBezTo>
                <a:cubicBezTo>
                  <a:pt x="691" y="209"/>
                  <a:pt x="681" y="218"/>
                  <a:pt x="670" y="218"/>
                </a:cubicBezTo>
                <a:cubicBezTo>
                  <a:pt x="658" y="218"/>
                  <a:pt x="648" y="209"/>
                  <a:pt x="648" y="197"/>
                </a:cubicBezTo>
              </a:path>
              <a:path w="2204" h="569">
                <a:moveTo>
                  <a:pt x="864" y="197"/>
                </a:moveTo>
                <a:cubicBezTo>
                  <a:pt x="864" y="185"/>
                  <a:pt x="874" y="175"/>
                  <a:pt x="886" y="175"/>
                </a:cubicBezTo>
                <a:cubicBezTo>
                  <a:pt x="898" y="175"/>
                  <a:pt x="907" y="185"/>
                  <a:pt x="907" y="197"/>
                </a:cubicBezTo>
                <a:cubicBezTo>
                  <a:pt x="907" y="209"/>
                  <a:pt x="898" y="218"/>
                  <a:pt x="886" y="218"/>
                </a:cubicBezTo>
                <a:cubicBezTo>
                  <a:pt x="874" y="218"/>
                  <a:pt x="864" y="209"/>
                  <a:pt x="864" y="197"/>
                </a:cubicBezTo>
              </a:path>
              <a:path w="2204" h="569">
                <a:moveTo>
                  <a:pt x="1080" y="197"/>
                </a:moveTo>
                <a:cubicBezTo>
                  <a:pt x="1080" y="185"/>
                  <a:pt x="1090" y="175"/>
                  <a:pt x="1102" y="175"/>
                </a:cubicBezTo>
                <a:cubicBezTo>
                  <a:pt x="1114" y="175"/>
                  <a:pt x="1124" y="185"/>
                  <a:pt x="1124" y="197"/>
                </a:cubicBezTo>
                <a:cubicBezTo>
                  <a:pt x="1124" y="209"/>
                  <a:pt x="1114" y="218"/>
                  <a:pt x="1102" y="218"/>
                </a:cubicBezTo>
                <a:cubicBezTo>
                  <a:pt x="1090" y="218"/>
                  <a:pt x="1080" y="209"/>
                  <a:pt x="1080" y="197"/>
                </a:cubicBezTo>
              </a:path>
              <a:path w="2204" h="569">
                <a:moveTo>
                  <a:pt x="1296" y="197"/>
                </a:moveTo>
                <a:cubicBezTo>
                  <a:pt x="1296" y="185"/>
                  <a:pt x="1306" y="175"/>
                  <a:pt x="1318" y="175"/>
                </a:cubicBezTo>
                <a:cubicBezTo>
                  <a:pt x="1330" y="175"/>
                  <a:pt x="1340" y="185"/>
                  <a:pt x="1340" y="197"/>
                </a:cubicBezTo>
                <a:cubicBezTo>
                  <a:pt x="1340" y="209"/>
                  <a:pt x="1330" y="218"/>
                  <a:pt x="1318" y="218"/>
                </a:cubicBezTo>
                <a:cubicBezTo>
                  <a:pt x="1306" y="218"/>
                  <a:pt x="1296" y="209"/>
                  <a:pt x="1296" y="197"/>
                </a:cubicBezTo>
              </a:path>
              <a:path w="2204" h="569">
                <a:moveTo>
                  <a:pt x="1513" y="197"/>
                </a:moveTo>
                <a:cubicBezTo>
                  <a:pt x="1513" y="185"/>
                  <a:pt x="1522" y="175"/>
                  <a:pt x="1534" y="175"/>
                </a:cubicBezTo>
                <a:cubicBezTo>
                  <a:pt x="1546" y="175"/>
                  <a:pt x="1556" y="185"/>
                  <a:pt x="1556" y="197"/>
                </a:cubicBezTo>
                <a:cubicBezTo>
                  <a:pt x="1556" y="209"/>
                  <a:pt x="1546" y="218"/>
                  <a:pt x="1534" y="218"/>
                </a:cubicBezTo>
                <a:cubicBezTo>
                  <a:pt x="1522" y="218"/>
                  <a:pt x="1513" y="209"/>
                  <a:pt x="1513" y="197"/>
                </a:cubicBezTo>
              </a:path>
              <a:path w="2204" h="569">
                <a:moveTo>
                  <a:pt x="1729" y="197"/>
                </a:moveTo>
                <a:cubicBezTo>
                  <a:pt x="1729" y="185"/>
                  <a:pt x="1739" y="175"/>
                  <a:pt x="1750" y="175"/>
                </a:cubicBezTo>
                <a:cubicBezTo>
                  <a:pt x="1762" y="175"/>
                  <a:pt x="1772" y="185"/>
                  <a:pt x="1772" y="197"/>
                </a:cubicBezTo>
                <a:cubicBezTo>
                  <a:pt x="1772" y="209"/>
                  <a:pt x="1762" y="218"/>
                  <a:pt x="1750" y="218"/>
                </a:cubicBezTo>
                <a:cubicBezTo>
                  <a:pt x="1739" y="218"/>
                  <a:pt x="1729" y="209"/>
                  <a:pt x="1729" y="197"/>
                </a:cubicBezTo>
              </a:path>
              <a:path w="2204" h="569">
                <a:moveTo>
                  <a:pt x="1945" y="197"/>
                </a:moveTo>
                <a:cubicBezTo>
                  <a:pt x="1945" y="185"/>
                  <a:pt x="1955" y="175"/>
                  <a:pt x="1966" y="175"/>
                </a:cubicBezTo>
                <a:cubicBezTo>
                  <a:pt x="1979" y="175"/>
                  <a:pt x="1988" y="185"/>
                  <a:pt x="1988" y="197"/>
                </a:cubicBezTo>
                <a:cubicBezTo>
                  <a:pt x="1988" y="209"/>
                  <a:pt x="1979" y="218"/>
                  <a:pt x="1966" y="218"/>
                </a:cubicBezTo>
                <a:cubicBezTo>
                  <a:pt x="1955" y="218"/>
                  <a:pt x="1945" y="209"/>
                  <a:pt x="1945" y="197"/>
                </a:cubicBezTo>
              </a:path>
              <a:path w="2204" h="569">
                <a:moveTo>
                  <a:pt x="2161" y="197"/>
                </a:moveTo>
                <a:cubicBezTo>
                  <a:pt x="2161" y="185"/>
                  <a:pt x="2171" y="175"/>
                  <a:pt x="2183" y="175"/>
                </a:cubicBezTo>
                <a:cubicBezTo>
                  <a:pt x="2195" y="175"/>
                  <a:pt x="2204" y="185"/>
                  <a:pt x="2204" y="197"/>
                </a:cubicBezTo>
                <a:cubicBezTo>
                  <a:pt x="2204" y="209"/>
                  <a:pt x="2195" y="218"/>
                  <a:pt x="2183" y="218"/>
                </a:cubicBezTo>
                <a:cubicBezTo>
                  <a:pt x="2171" y="218"/>
                  <a:pt x="2161" y="209"/>
                  <a:pt x="2161" y="197"/>
                </a:cubicBezTo>
              </a:path>
              <a:path w="2204" h="569">
                <a:moveTo>
                  <a:pt x="0" y="372"/>
                </a:moveTo>
                <a:cubicBezTo>
                  <a:pt x="0" y="360"/>
                  <a:pt x="9" y="350"/>
                  <a:pt x="21" y="350"/>
                </a:cubicBezTo>
                <a:cubicBezTo>
                  <a:pt x="33" y="350"/>
                  <a:pt x="43" y="360"/>
                  <a:pt x="43" y="372"/>
                </a:cubicBezTo>
                <a:cubicBezTo>
                  <a:pt x="43" y="384"/>
                  <a:pt x="33" y="394"/>
                  <a:pt x="21" y="394"/>
                </a:cubicBezTo>
                <a:cubicBezTo>
                  <a:pt x="9" y="394"/>
                  <a:pt x="0" y="384"/>
                  <a:pt x="0" y="372"/>
                </a:cubicBezTo>
              </a:path>
              <a:path w="2204" h="569">
                <a:moveTo>
                  <a:pt x="216" y="372"/>
                </a:moveTo>
                <a:cubicBezTo>
                  <a:pt x="216" y="360"/>
                  <a:pt x="225" y="350"/>
                  <a:pt x="237" y="350"/>
                </a:cubicBezTo>
                <a:cubicBezTo>
                  <a:pt x="249" y="350"/>
                  <a:pt x="259" y="360"/>
                  <a:pt x="259" y="372"/>
                </a:cubicBezTo>
                <a:cubicBezTo>
                  <a:pt x="259" y="384"/>
                  <a:pt x="249" y="394"/>
                  <a:pt x="237" y="394"/>
                </a:cubicBezTo>
                <a:cubicBezTo>
                  <a:pt x="225" y="394"/>
                  <a:pt x="216" y="384"/>
                  <a:pt x="216" y="372"/>
                </a:cubicBezTo>
              </a:path>
              <a:path w="2204" h="569">
                <a:moveTo>
                  <a:pt x="432" y="372"/>
                </a:moveTo>
                <a:cubicBezTo>
                  <a:pt x="432" y="360"/>
                  <a:pt x="441" y="350"/>
                  <a:pt x="454" y="350"/>
                </a:cubicBezTo>
                <a:cubicBezTo>
                  <a:pt x="465" y="350"/>
                  <a:pt x="475" y="360"/>
                  <a:pt x="475" y="372"/>
                </a:cubicBezTo>
                <a:cubicBezTo>
                  <a:pt x="475" y="384"/>
                  <a:pt x="465" y="394"/>
                  <a:pt x="454" y="394"/>
                </a:cubicBezTo>
                <a:cubicBezTo>
                  <a:pt x="441" y="394"/>
                  <a:pt x="432" y="384"/>
                  <a:pt x="432" y="372"/>
                </a:cubicBezTo>
              </a:path>
              <a:path w="2204" h="569">
                <a:moveTo>
                  <a:pt x="648" y="372"/>
                </a:moveTo>
                <a:cubicBezTo>
                  <a:pt x="648" y="360"/>
                  <a:pt x="658" y="350"/>
                  <a:pt x="670" y="350"/>
                </a:cubicBezTo>
                <a:cubicBezTo>
                  <a:pt x="681" y="350"/>
                  <a:pt x="691" y="360"/>
                  <a:pt x="691" y="372"/>
                </a:cubicBezTo>
                <a:cubicBezTo>
                  <a:pt x="691" y="384"/>
                  <a:pt x="681" y="394"/>
                  <a:pt x="670" y="394"/>
                </a:cubicBezTo>
                <a:cubicBezTo>
                  <a:pt x="658" y="394"/>
                  <a:pt x="648" y="384"/>
                  <a:pt x="648" y="372"/>
                </a:cubicBezTo>
              </a:path>
              <a:path w="2204" h="569">
                <a:moveTo>
                  <a:pt x="864" y="372"/>
                </a:moveTo>
                <a:cubicBezTo>
                  <a:pt x="864" y="360"/>
                  <a:pt x="874" y="350"/>
                  <a:pt x="886" y="350"/>
                </a:cubicBezTo>
                <a:cubicBezTo>
                  <a:pt x="898" y="350"/>
                  <a:pt x="907" y="360"/>
                  <a:pt x="907" y="372"/>
                </a:cubicBezTo>
                <a:cubicBezTo>
                  <a:pt x="907" y="384"/>
                  <a:pt x="898" y="394"/>
                  <a:pt x="886" y="394"/>
                </a:cubicBezTo>
                <a:cubicBezTo>
                  <a:pt x="874" y="394"/>
                  <a:pt x="864" y="384"/>
                  <a:pt x="864" y="372"/>
                </a:cubicBezTo>
              </a:path>
              <a:path w="2204" h="569">
                <a:moveTo>
                  <a:pt x="1080" y="372"/>
                </a:moveTo>
                <a:cubicBezTo>
                  <a:pt x="1080" y="360"/>
                  <a:pt x="1090" y="350"/>
                  <a:pt x="1102" y="350"/>
                </a:cubicBezTo>
                <a:cubicBezTo>
                  <a:pt x="1114" y="350"/>
                  <a:pt x="1124" y="360"/>
                  <a:pt x="1124" y="372"/>
                </a:cubicBezTo>
                <a:cubicBezTo>
                  <a:pt x="1124" y="384"/>
                  <a:pt x="1114" y="394"/>
                  <a:pt x="1102" y="394"/>
                </a:cubicBezTo>
                <a:cubicBezTo>
                  <a:pt x="1090" y="394"/>
                  <a:pt x="1080" y="384"/>
                  <a:pt x="1080" y="372"/>
                </a:cubicBezTo>
              </a:path>
              <a:path w="2204" h="569">
                <a:moveTo>
                  <a:pt x="1296" y="372"/>
                </a:moveTo>
                <a:cubicBezTo>
                  <a:pt x="1296" y="360"/>
                  <a:pt x="1306" y="350"/>
                  <a:pt x="1318" y="350"/>
                </a:cubicBezTo>
                <a:cubicBezTo>
                  <a:pt x="1330" y="350"/>
                  <a:pt x="1340" y="360"/>
                  <a:pt x="1340" y="372"/>
                </a:cubicBezTo>
                <a:cubicBezTo>
                  <a:pt x="1340" y="384"/>
                  <a:pt x="1330" y="394"/>
                  <a:pt x="1318" y="394"/>
                </a:cubicBezTo>
                <a:cubicBezTo>
                  <a:pt x="1306" y="394"/>
                  <a:pt x="1296" y="384"/>
                  <a:pt x="1296" y="372"/>
                </a:cubicBezTo>
              </a:path>
              <a:path w="2204" h="569">
                <a:moveTo>
                  <a:pt x="1513" y="372"/>
                </a:moveTo>
                <a:cubicBezTo>
                  <a:pt x="1513" y="360"/>
                  <a:pt x="1522" y="350"/>
                  <a:pt x="1534" y="350"/>
                </a:cubicBezTo>
                <a:cubicBezTo>
                  <a:pt x="1546" y="350"/>
                  <a:pt x="1556" y="360"/>
                  <a:pt x="1556" y="372"/>
                </a:cubicBezTo>
                <a:cubicBezTo>
                  <a:pt x="1556" y="384"/>
                  <a:pt x="1546" y="394"/>
                  <a:pt x="1534" y="394"/>
                </a:cubicBezTo>
                <a:cubicBezTo>
                  <a:pt x="1522" y="394"/>
                  <a:pt x="1513" y="384"/>
                  <a:pt x="1513" y="372"/>
                </a:cubicBezTo>
              </a:path>
              <a:path w="2204" h="569">
                <a:moveTo>
                  <a:pt x="1729" y="372"/>
                </a:moveTo>
                <a:cubicBezTo>
                  <a:pt x="1729" y="360"/>
                  <a:pt x="1739" y="350"/>
                  <a:pt x="1750" y="350"/>
                </a:cubicBezTo>
                <a:cubicBezTo>
                  <a:pt x="1762" y="350"/>
                  <a:pt x="1772" y="360"/>
                  <a:pt x="1772" y="372"/>
                </a:cubicBezTo>
                <a:cubicBezTo>
                  <a:pt x="1772" y="384"/>
                  <a:pt x="1762" y="394"/>
                  <a:pt x="1750" y="394"/>
                </a:cubicBezTo>
                <a:cubicBezTo>
                  <a:pt x="1739" y="394"/>
                  <a:pt x="1729" y="384"/>
                  <a:pt x="1729" y="372"/>
                </a:cubicBezTo>
              </a:path>
              <a:path w="2204" h="569">
                <a:moveTo>
                  <a:pt x="1945" y="372"/>
                </a:moveTo>
                <a:cubicBezTo>
                  <a:pt x="1945" y="360"/>
                  <a:pt x="1955" y="350"/>
                  <a:pt x="1966" y="350"/>
                </a:cubicBezTo>
                <a:cubicBezTo>
                  <a:pt x="1979" y="350"/>
                  <a:pt x="1988" y="360"/>
                  <a:pt x="1988" y="372"/>
                </a:cubicBezTo>
                <a:cubicBezTo>
                  <a:pt x="1988" y="384"/>
                  <a:pt x="1979" y="394"/>
                  <a:pt x="1966" y="394"/>
                </a:cubicBezTo>
                <a:cubicBezTo>
                  <a:pt x="1955" y="394"/>
                  <a:pt x="1945" y="384"/>
                  <a:pt x="1945" y="372"/>
                </a:cubicBezTo>
              </a:path>
              <a:path w="2204" h="569">
                <a:moveTo>
                  <a:pt x="2161" y="372"/>
                </a:moveTo>
                <a:cubicBezTo>
                  <a:pt x="2161" y="360"/>
                  <a:pt x="2171" y="350"/>
                  <a:pt x="2183" y="350"/>
                </a:cubicBezTo>
                <a:cubicBezTo>
                  <a:pt x="2195" y="350"/>
                  <a:pt x="2204" y="360"/>
                  <a:pt x="2204" y="372"/>
                </a:cubicBezTo>
                <a:cubicBezTo>
                  <a:pt x="2204" y="384"/>
                  <a:pt x="2195" y="394"/>
                  <a:pt x="2183" y="394"/>
                </a:cubicBezTo>
                <a:cubicBezTo>
                  <a:pt x="2171" y="394"/>
                  <a:pt x="2161" y="384"/>
                  <a:pt x="2161" y="372"/>
                </a:cubicBezTo>
              </a:path>
              <a:path w="2204" h="569">
                <a:moveTo>
                  <a:pt x="0" y="548"/>
                </a:moveTo>
                <a:cubicBezTo>
                  <a:pt x="0" y="536"/>
                  <a:pt x="9" y="526"/>
                  <a:pt x="21" y="526"/>
                </a:cubicBezTo>
                <a:cubicBezTo>
                  <a:pt x="33" y="526"/>
                  <a:pt x="43" y="536"/>
                  <a:pt x="43" y="548"/>
                </a:cubicBezTo>
                <a:cubicBezTo>
                  <a:pt x="43" y="559"/>
                  <a:pt x="33" y="569"/>
                  <a:pt x="21" y="569"/>
                </a:cubicBezTo>
                <a:cubicBezTo>
                  <a:pt x="9" y="569"/>
                  <a:pt x="0" y="559"/>
                  <a:pt x="0" y="548"/>
                </a:cubicBezTo>
              </a:path>
              <a:path w="2204" h="569">
                <a:moveTo>
                  <a:pt x="216" y="548"/>
                </a:moveTo>
                <a:cubicBezTo>
                  <a:pt x="216" y="536"/>
                  <a:pt x="225" y="526"/>
                  <a:pt x="237" y="526"/>
                </a:cubicBezTo>
                <a:cubicBezTo>
                  <a:pt x="249" y="526"/>
                  <a:pt x="259" y="536"/>
                  <a:pt x="259" y="548"/>
                </a:cubicBezTo>
                <a:cubicBezTo>
                  <a:pt x="259" y="559"/>
                  <a:pt x="249" y="569"/>
                  <a:pt x="237" y="569"/>
                </a:cubicBezTo>
                <a:cubicBezTo>
                  <a:pt x="225" y="569"/>
                  <a:pt x="216" y="559"/>
                  <a:pt x="216" y="548"/>
                </a:cubicBezTo>
              </a:path>
              <a:path w="2204" h="569">
                <a:moveTo>
                  <a:pt x="432" y="548"/>
                </a:moveTo>
                <a:cubicBezTo>
                  <a:pt x="432" y="536"/>
                  <a:pt x="441" y="526"/>
                  <a:pt x="454" y="526"/>
                </a:cubicBezTo>
                <a:cubicBezTo>
                  <a:pt x="465" y="526"/>
                  <a:pt x="475" y="536"/>
                  <a:pt x="475" y="548"/>
                </a:cubicBezTo>
                <a:cubicBezTo>
                  <a:pt x="475" y="559"/>
                  <a:pt x="465" y="569"/>
                  <a:pt x="454" y="569"/>
                </a:cubicBezTo>
                <a:cubicBezTo>
                  <a:pt x="441" y="569"/>
                  <a:pt x="432" y="559"/>
                  <a:pt x="432" y="548"/>
                </a:cubicBezTo>
              </a:path>
              <a:path w="2204" h="569">
                <a:moveTo>
                  <a:pt x="648" y="548"/>
                </a:moveTo>
                <a:cubicBezTo>
                  <a:pt x="648" y="536"/>
                  <a:pt x="658" y="526"/>
                  <a:pt x="670" y="526"/>
                </a:cubicBezTo>
                <a:cubicBezTo>
                  <a:pt x="681" y="526"/>
                  <a:pt x="691" y="536"/>
                  <a:pt x="691" y="548"/>
                </a:cubicBezTo>
                <a:cubicBezTo>
                  <a:pt x="691" y="559"/>
                  <a:pt x="681" y="569"/>
                  <a:pt x="670" y="569"/>
                </a:cubicBezTo>
                <a:cubicBezTo>
                  <a:pt x="658" y="569"/>
                  <a:pt x="648" y="559"/>
                  <a:pt x="648" y="548"/>
                </a:cubicBezTo>
              </a:path>
              <a:path w="2204" h="569">
                <a:moveTo>
                  <a:pt x="864" y="548"/>
                </a:moveTo>
                <a:cubicBezTo>
                  <a:pt x="864" y="536"/>
                  <a:pt x="874" y="526"/>
                  <a:pt x="886" y="526"/>
                </a:cubicBezTo>
                <a:cubicBezTo>
                  <a:pt x="898" y="526"/>
                  <a:pt x="907" y="536"/>
                  <a:pt x="907" y="548"/>
                </a:cubicBezTo>
                <a:cubicBezTo>
                  <a:pt x="907" y="559"/>
                  <a:pt x="898" y="569"/>
                  <a:pt x="886" y="569"/>
                </a:cubicBezTo>
                <a:cubicBezTo>
                  <a:pt x="874" y="569"/>
                  <a:pt x="864" y="559"/>
                  <a:pt x="864" y="548"/>
                </a:cubicBezTo>
              </a:path>
              <a:path w="2204" h="569">
                <a:moveTo>
                  <a:pt x="1080" y="548"/>
                </a:moveTo>
                <a:cubicBezTo>
                  <a:pt x="1080" y="536"/>
                  <a:pt x="1090" y="526"/>
                  <a:pt x="1102" y="526"/>
                </a:cubicBezTo>
                <a:cubicBezTo>
                  <a:pt x="1114" y="526"/>
                  <a:pt x="1124" y="536"/>
                  <a:pt x="1124" y="548"/>
                </a:cubicBezTo>
                <a:cubicBezTo>
                  <a:pt x="1124" y="559"/>
                  <a:pt x="1114" y="569"/>
                  <a:pt x="1102" y="569"/>
                </a:cubicBezTo>
                <a:cubicBezTo>
                  <a:pt x="1090" y="569"/>
                  <a:pt x="1080" y="559"/>
                  <a:pt x="1080" y="548"/>
                </a:cubicBezTo>
              </a:path>
              <a:path w="2204" h="569">
                <a:moveTo>
                  <a:pt x="1296" y="548"/>
                </a:moveTo>
                <a:cubicBezTo>
                  <a:pt x="1296" y="536"/>
                  <a:pt x="1306" y="526"/>
                  <a:pt x="1318" y="526"/>
                </a:cubicBezTo>
                <a:cubicBezTo>
                  <a:pt x="1330" y="526"/>
                  <a:pt x="1340" y="536"/>
                  <a:pt x="1340" y="548"/>
                </a:cubicBezTo>
                <a:cubicBezTo>
                  <a:pt x="1340" y="559"/>
                  <a:pt x="1330" y="569"/>
                  <a:pt x="1318" y="569"/>
                </a:cubicBezTo>
                <a:cubicBezTo>
                  <a:pt x="1306" y="569"/>
                  <a:pt x="1296" y="559"/>
                  <a:pt x="1296" y="548"/>
                </a:cubicBezTo>
              </a:path>
              <a:path w="2204" h="569">
                <a:moveTo>
                  <a:pt x="1513" y="548"/>
                </a:moveTo>
                <a:cubicBezTo>
                  <a:pt x="1513" y="536"/>
                  <a:pt x="1522" y="526"/>
                  <a:pt x="1534" y="526"/>
                </a:cubicBezTo>
                <a:cubicBezTo>
                  <a:pt x="1546" y="526"/>
                  <a:pt x="1556" y="536"/>
                  <a:pt x="1556" y="548"/>
                </a:cubicBezTo>
                <a:cubicBezTo>
                  <a:pt x="1556" y="559"/>
                  <a:pt x="1546" y="569"/>
                  <a:pt x="1534" y="569"/>
                </a:cubicBezTo>
                <a:cubicBezTo>
                  <a:pt x="1522" y="569"/>
                  <a:pt x="1513" y="559"/>
                  <a:pt x="1513" y="548"/>
                </a:cubicBezTo>
              </a:path>
              <a:path w="2204" h="569">
                <a:moveTo>
                  <a:pt x="1729" y="548"/>
                </a:moveTo>
                <a:cubicBezTo>
                  <a:pt x="1729" y="536"/>
                  <a:pt x="1739" y="526"/>
                  <a:pt x="1750" y="526"/>
                </a:cubicBezTo>
                <a:cubicBezTo>
                  <a:pt x="1762" y="526"/>
                  <a:pt x="1772" y="536"/>
                  <a:pt x="1772" y="548"/>
                </a:cubicBezTo>
                <a:cubicBezTo>
                  <a:pt x="1772" y="559"/>
                  <a:pt x="1762" y="569"/>
                  <a:pt x="1750" y="569"/>
                </a:cubicBezTo>
                <a:cubicBezTo>
                  <a:pt x="1739" y="569"/>
                  <a:pt x="1729" y="559"/>
                  <a:pt x="1729" y="548"/>
                </a:cubicBezTo>
              </a:path>
              <a:path w="2204" h="569">
                <a:moveTo>
                  <a:pt x="1945" y="548"/>
                </a:moveTo>
                <a:cubicBezTo>
                  <a:pt x="1945" y="536"/>
                  <a:pt x="1955" y="526"/>
                  <a:pt x="1966" y="526"/>
                </a:cubicBezTo>
                <a:cubicBezTo>
                  <a:pt x="1979" y="526"/>
                  <a:pt x="1988" y="536"/>
                  <a:pt x="1988" y="548"/>
                </a:cubicBezTo>
                <a:cubicBezTo>
                  <a:pt x="1988" y="559"/>
                  <a:pt x="1979" y="569"/>
                  <a:pt x="1966" y="569"/>
                </a:cubicBezTo>
                <a:cubicBezTo>
                  <a:pt x="1955" y="569"/>
                  <a:pt x="1945" y="559"/>
                  <a:pt x="1945" y="548"/>
                </a:cubicBezTo>
              </a:path>
              <a:path w="2204" h="569">
                <a:moveTo>
                  <a:pt x="2161" y="548"/>
                </a:moveTo>
                <a:cubicBezTo>
                  <a:pt x="2161" y="536"/>
                  <a:pt x="2171" y="526"/>
                  <a:pt x="2183" y="526"/>
                </a:cubicBezTo>
                <a:cubicBezTo>
                  <a:pt x="2195" y="526"/>
                  <a:pt x="2204" y="536"/>
                  <a:pt x="2204" y="548"/>
                </a:cubicBezTo>
                <a:cubicBezTo>
                  <a:pt x="2204" y="559"/>
                  <a:pt x="2195" y="569"/>
                  <a:pt x="2183" y="569"/>
                </a:cubicBezTo>
                <a:cubicBezTo>
                  <a:pt x="2171" y="569"/>
                  <a:pt x="2161" y="559"/>
                  <a:pt x="2161" y="548"/>
                </a:cubicBezTo>
              </a:path>
            </a:pathLst>
          </a:custGeom>
          <a:solidFill>
            <a:srgbClr val="FFFFFF">
              <a:alpha val="20000"/>
            </a:srgbClr>
          </a:solidFill>
          <a:ln w="0" cap="flat">
            <a:noFill/>
            <a:prstDash val="solid"/>
            <a:miter lim="0"/>
          </a:ln>
        </p:spPr>
        <p:txBody>
          <a:bodyPr rtlCol="0"/>
          <a:lstStyle/>
          <a:p>
            <a:pPr algn="ctr"/>
            <a:endParaRPr lang="zh-CN" altLang="en-US"/>
          </a:p>
        </p:txBody>
      </p:sp>
      <p:pic>
        <p:nvPicPr>
          <p:cNvPr id="1052" name="picture 1052"/>
          <p:cNvPicPr>
            <a:picLocks noChangeAspect="1"/>
          </p:cNvPicPr>
          <p:nvPr/>
        </p:nvPicPr>
        <p:blipFill>
          <a:blip r:embed="rId7"/>
          <a:stretch>
            <a:fillRect/>
          </a:stretch>
        </p:blipFill>
        <p:spPr>
          <a:xfrm rot="21600000">
            <a:off x="9539351" y="6315075"/>
            <a:ext cx="911225" cy="542925"/>
          </a:xfrm>
          <a:prstGeom prst="rect">
            <a:avLst/>
          </a:prstGeom>
        </p:spPr>
      </p:pic>
      <p:pic>
        <p:nvPicPr>
          <p:cNvPr id="1054" name="picture 1054"/>
          <p:cNvPicPr>
            <a:picLocks noChangeAspect="1"/>
          </p:cNvPicPr>
          <p:nvPr/>
        </p:nvPicPr>
        <p:blipFill>
          <a:blip r:embed="rId8"/>
          <a:stretch>
            <a:fillRect/>
          </a:stretch>
        </p:blipFill>
        <p:spPr>
          <a:xfrm rot="21600000">
            <a:off x="11144250" y="0"/>
            <a:ext cx="560451" cy="482600"/>
          </a:xfrm>
          <a:prstGeom prst="rect">
            <a:avLst/>
          </a:prstGeom>
        </p:spPr>
      </p:pic>
      <p:sp>
        <p:nvSpPr>
          <p:cNvPr id="1056" name="path 1056"/>
          <p:cNvSpPr/>
          <p:nvPr/>
        </p:nvSpPr>
        <p:spPr>
          <a:xfrm>
            <a:off x="7814944" y="1104010"/>
            <a:ext cx="1176020" cy="17779"/>
          </a:xfrm>
          <a:custGeom>
            <a:avLst/>
            <a:gdLst/>
            <a:ahLst/>
            <a:cxnLst/>
            <a:rect l="0" t="0" r="0" b="0"/>
            <a:pathLst>
              <a:path w="1852" h="27">
                <a:moveTo>
                  <a:pt x="1852" y="14"/>
                </a:moveTo>
                <a:cubicBezTo>
                  <a:pt x="1852" y="21"/>
                  <a:pt x="1845" y="27"/>
                  <a:pt x="1838" y="27"/>
                </a:cubicBezTo>
                <a:cubicBezTo>
                  <a:pt x="1830" y="27"/>
                  <a:pt x="1824" y="21"/>
                  <a:pt x="1824" y="14"/>
                </a:cubicBezTo>
                <a:cubicBezTo>
                  <a:pt x="1824" y="6"/>
                  <a:pt x="1830" y="0"/>
                  <a:pt x="1838" y="0"/>
                </a:cubicBezTo>
                <a:cubicBezTo>
                  <a:pt x="1845" y="0"/>
                  <a:pt x="1852" y="6"/>
                  <a:pt x="1852" y="14"/>
                </a:cubicBezTo>
              </a:path>
              <a:path w="1852" h="27">
                <a:moveTo>
                  <a:pt x="1711" y="14"/>
                </a:moveTo>
                <a:cubicBezTo>
                  <a:pt x="1711" y="21"/>
                  <a:pt x="1705" y="27"/>
                  <a:pt x="1697" y="27"/>
                </a:cubicBezTo>
                <a:cubicBezTo>
                  <a:pt x="1690" y="27"/>
                  <a:pt x="1683" y="21"/>
                  <a:pt x="1683" y="14"/>
                </a:cubicBezTo>
                <a:cubicBezTo>
                  <a:pt x="1683" y="6"/>
                  <a:pt x="1690" y="0"/>
                  <a:pt x="1697" y="0"/>
                </a:cubicBezTo>
                <a:cubicBezTo>
                  <a:pt x="1705" y="0"/>
                  <a:pt x="1711" y="6"/>
                  <a:pt x="1711" y="14"/>
                </a:cubicBezTo>
              </a:path>
              <a:path w="1852" h="27">
                <a:moveTo>
                  <a:pt x="1571" y="14"/>
                </a:moveTo>
                <a:cubicBezTo>
                  <a:pt x="1571" y="21"/>
                  <a:pt x="1565" y="27"/>
                  <a:pt x="1557" y="27"/>
                </a:cubicBezTo>
                <a:cubicBezTo>
                  <a:pt x="1549" y="27"/>
                  <a:pt x="1543" y="21"/>
                  <a:pt x="1543" y="14"/>
                </a:cubicBezTo>
                <a:cubicBezTo>
                  <a:pt x="1543" y="6"/>
                  <a:pt x="1549" y="0"/>
                  <a:pt x="1557" y="0"/>
                </a:cubicBezTo>
                <a:cubicBezTo>
                  <a:pt x="1565" y="0"/>
                  <a:pt x="1571" y="6"/>
                  <a:pt x="1571" y="14"/>
                </a:cubicBezTo>
              </a:path>
              <a:path w="1852" h="27">
                <a:moveTo>
                  <a:pt x="1431" y="14"/>
                </a:moveTo>
                <a:cubicBezTo>
                  <a:pt x="1431" y="21"/>
                  <a:pt x="1424" y="27"/>
                  <a:pt x="1417" y="27"/>
                </a:cubicBezTo>
                <a:cubicBezTo>
                  <a:pt x="1409" y="27"/>
                  <a:pt x="1403" y="21"/>
                  <a:pt x="1403" y="14"/>
                </a:cubicBezTo>
                <a:cubicBezTo>
                  <a:pt x="1403" y="6"/>
                  <a:pt x="1409" y="0"/>
                  <a:pt x="1417" y="0"/>
                </a:cubicBezTo>
                <a:cubicBezTo>
                  <a:pt x="1424" y="0"/>
                  <a:pt x="1431" y="6"/>
                  <a:pt x="1431" y="14"/>
                </a:cubicBezTo>
              </a:path>
              <a:path w="1852" h="27">
                <a:moveTo>
                  <a:pt x="1290" y="14"/>
                </a:moveTo>
                <a:cubicBezTo>
                  <a:pt x="1290" y="21"/>
                  <a:pt x="1284" y="27"/>
                  <a:pt x="1276" y="27"/>
                </a:cubicBezTo>
                <a:cubicBezTo>
                  <a:pt x="1269" y="27"/>
                  <a:pt x="1262" y="21"/>
                  <a:pt x="1262" y="14"/>
                </a:cubicBezTo>
                <a:cubicBezTo>
                  <a:pt x="1262" y="6"/>
                  <a:pt x="1269" y="0"/>
                  <a:pt x="1276" y="0"/>
                </a:cubicBezTo>
                <a:cubicBezTo>
                  <a:pt x="1284" y="0"/>
                  <a:pt x="1290" y="6"/>
                  <a:pt x="1290" y="14"/>
                </a:cubicBezTo>
              </a:path>
              <a:path w="1852" h="27">
                <a:moveTo>
                  <a:pt x="1150" y="14"/>
                </a:moveTo>
                <a:cubicBezTo>
                  <a:pt x="1150" y="21"/>
                  <a:pt x="1144" y="27"/>
                  <a:pt x="1136" y="27"/>
                </a:cubicBezTo>
                <a:cubicBezTo>
                  <a:pt x="1128" y="27"/>
                  <a:pt x="1122" y="21"/>
                  <a:pt x="1122" y="14"/>
                </a:cubicBezTo>
                <a:cubicBezTo>
                  <a:pt x="1122" y="6"/>
                  <a:pt x="1128" y="0"/>
                  <a:pt x="1136" y="0"/>
                </a:cubicBezTo>
                <a:cubicBezTo>
                  <a:pt x="1144" y="0"/>
                  <a:pt x="1150" y="6"/>
                  <a:pt x="1150" y="14"/>
                </a:cubicBezTo>
              </a:path>
              <a:path w="1852" h="27">
                <a:moveTo>
                  <a:pt x="1010" y="14"/>
                </a:moveTo>
                <a:cubicBezTo>
                  <a:pt x="1010" y="21"/>
                  <a:pt x="1004" y="27"/>
                  <a:pt x="996" y="27"/>
                </a:cubicBezTo>
                <a:cubicBezTo>
                  <a:pt x="988" y="27"/>
                  <a:pt x="982" y="21"/>
                  <a:pt x="982" y="14"/>
                </a:cubicBezTo>
                <a:cubicBezTo>
                  <a:pt x="982" y="6"/>
                  <a:pt x="988" y="0"/>
                  <a:pt x="996" y="0"/>
                </a:cubicBezTo>
                <a:cubicBezTo>
                  <a:pt x="1004" y="0"/>
                  <a:pt x="1010" y="6"/>
                  <a:pt x="1010" y="14"/>
                </a:cubicBezTo>
              </a:path>
              <a:path w="1852" h="27">
                <a:moveTo>
                  <a:pt x="870" y="14"/>
                </a:moveTo>
                <a:cubicBezTo>
                  <a:pt x="870" y="21"/>
                  <a:pt x="863" y="27"/>
                  <a:pt x="855" y="27"/>
                </a:cubicBezTo>
                <a:cubicBezTo>
                  <a:pt x="848" y="27"/>
                  <a:pt x="841" y="21"/>
                  <a:pt x="841" y="14"/>
                </a:cubicBezTo>
                <a:cubicBezTo>
                  <a:pt x="841" y="6"/>
                  <a:pt x="848" y="0"/>
                  <a:pt x="855" y="0"/>
                </a:cubicBezTo>
                <a:cubicBezTo>
                  <a:pt x="863" y="0"/>
                  <a:pt x="870" y="6"/>
                  <a:pt x="870" y="14"/>
                </a:cubicBezTo>
              </a:path>
              <a:path w="1852" h="27">
                <a:moveTo>
                  <a:pt x="729" y="14"/>
                </a:moveTo>
                <a:cubicBezTo>
                  <a:pt x="729" y="21"/>
                  <a:pt x="723" y="27"/>
                  <a:pt x="715" y="27"/>
                </a:cubicBezTo>
                <a:cubicBezTo>
                  <a:pt x="707" y="27"/>
                  <a:pt x="701" y="21"/>
                  <a:pt x="701" y="14"/>
                </a:cubicBezTo>
                <a:cubicBezTo>
                  <a:pt x="701" y="6"/>
                  <a:pt x="707" y="0"/>
                  <a:pt x="715" y="0"/>
                </a:cubicBezTo>
                <a:cubicBezTo>
                  <a:pt x="723" y="0"/>
                  <a:pt x="729" y="6"/>
                  <a:pt x="729" y="14"/>
                </a:cubicBezTo>
              </a:path>
              <a:path w="1852" h="27">
                <a:moveTo>
                  <a:pt x="589" y="14"/>
                </a:moveTo>
                <a:cubicBezTo>
                  <a:pt x="589" y="21"/>
                  <a:pt x="583" y="27"/>
                  <a:pt x="575" y="27"/>
                </a:cubicBezTo>
                <a:cubicBezTo>
                  <a:pt x="567" y="27"/>
                  <a:pt x="561" y="21"/>
                  <a:pt x="561" y="14"/>
                </a:cubicBezTo>
                <a:cubicBezTo>
                  <a:pt x="561" y="6"/>
                  <a:pt x="567" y="0"/>
                  <a:pt x="575" y="0"/>
                </a:cubicBezTo>
                <a:cubicBezTo>
                  <a:pt x="583" y="0"/>
                  <a:pt x="589" y="6"/>
                  <a:pt x="589" y="14"/>
                </a:cubicBezTo>
              </a:path>
              <a:path w="1852" h="27">
                <a:moveTo>
                  <a:pt x="449" y="14"/>
                </a:moveTo>
                <a:cubicBezTo>
                  <a:pt x="449" y="21"/>
                  <a:pt x="442" y="27"/>
                  <a:pt x="435" y="27"/>
                </a:cubicBezTo>
                <a:cubicBezTo>
                  <a:pt x="427" y="27"/>
                  <a:pt x="421" y="21"/>
                  <a:pt x="421" y="14"/>
                </a:cubicBezTo>
                <a:cubicBezTo>
                  <a:pt x="421" y="6"/>
                  <a:pt x="427" y="0"/>
                  <a:pt x="435" y="0"/>
                </a:cubicBezTo>
                <a:cubicBezTo>
                  <a:pt x="442" y="0"/>
                  <a:pt x="449" y="6"/>
                  <a:pt x="449" y="14"/>
                </a:cubicBezTo>
              </a:path>
              <a:path w="1852" h="27">
                <a:moveTo>
                  <a:pt x="308" y="14"/>
                </a:moveTo>
                <a:cubicBezTo>
                  <a:pt x="308" y="21"/>
                  <a:pt x="302" y="27"/>
                  <a:pt x="294" y="27"/>
                </a:cubicBezTo>
                <a:cubicBezTo>
                  <a:pt x="287" y="27"/>
                  <a:pt x="280" y="21"/>
                  <a:pt x="280" y="14"/>
                </a:cubicBezTo>
                <a:cubicBezTo>
                  <a:pt x="280" y="6"/>
                  <a:pt x="287" y="0"/>
                  <a:pt x="294" y="0"/>
                </a:cubicBezTo>
                <a:cubicBezTo>
                  <a:pt x="302" y="0"/>
                  <a:pt x="308" y="6"/>
                  <a:pt x="308" y="14"/>
                </a:cubicBezTo>
              </a:path>
              <a:path w="1852" h="27">
                <a:moveTo>
                  <a:pt x="168" y="14"/>
                </a:moveTo>
                <a:cubicBezTo>
                  <a:pt x="168" y="21"/>
                  <a:pt x="162" y="27"/>
                  <a:pt x="154" y="27"/>
                </a:cubicBezTo>
                <a:cubicBezTo>
                  <a:pt x="146" y="27"/>
                  <a:pt x="140" y="21"/>
                  <a:pt x="140" y="14"/>
                </a:cubicBezTo>
                <a:cubicBezTo>
                  <a:pt x="140" y="6"/>
                  <a:pt x="146" y="0"/>
                  <a:pt x="154" y="0"/>
                </a:cubicBezTo>
                <a:cubicBezTo>
                  <a:pt x="162" y="0"/>
                  <a:pt x="168" y="6"/>
                  <a:pt x="168" y="14"/>
                </a:cubicBezTo>
              </a:path>
              <a:path w="1852" h="27">
                <a:moveTo>
                  <a:pt x="28" y="14"/>
                </a:moveTo>
                <a:cubicBezTo>
                  <a:pt x="28" y="21"/>
                  <a:pt x="21" y="27"/>
                  <a:pt x="14" y="27"/>
                </a:cubicBezTo>
                <a:cubicBezTo>
                  <a:pt x="6" y="27"/>
                  <a:pt x="0" y="21"/>
                  <a:pt x="0" y="14"/>
                </a:cubicBezTo>
                <a:cubicBezTo>
                  <a:pt x="0" y="6"/>
                  <a:pt x="6" y="0"/>
                  <a:pt x="14" y="0"/>
                </a:cubicBezTo>
                <a:cubicBezTo>
                  <a:pt x="21" y="0"/>
                  <a:pt x="28" y="6"/>
                  <a:pt x="28" y="14"/>
                </a:cubicBezTo>
              </a:path>
            </a:pathLst>
          </a:custGeom>
          <a:solidFill>
            <a:srgbClr val="D5E2C9">
              <a:alpha val="100000"/>
            </a:srgbClr>
          </a:solidFill>
          <a:ln w="0" cap="flat">
            <a:noFill/>
            <a:prstDash val="solid"/>
            <a:miter lim="0"/>
          </a:ln>
        </p:spPr>
        <p:txBody>
          <a:bodyPr rtlCol="0"/>
          <a:lstStyle/>
          <a:p>
            <a:pPr algn="ctr"/>
            <a:endParaRPr lang="zh-CN" altLang="en-US"/>
          </a:p>
        </p:txBody>
      </p:sp>
    </p:spTree>
  </p:cSld>
  <p:clrMapOvr>
    <a:masterClrMapping/>
  </p:clrMapOvr>
</p:sld>
</file>

<file path=ppt/tags/tag1.xml><?xml version="1.0" encoding="utf-8"?>
<p:tagLst xmlns:p="http://schemas.openxmlformats.org/presentationml/2006/main">
  <p:tag name="KSO_WM_DIAGRAM_VIRTUALLY_FRAME" val="{&quot;height&quot;:278,&quot;left&quot;:106.5,&quot;top&quot;:122.75,&quot;width&quot;:378.8999983556795}"/>
</p:tagLst>
</file>

<file path=ppt/tags/tag10.xml><?xml version="1.0" encoding="utf-8"?>
<p:tagLst xmlns:p="http://schemas.openxmlformats.org/presentationml/2006/main">
  <p:tag name="KSO_WM_DIAGRAM_VIRTUALLY_FRAME" val="{&quot;height&quot;:385.95,&quot;left&quot;:25.62496062992127,&quot;top&quot;:101.3,&quot;width&quot;:858.6250393700788}"/>
</p:tagLst>
</file>

<file path=ppt/tags/tag11.xml><?xml version="1.0" encoding="utf-8"?>
<p:tagLst xmlns:p="http://schemas.openxmlformats.org/presentationml/2006/main">
  <p:tag name="KSO_WM_DIAGRAM_VIRTUALLY_FRAME" val="{&quot;height&quot;:385.95,&quot;left&quot;:25.62496062992127,&quot;top&quot;:101.3,&quot;width&quot;:858.6250393700788}"/>
</p:tagLst>
</file>

<file path=ppt/tags/tag12.xml><?xml version="1.0" encoding="utf-8"?>
<p:tagLst xmlns:p="http://schemas.openxmlformats.org/presentationml/2006/main">
  <p:tag name="KSO_WM_DIAGRAM_VIRTUALLY_FRAME" val="{&quot;height&quot;:385.95,&quot;left&quot;:25.62496062992127,&quot;top&quot;:101.3,&quot;width&quot;:858.6250393700788}"/>
</p:tagLst>
</file>

<file path=ppt/tags/tag13.xml><?xml version="1.0" encoding="utf-8"?>
<p:tagLst xmlns:p="http://schemas.openxmlformats.org/presentationml/2006/main">
  <p:tag name="KSO_WM_DIAGRAM_VIRTUALLY_FRAME" val="{&quot;height&quot;:385.95,&quot;left&quot;:25.62496062992127,&quot;top&quot;:101.3,&quot;width&quot;:858.6250393700788}"/>
</p:tagLst>
</file>

<file path=ppt/tags/tag14.xml><?xml version="1.0" encoding="utf-8"?>
<p:tagLst xmlns:p="http://schemas.openxmlformats.org/presentationml/2006/main">
  <p:tag name="KSO_WM_DIAGRAM_VIRTUALLY_FRAME" val="{&quot;height&quot;:385.95,&quot;left&quot;:25.62496062992127,&quot;top&quot;:101.3,&quot;width&quot;:858.6250393700788}"/>
</p:tagLst>
</file>

<file path=ppt/tags/tag15.xml><?xml version="1.0" encoding="utf-8"?>
<p:tagLst xmlns:p="http://schemas.openxmlformats.org/presentationml/2006/main">
  <p:tag name="KSO_WM_DIAGRAM_VIRTUALLY_FRAME" val="{&quot;height&quot;:385.95,&quot;left&quot;:25.62496062992127,&quot;top&quot;:101.3,&quot;width&quot;:858.6250393700788}"/>
</p:tagLst>
</file>

<file path=ppt/tags/tag16.xml><?xml version="1.0" encoding="utf-8"?>
<p:tagLst xmlns:p="http://schemas.openxmlformats.org/presentationml/2006/main">
  <p:tag name="KSO_WM_DIAGRAM_VIRTUALLY_FRAME" val="{&quot;height&quot;:385.95,&quot;left&quot;:25.62496062992127,&quot;top&quot;:101.3,&quot;width&quot;:858.6250393700788}"/>
</p:tagLst>
</file>

<file path=ppt/tags/tag17.xml><?xml version="1.0" encoding="utf-8"?>
<p:tagLst xmlns:p="http://schemas.openxmlformats.org/presentationml/2006/main">
  <p:tag name="KSO_WM_DIAGRAM_VIRTUALLY_FRAME" val="{&quot;height&quot;:385.95,&quot;left&quot;:25.62496062992127,&quot;top&quot;:101.3,&quot;width&quot;:858.6250393700788}"/>
</p:tagLst>
</file>

<file path=ppt/tags/tag18.xml><?xml version="1.0" encoding="utf-8"?>
<p:tagLst xmlns:p="http://schemas.openxmlformats.org/presentationml/2006/main">
  <p:tag name="KSO_WM_DIAGRAM_VIRTUALLY_FRAME" val="{&quot;height&quot;:385.95,&quot;left&quot;:25.62496062992127,&quot;top&quot;:101.3,&quot;width&quot;:858.6250393700788}"/>
</p:tagLst>
</file>

<file path=ppt/tags/tag19.xml><?xml version="1.0" encoding="utf-8"?>
<p:tagLst xmlns:p="http://schemas.openxmlformats.org/presentationml/2006/main">
  <p:tag name="KSO_WM_DIAGRAM_VIRTUALLY_FRAME" val="{&quot;height&quot;:385.95,&quot;left&quot;:25.62496062992127,&quot;top&quot;:101.3,&quot;width&quot;:858.6250393700788}"/>
</p:tagLst>
</file>

<file path=ppt/tags/tag2.xml><?xml version="1.0" encoding="utf-8"?>
<p:tagLst xmlns:p="http://schemas.openxmlformats.org/presentationml/2006/main">
  <p:tag name="KSO_WM_DIAGRAM_VIRTUALLY_FRAME" val="{&quot;height&quot;:294.86673019496016,&quot;left&quot;:106.5,&quot;top&quot;:122.74999999999996,&quot;width&quot;:378.8999983556795}"/>
</p:tagLst>
</file>

<file path=ppt/tags/tag20.xml><?xml version="1.0" encoding="utf-8"?>
<p:tagLst xmlns:p="http://schemas.openxmlformats.org/presentationml/2006/main">
  <p:tag name="KSO_WM_DIAGRAM_VIRTUALLY_FRAME" val="{&quot;height&quot;:385.95,&quot;left&quot;:25.62496062992127,&quot;top&quot;:101.3,&quot;width&quot;:858.6250393700788}"/>
</p:tagLst>
</file>

<file path=ppt/tags/tag21.xml><?xml version="1.0" encoding="utf-8"?>
<p:tagLst xmlns:p="http://schemas.openxmlformats.org/presentationml/2006/main">
  <p:tag name="KSO_WM_DIAGRAM_VIRTUALLY_FRAME" val="{&quot;height&quot;:385.95,&quot;left&quot;:25.62496062992127,&quot;top&quot;:101.3,&quot;width&quot;:858.6250393700788}"/>
</p:tagLst>
</file>

<file path=ppt/tags/tag22.xml><?xml version="1.0" encoding="utf-8"?>
<p:tagLst xmlns:p="http://schemas.openxmlformats.org/presentationml/2006/main">
  <p:tag name="KSO_WM_DIAGRAM_VIRTUALLY_FRAME" val="{&quot;height&quot;:385.95,&quot;left&quot;:25.62496062992127,&quot;top&quot;:101.3,&quot;width&quot;:858.6250393700788}"/>
</p:tagLst>
</file>

<file path=ppt/tags/tag23.xml><?xml version="1.0" encoding="utf-8"?>
<p:tagLst xmlns:p="http://schemas.openxmlformats.org/presentationml/2006/main">
  <p:tag name="KSO_WM_DIAGRAM_VIRTUALLY_FRAME" val="{&quot;height&quot;:385.95,&quot;left&quot;:25.62496062992127,&quot;top&quot;:101.3,&quot;width&quot;:858.6250393700788}"/>
</p:tagLst>
</file>

<file path=ppt/tags/tag24.xml><?xml version="1.0" encoding="utf-8"?>
<p:tagLst xmlns:p="http://schemas.openxmlformats.org/presentationml/2006/main">
  <p:tag name="KSO_WM_UNIT_VALUE" val="859*963"/>
  <p:tag name="KSO_WM_UNIT_HIGHLIGHT" val="0"/>
  <p:tag name="KSO_WM_UNIT_COMPATIBLE" val="0"/>
  <p:tag name="KSO_WM_UNIT_DIAGRAM_ISNUMVISUAL" val="0"/>
  <p:tag name="KSO_WM_UNIT_DIAGRAM_ISREFERUNIT" val="0"/>
  <p:tag name="KSO_WM_UNIT_TYPE" val="d"/>
  <p:tag name="KSO_WM_UNIT_INDEX" val="1"/>
  <p:tag name="KSO_WM_UNIT_ID" val="custom20231200_1*d*1"/>
  <p:tag name="KSO_WM_TEMPLATE_CATEGORY" val="custom"/>
  <p:tag name="KSO_WM_TEMPLATE_INDEX" val="20231200"/>
  <p:tag name="KSO_WM_UNIT_LAYERLEVEL" val="1"/>
  <p:tag name="KSO_WM_TAG_VERSION" val="3.0"/>
  <p:tag name="KSO_WM_BEAUTIFY_FLAG" val="#wm#"/>
</p:tagLst>
</file>

<file path=ppt/tags/tag25.xml><?xml version="1.0" encoding="utf-8"?>
<p:tagLst xmlns:p="http://schemas.openxmlformats.org/presentationml/2006/main">
  <p:tag name="KSO_WM_DIAGRAM_VIRTUALLY_FRAME" val="{&quot;height&quot;:385.95,&quot;left&quot;:25.62496062992127,&quot;top&quot;:101.3,&quot;width&quot;:771.2500787401575}"/>
</p:tagLst>
</file>

<file path=ppt/tags/tag26.xml><?xml version="1.0" encoding="utf-8"?>
<p:tagLst xmlns:p="http://schemas.openxmlformats.org/presentationml/2006/main">
  <p:tag name="KSO_WM_DIAGRAM_VIRTUALLY_FRAME" val="{&quot;height&quot;:385.95,&quot;left&quot;:25.62496062992127,&quot;top&quot;:101.3,&quot;width&quot;:771.2500787401575}"/>
</p:tagLst>
</file>

<file path=ppt/tags/tag27.xml><?xml version="1.0" encoding="utf-8"?>
<p:tagLst xmlns:p="http://schemas.openxmlformats.org/presentationml/2006/main">
  <p:tag name="KSO_WM_DIAGRAM_VIRTUALLY_FRAME" val="{&quot;height&quot;:385.95,&quot;left&quot;:25.62496062992127,&quot;top&quot;:101.3,&quot;width&quot;:771.2500787401575}"/>
</p:tagLst>
</file>

<file path=ppt/tags/tag28.xml><?xml version="1.0" encoding="utf-8"?>
<p:tagLst xmlns:p="http://schemas.openxmlformats.org/presentationml/2006/main">
  <p:tag name="KSO_WM_DIAGRAM_VIRTUALLY_FRAME" val="{&quot;height&quot;:385.95,&quot;left&quot;:25.62496062992127,&quot;top&quot;:101.3,&quot;width&quot;:771.2500787401575}"/>
</p:tagLst>
</file>

<file path=ppt/tags/tag29.xml><?xml version="1.0" encoding="utf-8"?>
<p:tagLst xmlns:p="http://schemas.openxmlformats.org/presentationml/2006/main">
  <p:tag name="KSO_WM_DIAGRAM_VIRTUALLY_FRAME" val="{&quot;height&quot;:340,&quot;left&quot;:40,&quot;top&quot;:140,&quot;width&quot;:880}"/>
</p:tagLst>
</file>

<file path=ppt/tags/tag3.xml><?xml version="1.0" encoding="utf-8"?>
<p:tagLst xmlns:p="http://schemas.openxmlformats.org/presentationml/2006/main">
  <p:tag name="KSO_WM_DIAGRAM_VIRTUALLY_FRAME" val="{&quot;height&quot;:294.86673019496016,&quot;left&quot;:106.5,&quot;top&quot;:122.74999999999996,&quot;width&quot;:378.8999983556795}"/>
</p:tagLst>
</file>

<file path=ppt/tags/tag30.xml><?xml version="1.0" encoding="utf-8"?>
<p:tagLst xmlns:p="http://schemas.openxmlformats.org/presentationml/2006/main">
  <p:tag name="KSO_WM_DIAGRAM_VIRTUALLY_FRAME" val="{&quot;height&quot;:340,&quot;left&quot;:40,&quot;top&quot;:140,&quot;width&quot;:880}"/>
</p:tagLst>
</file>

<file path=ppt/tags/tag31.xml><?xml version="1.0" encoding="utf-8"?>
<p:tagLst xmlns:p="http://schemas.openxmlformats.org/presentationml/2006/main">
  <p:tag name="KSO_WM_DIAGRAM_VIRTUALLY_FRAME" val="{&quot;height&quot;:340,&quot;left&quot;:40,&quot;top&quot;:140,&quot;width&quot;:880}"/>
</p:tagLst>
</file>

<file path=ppt/tags/tag32.xml><?xml version="1.0" encoding="utf-8"?>
<p:tagLst xmlns:p="http://schemas.openxmlformats.org/presentationml/2006/main">
  <p:tag name="KSO_WM_DIAGRAM_VIRTUALLY_FRAME" val="{&quot;height&quot;:340,&quot;left&quot;:40,&quot;top&quot;:140,&quot;width&quot;:880}"/>
</p:tagLst>
</file>

<file path=ppt/tags/tag33.xml><?xml version="1.0" encoding="utf-8"?>
<p:tagLst xmlns:p="http://schemas.openxmlformats.org/presentationml/2006/main">
  <p:tag name="KSO_WM_DIAGRAM_VIRTUALLY_FRAME" val="{&quot;height&quot;:340,&quot;left&quot;:40,&quot;top&quot;:140,&quot;width&quot;:880}"/>
</p:tagLst>
</file>

<file path=ppt/tags/tag34.xml><?xml version="1.0" encoding="utf-8"?>
<p:tagLst xmlns:p="http://schemas.openxmlformats.org/presentationml/2006/main">
  <p:tag name="KSO_WM_DIAGRAM_VIRTUALLY_FRAME" val="{&quot;height&quot;:340,&quot;left&quot;:40,&quot;top&quot;:140,&quot;width&quot;:880}"/>
</p:tagLst>
</file>

<file path=ppt/tags/tag35.xml><?xml version="1.0" encoding="utf-8"?>
<p:tagLst xmlns:p="http://schemas.openxmlformats.org/presentationml/2006/main">
  <p:tag name="KSO_WM_DIAGRAM_VIRTUALLY_FRAME" val="{&quot;height&quot;:340,&quot;left&quot;:40,&quot;top&quot;:140,&quot;width&quot;:880}"/>
</p:tagLst>
</file>

<file path=ppt/tags/tag36.xml><?xml version="1.0" encoding="utf-8"?>
<p:tagLst xmlns:p="http://schemas.openxmlformats.org/presentationml/2006/main">
  <p:tag name="KSO_WM_DIAGRAM_VIRTUALLY_FRAME" val="{&quot;height&quot;:340,&quot;left&quot;:40,&quot;top&quot;:140,&quot;width&quot;:880}"/>
</p:tagLst>
</file>

<file path=ppt/tags/tag37.xml><?xml version="1.0" encoding="utf-8"?>
<p:tagLst xmlns:p="http://schemas.openxmlformats.org/presentationml/2006/main">
  <p:tag name="KSO_WM_DIAGRAM_VIRTUALLY_FRAME" val="{&quot;height&quot;:340,&quot;left&quot;:40,&quot;top&quot;:140,&quot;width&quot;:880}"/>
</p:tagLst>
</file>

<file path=ppt/tags/tag38.xml><?xml version="1.0" encoding="utf-8"?>
<p:tagLst xmlns:p="http://schemas.openxmlformats.org/presentationml/2006/main">
  <p:tag name="KSO_WM_DIAGRAM_VIRTUALLY_FRAME" val="{&quot;height&quot;:340,&quot;left&quot;:40,&quot;top&quot;:140,&quot;width&quot;:880}"/>
</p:tagLst>
</file>

<file path=ppt/tags/tag39.xml><?xml version="1.0" encoding="utf-8"?>
<p:tagLst xmlns:p="http://schemas.openxmlformats.org/presentationml/2006/main">
  <p:tag name="KSO_WM_DIAGRAM_VIRTUALLY_FRAME" val="{&quot;height&quot;:340,&quot;left&quot;:40,&quot;top&quot;:140,&quot;width&quot;:880}"/>
</p:tagLst>
</file>

<file path=ppt/tags/tag4.xml><?xml version="1.0" encoding="utf-8"?>
<p:tagLst xmlns:p="http://schemas.openxmlformats.org/presentationml/2006/main">
  <p:tag name="KSO_WM_DIAGRAM_VIRTUALLY_FRAME" val="{&quot;height&quot;:294.86673019496016,&quot;left&quot;:106.5,&quot;top&quot;:122.74999999999996,&quot;width&quot;:378.8999983556795}"/>
</p:tagLst>
</file>

<file path=ppt/tags/tag40.xml><?xml version="1.0" encoding="utf-8"?>
<p:tagLst xmlns:p="http://schemas.openxmlformats.org/presentationml/2006/main">
  <p:tag name="KSO_WM_DIAGRAM_VIRTUALLY_FRAME" val="{&quot;height&quot;:340,&quot;left&quot;:40,&quot;top&quot;:140,&quot;width&quot;:880}"/>
</p:tagLst>
</file>

<file path=ppt/tags/tag41.xml><?xml version="1.0" encoding="utf-8"?>
<p:tagLst xmlns:p="http://schemas.openxmlformats.org/presentationml/2006/main">
  <p:tag name="KSO_WM_DIAGRAM_VIRTUALLY_FRAME" val="{&quot;height&quot;:340,&quot;left&quot;:40,&quot;top&quot;:140,&quot;width&quot;:880}"/>
</p:tagLst>
</file>

<file path=ppt/tags/tag42.xml><?xml version="1.0" encoding="utf-8"?>
<p:tagLst xmlns:p="http://schemas.openxmlformats.org/presentationml/2006/main">
  <p:tag name="KSO_WM_DIAGRAM_VIRTUALLY_FRAME" val="{&quot;height&quot;:340,&quot;left&quot;:40,&quot;top&quot;:140,&quot;width&quot;:880}"/>
</p:tagLst>
</file>

<file path=ppt/tags/tag43.xml><?xml version="1.0" encoding="utf-8"?>
<p:tagLst xmlns:p="http://schemas.openxmlformats.org/presentationml/2006/main">
  <p:tag name="KSO_WM_DIAGRAM_VIRTUALLY_FRAME" val="{&quot;height&quot;:340,&quot;left&quot;:40,&quot;top&quot;:140,&quot;width&quot;:880}"/>
</p:tagLst>
</file>

<file path=ppt/tags/tag44.xml><?xml version="1.0" encoding="utf-8"?>
<p:tagLst xmlns:p="http://schemas.openxmlformats.org/presentationml/2006/main">
  <p:tag name="KSO_WM_DIAGRAM_VIRTUALLY_FRAME" val="{&quot;height&quot;:340,&quot;left&quot;:40,&quot;top&quot;:140,&quot;width&quot;:880}"/>
</p:tagLst>
</file>

<file path=ppt/tags/tag45.xml><?xml version="1.0" encoding="utf-8"?>
<p:tagLst xmlns:p="http://schemas.openxmlformats.org/presentationml/2006/main">
  <p:tag name="KSO_WM_DIAGRAM_VIRTUALLY_FRAME" val="{&quot;height&quot;:340,&quot;left&quot;:40,&quot;top&quot;:140,&quot;width&quot;:880}"/>
</p:tagLst>
</file>

<file path=ppt/tags/tag46.xml><?xml version="1.0" encoding="utf-8"?>
<p:tagLst xmlns:p="http://schemas.openxmlformats.org/presentationml/2006/main">
  <p:tag name="KSO_WM_DIAGRAM_VIRTUALLY_FRAME" val="{&quot;height&quot;:340,&quot;left&quot;:40,&quot;top&quot;:140,&quot;width&quot;:880}"/>
</p:tagLst>
</file>

<file path=ppt/tags/tag47.xml><?xml version="1.0" encoding="utf-8"?>
<p:tagLst xmlns:p="http://schemas.openxmlformats.org/presentationml/2006/main">
  <p:tag name="KSO_WM_DIAGRAM_VIRTUALLY_FRAME" val="{&quot;height&quot;:360,&quot;left&quot;:48,&quot;top&quot;:130,&quot;width&quot;:864}"/>
</p:tagLst>
</file>

<file path=ppt/tags/tag48.xml><?xml version="1.0" encoding="utf-8"?>
<p:tagLst xmlns:p="http://schemas.openxmlformats.org/presentationml/2006/main">
  <p:tag name="KSO_WM_DIAGRAM_VIRTUALLY_FRAME" val="{&quot;height&quot;:360,&quot;left&quot;:48,&quot;top&quot;:130,&quot;width&quot;:864}"/>
</p:tagLst>
</file>

<file path=ppt/tags/tag49.xml><?xml version="1.0" encoding="utf-8"?>
<p:tagLst xmlns:p="http://schemas.openxmlformats.org/presentationml/2006/main">
  <p:tag name="KSO_WM_DIAGRAM_VIRTUALLY_FRAME" val="{&quot;height&quot;:360,&quot;left&quot;:48,&quot;top&quot;:130,&quot;width&quot;:864}"/>
</p:tagLst>
</file>

<file path=ppt/tags/tag5.xml><?xml version="1.0" encoding="utf-8"?>
<p:tagLst xmlns:p="http://schemas.openxmlformats.org/presentationml/2006/main">
  <p:tag name="KSO_WM_DIAGRAM_VIRTUALLY_FRAME" val="{&quot;height&quot;:294.86673019496016,&quot;left&quot;:106.5,&quot;top&quot;:122.74999999999996,&quot;width&quot;:378.8999983556795}"/>
</p:tagLst>
</file>

<file path=ppt/tags/tag50.xml><?xml version="1.0" encoding="utf-8"?>
<p:tagLst xmlns:p="http://schemas.openxmlformats.org/presentationml/2006/main">
  <p:tag name="KSO_WM_DIAGRAM_VIRTUALLY_FRAME" val="{&quot;height&quot;:360,&quot;left&quot;:48,&quot;top&quot;:130,&quot;width&quot;:864}"/>
</p:tagLst>
</file>

<file path=ppt/tags/tag51.xml><?xml version="1.0" encoding="utf-8"?>
<p:tagLst xmlns:p="http://schemas.openxmlformats.org/presentationml/2006/main">
  <p:tag name="KSO_WM_DIAGRAM_VIRTUALLY_FRAME" val="{&quot;height&quot;:360,&quot;left&quot;:48,&quot;top&quot;:130,&quot;width&quot;:864}"/>
</p:tagLst>
</file>

<file path=ppt/tags/tag52.xml><?xml version="1.0" encoding="utf-8"?>
<p:tagLst xmlns:p="http://schemas.openxmlformats.org/presentationml/2006/main">
  <p:tag name="KSO_WM_DIAGRAM_VIRTUALLY_FRAME" val="{&quot;height&quot;:360,&quot;left&quot;:48,&quot;top&quot;:130,&quot;width&quot;:864}"/>
</p:tagLst>
</file>

<file path=ppt/tags/tag53.xml><?xml version="1.0" encoding="utf-8"?>
<p:tagLst xmlns:p="http://schemas.openxmlformats.org/presentationml/2006/main">
  <p:tag name="KSO_WM_DIAGRAM_VIRTUALLY_FRAME" val="{&quot;height&quot;:360,&quot;left&quot;:48,&quot;top&quot;:130,&quot;width&quot;:864}"/>
</p:tagLst>
</file>

<file path=ppt/tags/tag54.xml><?xml version="1.0" encoding="utf-8"?>
<p:tagLst xmlns:p="http://schemas.openxmlformats.org/presentationml/2006/main">
  <p:tag name="KSO_WM_DIAGRAM_VIRTUALLY_FRAME" val="{&quot;height&quot;:360,&quot;left&quot;:48,&quot;top&quot;:130,&quot;width&quot;:864}"/>
</p:tagLst>
</file>

<file path=ppt/tags/tag55.xml><?xml version="1.0" encoding="utf-8"?>
<p:tagLst xmlns:p="http://schemas.openxmlformats.org/presentationml/2006/main">
  <p:tag name="KSO_WM_DIAGRAM_VIRTUALLY_FRAME" val="{&quot;height&quot;:360,&quot;left&quot;:48,&quot;top&quot;:130,&quot;width&quot;:864}"/>
</p:tagLst>
</file>

<file path=ppt/tags/tag56.xml><?xml version="1.0" encoding="utf-8"?>
<p:tagLst xmlns:p="http://schemas.openxmlformats.org/presentationml/2006/main">
  <p:tag name="KSO_WM_DIAGRAM_VIRTUALLY_FRAME" val="{&quot;height&quot;:360,&quot;left&quot;:48,&quot;top&quot;:130,&quot;width&quot;:864}"/>
</p:tagLst>
</file>

<file path=ppt/tags/tag57.xml><?xml version="1.0" encoding="utf-8"?>
<p:tagLst xmlns:p="http://schemas.openxmlformats.org/presentationml/2006/main">
  <p:tag name="KSO_WM_DIAGRAM_VIRTUALLY_FRAME" val="{&quot;height&quot;:360,&quot;left&quot;:48,&quot;top&quot;:130,&quot;width&quot;:864}"/>
</p:tagLst>
</file>

<file path=ppt/tags/tag58.xml><?xml version="1.0" encoding="utf-8"?>
<p:tagLst xmlns:p="http://schemas.openxmlformats.org/presentationml/2006/main">
  <p:tag name="KSO_WM_DIAGRAM_VIRTUALLY_FRAME" val="{&quot;height&quot;:360,&quot;left&quot;:48,&quot;top&quot;:130,&quot;width&quot;:864}"/>
</p:tagLst>
</file>

<file path=ppt/tags/tag59.xml><?xml version="1.0" encoding="utf-8"?>
<p:tagLst xmlns:p="http://schemas.openxmlformats.org/presentationml/2006/main">
  <p:tag name="KSO_WM_DIAGRAM_VIRTUALLY_FRAME" val="{&quot;height&quot;:360,&quot;left&quot;:48,&quot;top&quot;:130,&quot;width&quot;:864}"/>
</p:tagLst>
</file>

<file path=ppt/tags/tag6.xml><?xml version="1.0" encoding="utf-8"?>
<p:tagLst xmlns:p="http://schemas.openxmlformats.org/presentationml/2006/main">
  <p:tag name="KSO_WM_DIAGRAM_VIRTUALLY_FRAME" val="{&quot;height&quot;:294.86673019496016,&quot;left&quot;:106.5,&quot;top&quot;:122.74999999999996,&quot;width&quot;:378.8999983556795}"/>
</p:tagLst>
</file>

<file path=ppt/tags/tag60.xml><?xml version="1.0" encoding="utf-8"?>
<p:tagLst xmlns:p="http://schemas.openxmlformats.org/presentationml/2006/main">
  <p:tag name="KSO_WM_DIAGRAM_VIRTUALLY_FRAME" val="{&quot;height&quot;:360,&quot;left&quot;:48,&quot;top&quot;:130,&quot;width&quot;:864}"/>
</p:tagLst>
</file>

<file path=ppt/tags/tag61.xml><?xml version="1.0" encoding="utf-8"?>
<p:tagLst xmlns:p="http://schemas.openxmlformats.org/presentationml/2006/main">
  <p:tag name="KSO_WM_DIAGRAM_VIRTUALLY_FRAME" val="{&quot;height&quot;:360,&quot;left&quot;:48,&quot;top&quot;:130,&quot;width&quot;:864}"/>
</p:tagLst>
</file>

<file path=ppt/tags/tag62.xml><?xml version="1.0" encoding="utf-8"?>
<p:tagLst xmlns:p="http://schemas.openxmlformats.org/presentationml/2006/main">
  <p:tag name="KSO_WM_DIAGRAM_VIRTUALLY_FRAME" val="{&quot;height&quot;:360,&quot;left&quot;:48,&quot;top&quot;:130,&quot;width&quot;:864}"/>
</p:tagLst>
</file>

<file path=ppt/tags/tag63.xml><?xml version="1.0" encoding="utf-8"?>
<p:tagLst xmlns:p="http://schemas.openxmlformats.org/presentationml/2006/main">
  <p:tag name="KSO_WM_DIAGRAM_VIRTUALLY_FRAME" val="{&quot;height&quot;:360,&quot;left&quot;:40,&quot;top&quot;:130,&quot;width&quot;:880}"/>
</p:tagLst>
</file>

<file path=ppt/tags/tag64.xml><?xml version="1.0" encoding="utf-8"?>
<p:tagLst xmlns:p="http://schemas.openxmlformats.org/presentationml/2006/main">
  <p:tag name="KSO_WM_DIAGRAM_VIRTUALLY_FRAME" val="{&quot;height&quot;:360,&quot;left&quot;:40,&quot;top&quot;:130,&quot;width&quot;:880}"/>
</p:tagLst>
</file>

<file path=ppt/tags/tag65.xml><?xml version="1.0" encoding="utf-8"?>
<p:tagLst xmlns:p="http://schemas.openxmlformats.org/presentationml/2006/main">
  <p:tag name="KSO_WM_DIAGRAM_VIRTUALLY_FRAME" val="{&quot;height&quot;:360,&quot;left&quot;:40,&quot;top&quot;:130,&quot;width&quot;:880}"/>
</p:tagLst>
</file>

<file path=ppt/tags/tag66.xml><?xml version="1.0" encoding="utf-8"?>
<p:tagLst xmlns:p="http://schemas.openxmlformats.org/presentationml/2006/main">
  <p:tag name="KSO_WM_DIAGRAM_VIRTUALLY_FRAME" val="{&quot;height&quot;:360,&quot;left&quot;:40,&quot;top&quot;:130,&quot;width&quot;:880}"/>
</p:tagLst>
</file>

<file path=ppt/tags/tag67.xml><?xml version="1.0" encoding="utf-8"?>
<p:tagLst xmlns:p="http://schemas.openxmlformats.org/presentationml/2006/main">
  <p:tag name="KSO_WM_DIAGRAM_VIRTUALLY_FRAME" val="{&quot;height&quot;:360,&quot;left&quot;:40,&quot;top&quot;:130,&quot;width&quot;:880}"/>
</p:tagLst>
</file>

<file path=ppt/tags/tag68.xml><?xml version="1.0" encoding="utf-8"?>
<p:tagLst xmlns:p="http://schemas.openxmlformats.org/presentationml/2006/main">
  <p:tag name="KSO_WM_DIAGRAM_VIRTUALLY_FRAME" val="{&quot;height&quot;:360,&quot;left&quot;:40,&quot;top&quot;:130,&quot;width&quot;:880}"/>
</p:tagLst>
</file>

<file path=ppt/tags/tag69.xml><?xml version="1.0" encoding="utf-8"?>
<p:tagLst xmlns:p="http://schemas.openxmlformats.org/presentationml/2006/main">
  <p:tag name="KSO_WM_DIAGRAM_VIRTUALLY_FRAME" val="{&quot;height&quot;:360,&quot;left&quot;:40,&quot;top&quot;:130,&quot;width&quot;:880}"/>
</p:tagLst>
</file>

<file path=ppt/tags/tag7.xml><?xml version="1.0" encoding="utf-8"?>
<p:tagLst xmlns:p="http://schemas.openxmlformats.org/presentationml/2006/main">
  <p:tag name="KSO_WM_DIAGRAM_VIRTUALLY_FRAME" val="{&quot;height&quot;:294.86673019496016,&quot;left&quot;:106.5,&quot;top&quot;:122.74999999999996,&quot;width&quot;:378.8999983556795}"/>
</p:tagLst>
</file>

<file path=ppt/tags/tag70.xml><?xml version="1.0" encoding="utf-8"?>
<p:tagLst xmlns:p="http://schemas.openxmlformats.org/presentationml/2006/main">
  <p:tag name="KSO_WM_DIAGRAM_VIRTUALLY_FRAME" val="{&quot;height&quot;:360,&quot;left&quot;:40,&quot;top&quot;:130,&quot;width&quot;:880}"/>
</p:tagLst>
</file>

<file path=ppt/tags/tag71.xml><?xml version="1.0" encoding="utf-8"?>
<p:tagLst xmlns:p="http://schemas.openxmlformats.org/presentationml/2006/main">
  <p:tag name="KSO_WM_DIAGRAM_VIRTUALLY_FRAME" val="{&quot;height&quot;:360,&quot;left&quot;:40,&quot;top&quot;:130,&quot;width&quot;:880}"/>
</p:tagLst>
</file>

<file path=ppt/tags/tag72.xml><?xml version="1.0" encoding="utf-8"?>
<p:tagLst xmlns:p="http://schemas.openxmlformats.org/presentationml/2006/main">
  <p:tag name="KSO_WM_DIAGRAM_VIRTUALLY_FRAME" val="{&quot;height&quot;:360,&quot;left&quot;:40,&quot;top&quot;:130,&quot;width&quot;:880}"/>
</p:tagLst>
</file>

<file path=ppt/tags/tag73.xml><?xml version="1.0" encoding="utf-8"?>
<p:tagLst xmlns:p="http://schemas.openxmlformats.org/presentationml/2006/main">
  <p:tag name="KSO_WM_DIAGRAM_VIRTUALLY_FRAME" val="{&quot;height&quot;:360,&quot;left&quot;:40,&quot;top&quot;:130,&quot;width&quot;:880}"/>
</p:tagLst>
</file>

<file path=ppt/tags/tag74.xml><?xml version="1.0" encoding="utf-8"?>
<p:tagLst xmlns:p="http://schemas.openxmlformats.org/presentationml/2006/main">
  <p:tag name="KSO_WM_DIAGRAM_VIRTUALLY_FRAME" val="{&quot;height&quot;:360,&quot;left&quot;:40,&quot;top&quot;:130,&quot;width&quot;:880}"/>
</p:tagLst>
</file>

<file path=ppt/tags/tag75.xml><?xml version="1.0" encoding="utf-8"?>
<p:tagLst xmlns:p="http://schemas.openxmlformats.org/presentationml/2006/main">
  <p:tag name="KSO_WM_DIAGRAM_VIRTUALLY_FRAME" val="{&quot;height&quot;:360,&quot;left&quot;:40,&quot;top&quot;:130,&quot;width&quot;:880}"/>
</p:tagLst>
</file>

<file path=ppt/tags/tag76.xml><?xml version="1.0" encoding="utf-8"?>
<p:tagLst xmlns:p="http://schemas.openxmlformats.org/presentationml/2006/main">
  <p:tag name="KSO_WM_DIAGRAM_VIRTUALLY_FRAME" val="{&quot;height&quot;:360,&quot;left&quot;:40,&quot;top&quot;:130,&quot;width&quot;:880}"/>
</p:tagLst>
</file>

<file path=ppt/tags/tag77.xml><?xml version="1.0" encoding="utf-8"?>
<p:tagLst xmlns:p="http://schemas.openxmlformats.org/presentationml/2006/main">
  <p:tag name="KSO_WM_DIAGRAM_VIRTUALLY_FRAME" val="{&quot;height&quot;:360,&quot;left&quot;:40,&quot;top&quot;:130,&quot;width&quot;:880}"/>
</p:tagLst>
</file>

<file path=ppt/tags/tag78.xml><?xml version="1.0" encoding="utf-8"?>
<p:tagLst xmlns:p="http://schemas.openxmlformats.org/presentationml/2006/main">
  <p:tag name="KSO_WM_DIAGRAM_VIRTUALLY_FRAME" val="{&quot;height&quot;:360,&quot;left&quot;:40,&quot;top&quot;:130,&quot;width&quot;:880}"/>
</p:tagLst>
</file>

<file path=ppt/tags/tag79.xml><?xml version="1.0" encoding="utf-8"?>
<p:tagLst xmlns:p="http://schemas.openxmlformats.org/presentationml/2006/main">
  <p:tag name="KSO_WM_DIAGRAM_VIRTUALLY_FRAME" val="{&quot;height&quot;:360,&quot;left&quot;:40,&quot;top&quot;:130,&quot;width&quot;:880}"/>
</p:tagLst>
</file>

<file path=ppt/tags/tag8.xml><?xml version="1.0" encoding="utf-8"?>
<p:tagLst xmlns:p="http://schemas.openxmlformats.org/presentationml/2006/main">
  <p:tag name="KSO_WM_DIAGRAM_VIRTUALLY_FRAME" val="{&quot;height&quot;:385.95,&quot;left&quot;:25.62496062992127,&quot;top&quot;:101.3,&quot;width&quot;:858.6250393700788}"/>
</p:tagLst>
</file>

<file path=ppt/tags/tag80.xml><?xml version="1.0" encoding="utf-8"?>
<p:tagLst xmlns:p="http://schemas.openxmlformats.org/presentationml/2006/main">
  <p:tag name="KSO_WM_DIAGRAM_VIRTUALLY_FRAME" val="{&quot;height&quot;:360,&quot;left&quot;:40,&quot;top&quot;:130,&quot;width&quot;:880}"/>
</p:tagLst>
</file>

<file path=ppt/tags/tag81.xml><?xml version="1.0" encoding="utf-8"?>
<p:tagLst xmlns:p="http://schemas.openxmlformats.org/presentationml/2006/main">
  <p:tag name="KSO_WM_DIAGRAM_VIRTUALLY_FRAME" val="{&quot;height&quot;:360,&quot;left&quot;:40,&quot;top&quot;:130,&quot;width&quot;:880}"/>
</p:tagLst>
</file>

<file path=ppt/tags/tag82.xml><?xml version="1.0" encoding="utf-8"?>
<p:tagLst xmlns:p="http://schemas.openxmlformats.org/presentationml/2006/main">
  <p:tag name="KSO_WM_DIAGRAM_VIRTUALLY_FRAME" val="{&quot;height&quot;:360,&quot;left&quot;:40,&quot;top&quot;:130,&quot;width&quot;:880}"/>
</p:tagLst>
</file>

<file path=ppt/tags/tag83.xml><?xml version="1.0" encoding="utf-8"?>
<p:tagLst xmlns:p="http://schemas.openxmlformats.org/presentationml/2006/main">
  <p:tag name="KSO_WM_DIAGRAM_VIRTUALLY_FRAME" val="{&quot;height&quot;:360,&quot;left&quot;:40,&quot;top&quot;:130,&quot;width&quot;:880}"/>
</p:tagLst>
</file>

<file path=ppt/tags/tag84.xml><?xml version="1.0" encoding="utf-8"?>
<p:tagLst xmlns:p="http://schemas.openxmlformats.org/presentationml/2006/main">
  <p:tag name="KSO_WM_DIAGRAM_VIRTUALLY_FRAME" val="{&quot;height&quot;:385.95,&quot;left&quot;:25.624960629921258,&quot;top&quot;:101.3,&quot;width&quot;:771.2500787401575}"/>
</p:tagLst>
</file>

<file path=ppt/tags/tag85.xml><?xml version="1.0" encoding="utf-8"?>
<p:tagLst xmlns:p="http://schemas.openxmlformats.org/presentationml/2006/main">
  <p:tag name="KSO_WM_DIAGRAM_VIRTUALLY_FRAME" val="{&quot;height&quot;:385.95,&quot;left&quot;:25.62496062992127,&quot;top&quot;:101.3,&quot;width&quot;:771.2500787401575}"/>
</p:tagLst>
</file>

<file path=ppt/tags/tag9.xml><?xml version="1.0" encoding="utf-8"?>
<p:tagLst xmlns:p="http://schemas.openxmlformats.org/presentationml/2006/main">
  <p:tag name="KSO_WM_DIAGRAM_VIRTUALLY_FRAME" val="{&quot;height&quot;:385.95,&quot;left&quot;:25.62496062992127,&quot;top&quot;:101.3,&quot;width&quot;:858.6250393700788}"/>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12021</Words>
  <Application>WPS 演示</Application>
  <PresentationFormat/>
  <Paragraphs>609</Paragraphs>
  <Slides>33</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33</vt:i4>
      </vt:variant>
    </vt:vector>
  </HeadingPairs>
  <TitlesOfParts>
    <vt:vector size="57" baseType="lpstr">
      <vt:lpstr>Arial</vt:lpstr>
      <vt:lpstr>宋体</vt:lpstr>
      <vt:lpstr>Wingdings</vt:lpstr>
      <vt:lpstr>楷体</vt:lpstr>
      <vt:lpstr>Arial</vt:lpstr>
      <vt:lpstr>Times New Roman</vt:lpstr>
      <vt:lpstr>黑体</vt:lpstr>
      <vt:lpstr>Times New Roman</vt:lpstr>
      <vt:lpstr>MiSans</vt:lpstr>
      <vt:lpstr>Noto Sans SC</vt:lpstr>
      <vt:lpstr>Noto Sans SC</vt:lpstr>
      <vt:lpstr>微软雅黑</vt:lpstr>
      <vt:lpstr>MiSans</vt:lpstr>
      <vt:lpstr>Arial Unicode MS</vt:lpstr>
      <vt:lpstr>Calibri</vt:lpstr>
      <vt:lpstr>Times New Roman Regular</vt:lpstr>
      <vt:lpstr>Cambria Math</vt:lpstr>
      <vt:lpstr>MS Mincho</vt:lpstr>
      <vt:lpstr>DejaVu Math TeX Gyre</vt:lpstr>
      <vt:lpstr>PingFang SC Regular</vt:lpstr>
      <vt:lpstr>Microsoft YaHei UI Light</vt:lpstr>
      <vt:lpstr>Segoe Print</vt:lpstr>
      <vt:lpstr>MiSans Semibold</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纪慰冰</dc:creator>
  <cp:lastModifiedBy>Watchman（蒯军）</cp:lastModifiedBy>
  <cp:revision>13</cp:revision>
  <dcterms:created xsi:type="dcterms:W3CDTF">2026-04-22T06:53:00Z</dcterms:created>
  <dcterms:modified xsi:type="dcterms:W3CDTF">2026-04-24T05:16:55Z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wqlLaW5nc29mdCBQREYgdG8gV1BTIDEyMA</vt:lpwstr>
  </property>
  <property fmtid="{D5CDD505-2E9C-101B-9397-08002B2CF9AE}" pid="3" name="Created">
    <vt:filetime>2026-04-23T22:47:01Z</vt:filetime>
  </property>
  <property fmtid="{D5CDD505-2E9C-101B-9397-08002B2CF9AE}" pid="4" name="KSOProductBuildVer">
    <vt:lpwstr>2052-12.1.0.25225</vt:lpwstr>
  </property>
  <property fmtid="{D5CDD505-2E9C-101B-9397-08002B2CF9AE}" pid="5" name="ICV">
    <vt:lpwstr>81FF5583C4A2406896D931D0F3D35F52_13</vt:lpwstr>
  </property>
</Properties>
</file>